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3" r:id="rId3"/>
    <p:sldId id="273" r:id="rId4"/>
    <p:sldId id="274" r:id="rId5"/>
    <p:sldId id="279" r:id="rId6"/>
    <p:sldId id="276" r:id="rId7"/>
    <p:sldId id="280" r:id="rId8"/>
    <p:sldId id="283" r:id="rId9"/>
    <p:sldId id="281" r:id="rId10"/>
    <p:sldId id="282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813B-A17E-88BC-8EA4-D4E23BE69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7C967-F999-378E-3BF2-6F78A7CE0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4FF85-60E3-1EA7-486B-247873D6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599E-2BCE-2347-99AC-B375D45BAA77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3BBD8-C036-FFC4-55B2-4A33613E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1D38D-EB2D-4723-1A17-4A0538FB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F32E-1FA2-814F-921B-53AA10865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5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0F0E-BDE7-136A-148D-517A1971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BA7DC-ADFB-0404-723C-F80A45154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6C9C1-9835-5468-4B2D-1DD55E4B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599E-2BCE-2347-99AC-B375D45BAA77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8AF5D-B573-33D5-D760-FE2F1856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FEA99-4879-943C-94AB-CFB3B860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F32E-1FA2-814F-921B-53AA10865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9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C8B580-3E6C-6E06-B1C4-6D89A3221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ABD92-F8C8-0A3A-92E7-1DB6D36E3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5A63E-F55C-6039-3515-A32A3F79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599E-2BCE-2347-99AC-B375D45BAA77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CB1E0-C37C-3E05-AD55-131D9B20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DC4D2-0488-E0E2-C1E6-06EDD458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F32E-1FA2-814F-921B-53AA10865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6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45EF1-3ED8-99FF-9DD7-EF1BB4B5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85B97-8A94-2CBE-1FFB-95D5D2C6C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4F360-86C6-D0A9-1D05-96ACDC72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599E-2BCE-2347-99AC-B375D45BAA77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3A171-5402-1BC1-C59E-768C3FF29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6668F-99CF-AB1C-329F-2EB4A3EF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F32E-1FA2-814F-921B-53AA10865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3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6736-81DD-BF33-3216-89EDCE36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C8A0B-712C-53BE-CAB0-8109FA02F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AAF69-F745-A211-2ECE-CE00B066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599E-2BCE-2347-99AC-B375D45BAA77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FDEA1-A41C-D5CB-0C8B-9015A1CC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4EB5E-3E13-76CF-014C-4F60583D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F32E-1FA2-814F-921B-53AA10865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6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FB3C0-9ECF-8A4A-D5FE-8977C235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9A027-A4A0-02D1-D103-543C5C6BD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50C2-5BBC-F1FD-9C00-C889FFA16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3EC64-3F9B-2B75-53E2-6E01BF9D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599E-2BCE-2347-99AC-B375D45BAA77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1D630-5E62-AFCE-C6EA-C36BABF9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209FA-58A7-4C29-E1C2-234C08A3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F32E-1FA2-814F-921B-53AA10865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5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F9A9-3F4F-309D-0EF1-F15132DF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7DC2C-B968-E8B4-890F-6DA6349D7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89344-F0DD-1347-98F2-FB5F8A04B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149F7-771A-C4CA-295C-E947FED7E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AE40A8-AE3D-6C14-3A75-0ED6F0CB9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467F5-D983-B25C-BE1B-C666211F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599E-2BCE-2347-99AC-B375D45BAA77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4C38B8-874F-BB5E-6B7A-E5FBBCAE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9E57C1-FC74-299F-0916-5129FA50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F32E-1FA2-814F-921B-53AA10865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7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5EFF-4B32-19E2-4452-7CAE79BB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AFCC4-27D5-FFFC-5434-F65AA53E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599E-2BCE-2347-99AC-B375D45BAA77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BA166-479C-F773-BAC4-AC474C0A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61846-4929-CE07-CD8F-0E938AF1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F32E-1FA2-814F-921B-53AA10865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5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D8CAA-80BB-70E4-FAF6-4017B9EF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599E-2BCE-2347-99AC-B375D45BAA77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64DB1-D6ED-60CE-5411-7B2B7843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7C750-D7EC-0DAD-5B96-6BFE02B1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F32E-1FA2-814F-921B-53AA10865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E4BB9-128A-00F8-C8D1-6B34BE48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E3C7E-C2B4-7438-CAB3-413B7BA13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2C396-25BF-45EE-89BB-498BA5077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F29E2-4AC9-342C-E564-8A4265F2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599E-2BCE-2347-99AC-B375D45BAA77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2AF7C-0287-58AB-657E-150242B1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8EB13-C14B-2BC5-1C9A-4382AA0C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F32E-1FA2-814F-921B-53AA10865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5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1FD4-F9AD-6CD6-1BBF-1C72BBA75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2E3D6C-44A7-35F3-6BB8-6D9FA8245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D0F83-C645-0EC9-C9C4-2EB9068F7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A0DFD-5FE3-F06D-D1BB-B940C29E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599E-2BCE-2347-99AC-B375D45BAA77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37950-7716-6846-DFC4-8197BA71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0EE69-0B57-9DF8-920A-38B00027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F32E-1FA2-814F-921B-53AA10865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0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3CB933-8E43-C64D-2F12-5CCA06C4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884AC-5A95-DA9E-EDEC-75A03BD04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30DB1-6690-6DFC-0B08-B0FA775D3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9A599E-2BCE-2347-99AC-B375D45BAA77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678B2-1359-13C8-8126-B45C6B84F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0D4F3-3555-487B-FE5A-E1C6EEF0F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4DF32E-1FA2-814F-921B-53AA10865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0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astryx.web3@gmail.com" TargetMode="External" /><Relationship Id="rId2" Type="http://schemas.openxmlformats.org/officeDocument/2006/relationships/image" Target="../media/image1.tmp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39A4A0-8900-D3D5-9DF0-A1AC2FF736E9}"/>
              </a:ext>
            </a:extLst>
          </p:cNvPr>
          <p:cNvSpPr/>
          <p:nvPr/>
        </p:nvSpPr>
        <p:spPr>
          <a:xfrm rot="2828521">
            <a:off x="7030173" y="748167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E3204D-EFC4-7C2B-599E-EA8150F6649D}"/>
              </a:ext>
            </a:extLst>
          </p:cNvPr>
          <p:cNvSpPr/>
          <p:nvPr/>
        </p:nvSpPr>
        <p:spPr>
          <a:xfrm rot="2828521">
            <a:off x="-3293909" y="-8292332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C7E3928B-F126-2E63-D8E7-E191980F1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798136" y="1687370"/>
            <a:ext cx="5466915" cy="418043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3974816-3B10-1908-CFF0-4DDBCC6120C8}"/>
              </a:ext>
            </a:extLst>
          </p:cNvPr>
          <p:cNvSpPr/>
          <p:nvPr/>
        </p:nvSpPr>
        <p:spPr>
          <a:xfrm rot="2828521">
            <a:off x="6094582" y="-11390965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049C07-4D12-1896-25A8-4561A63577A6}"/>
              </a:ext>
            </a:extLst>
          </p:cNvPr>
          <p:cNvSpPr/>
          <p:nvPr/>
        </p:nvSpPr>
        <p:spPr>
          <a:xfrm rot="2828521">
            <a:off x="5158991" y="-23530097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77AB9A-F4E1-E679-0744-1180E644A50E}"/>
              </a:ext>
            </a:extLst>
          </p:cNvPr>
          <p:cNvSpPr/>
          <p:nvPr/>
        </p:nvSpPr>
        <p:spPr>
          <a:xfrm rot="2828521">
            <a:off x="-4556774" y="6474879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5B70DC-CE6A-76A2-8CE0-F385EF97C08B}"/>
              </a:ext>
            </a:extLst>
          </p:cNvPr>
          <p:cNvSpPr txBox="1"/>
          <p:nvPr/>
        </p:nvSpPr>
        <p:spPr>
          <a:xfrm>
            <a:off x="758054" y="2315059"/>
            <a:ext cx="57473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err="1">
                <a:latin typeface="Amasis MT Pro Medium" panose="02000000000000000000" pitchFamily="2" charset="0"/>
                <a:ea typeface="Amasis MT Pro Medium" panose="02000000000000000000" pitchFamily="2" charset="0"/>
              </a:rPr>
              <a:t>Astryx</a:t>
            </a:r>
            <a:r>
              <a:rPr lang="en-US" sz="3200" dirty="0">
                <a:latin typeface="Amasis MT Pro Medium" panose="02000000000000000000" pitchFamily="2" charset="0"/>
                <a:ea typeface="Amasis MT Pro Medium" panose="02000000000000000000" pitchFamily="2" charset="0"/>
              </a:rPr>
              <a:t>: Dedicated Blockchain Infrastructure for Supply Chain &amp; Governance Transparency</a:t>
            </a:r>
          </a:p>
          <a:p>
            <a:pPr algn="l"/>
            <a:r>
              <a:rPr lang="en-US" sz="3200" dirty="0">
                <a:latin typeface="Amasis MT Pro Medium" panose="02000000000000000000" pitchFamily="2" charset="0"/>
                <a:ea typeface="Amasis MT Pro Medium" panose="02000000000000000000" pitchFamily="2" charset="0"/>
              </a:rPr>
              <a:t>
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0C834-B733-D9D5-EBF6-A88EC1B12856}"/>
              </a:ext>
            </a:extLst>
          </p:cNvPr>
          <p:cNvSpPr txBox="1"/>
          <p:nvPr/>
        </p:nvSpPr>
        <p:spPr>
          <a:xfrm>
            <a:off x="783518" y="4367987"/>
            <a:ext cx="5198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Abadi Extra Light" panose="02000000000000000000" pitchFamily="2" charset="0"/>
                <a:ea typeface="Abadi Extra Light" panose="02000000000000000000" pitchFamily="2" charset="0"/>
              </a:rPr>
              <a:t>“E M P O W E R I N G S C A L A B L E , S E C U R E , </a:t>
            </a:r>
          </a:p>
          <a:p>
            <a:pPr algn="l"/>
            <a:r>
              <a:rPr lang="en-US" sz="1400" dirty="0">
                <a:latin typeface="Abadi Extra Light" panose="02000000000000000000" pitchFamily="2" charset="0"/>
                <a:ea typeface="Abadi Extra Light" panose="02000000000000000000" pitchFamily="2" charset="0"/>
              </a:rPr>
              <a:t> S U S T A I N A B L E  W E B 3 I N F R A S T R U C T U R E ”</a:t>
            </a:r>
          </a:p>
        </p:txBody>
      </p:sp>
    </p:spTree>
    <p:extLst>
      <p:ext uri="{BB962C8B-B14F-4D97-AF65-F5344CB8AC3E}">
        <p14:creationId xmlns:p14="http://schemas.microsoft.com/office/powerpoint/2010/main" val="283287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39A4A0-8900-D3D5-9DF0-A1AC2FF736E9}"/>
              </a:ext>
            </a:extLst>
          </p:cNvPr>
          <p:cNvSpPr/>
          <p:nvPr/>
        </p:nvSpPr>
        <p:spPr>
          <a:xfrm rot="2828521">
            <a:off x="7030173" y="748167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E3204D-EFC4-7C2B-599E-EA8150F6649D}"/>
              </a:ext>
            </a:extLst>
          </p:cNvPr>
          <p:cNvSpPr/>
          <p:nvPr/>
        </p:nvSpPr>
        <p:spPr>
          <a:xfrm rot="2828521">
            <a:off x="-3293909" y="-8292332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ADC620-307A-00B6-70B2-669B206510B7}"/>
              </a:ext>
            </a:extLst>
          </p:cNvPr>
          <p:cNvSpPr txBox="1"/>
          <p:nvPr/>
        </p:nvSpPr>
        <p:spPr>
          <a:xfrm>
            <a:off x="730821" y="817856"/>
            <a:ext cx="7330409" cy="707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latin typeface="Arial Black" panose="020B0604020202020204" pitchFamily="34" charset="0"/>
                <a:ea typeface="Rockwell Nova Extra Bold" panose="02000000000000000000" pitchFamily="2" charset="0"/>
                <a:cs typeface="Arial Black" panose="020B0604020202020204" pitchFamily="34" charset="0"/>
              </a:rPr>
              <a:t>Funding Requirements: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974816-3B10-1908-CFF0-4DDBCC6120C8}"/>
              </a:ext>
            </a:extLst>
          </p:cNvPr>
          <p:cNvSpPr/>
          <p:nvPr/>
        </p:nvSpPr>
        <p:spPr>
          <a:xfrm rot="2828521">
            <a:off x="6094582" y="-11390965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049C07-4D12-1896-25A8-4561A63577A6}"/>
              </a:ext>
            </a:extLst>
          </p:cNvPr>
          <p:cNvSpPr/>
          <p:nvPr/>
        </p:nvSpPr>
        <p:spPr>
          <a:xfrm rot="2828521">
            <a:off x="5158991" y="-23530097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77AB9A-F4E1-E679-0744-1180E644A50E}"/>
              </a:ext>
            </a:extLst>
          </p:cNvPr>
          <p:cNvSpPr/>
          <p:nvPr/>
        </p:nvSpPr>
        <p:spPr>
          <a:xfrm rot="2828521">
            <a:off x="-4556774" y="6474879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id="{C4FB204E-6EDB-3C4F-5680-8A27485094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78494" y="1469607"/>
            <a:ext cx="5229042" cy="39115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57BE27-0C3F-C788-CC8D-ECE4ADA33D75}"/>
              </a:ext>
            </a:extLst>
          </p:cNvPr>
          <p:cNvSpPr txBox="1"/>
          <p:nvPr/>
        </p:nvSpPr>
        <p:spPr>
          <a:xfrm>
            <a:off x="901969" y="2114798"/>
            <a:ext cx="51940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Raising: ₹48,00,000
</a:t>
            </a:r>
          </a:p>
          <a:p>
            <a:pPr algn="l"/>
            <a:r>
              <a:rPr lang="en-US" b="1" dirty="0"/>
              <a:t>Use of Funds:</a:t>
            </a:r>
            <a:r>
              <a:rPr lang="en-US" dirty="0"/>
              <a:t>
- 40% Product Development (Core + first two </a:t>
            </a:r>
            <a:r>
              <a:rPr lang="en-US" dirty="0" err="1"/>
              <a:t>sectoral</a:t>
            </a:r>
            <a:r>
              <a:rPr lang="en-US" dirty="0"/>
              <a:t> chains)
</a:t>
            </a:r>
            <a:r>
              <a:rPr lang="en-US" b="1" dirty="0"/>
              <a:t>- </a:t>
            </a:r>
            <a:r>
              <a:rPr lang="en-US" dirty="0"/>
              <a:t>30% Operations &amp; Hiring
</a:t>
            </a:r>
            <a:r>
              <a:rPr lang="en-US" b="1" dirty="0"/>
              <a:t>- </a:t>
            </a:r>
            <a:r>
              <a:rPr lang="en-US" dirty="0"/>
              <a:t>20% Marketing &amp; Partnerships
</a:t>
            </a:r>
            <a:r>
              <a:rPr lang="en-US" b="1" dirty="0"/>
              <a:t>- </a:t>
            </a:r>
            <a:r>
              <a:rPr lang="en-US" dirty="0"/>
              <a:t>10% Legal &amp; Compliance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92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39A4A0-8900-D3D5-9DF0-A1AC2FF736E9}"/>
              </a:ext>
            </a:extLst>
          </p:cNvPr>
          <p:cNvSpPr/>
          <p:nvPr/>
        </p:nvSpPr>
        <p:spPr>
          <a:xfrm rot="2828521">
            <a:off x="7030173" y="748167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E3204D-EFC4-7C2B-599E-EA8150F6649D}"/>
              </a:ext>
            </a:extLst>
          </p:cNvPr>
          <p:cNvSpPr/>
          <p:nvPr/>
        </p:nvSpPr>
        <p:spPr>
          <a:xfrm rot="2828521">
            <a:off x="-3293909" y="-8292332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974816-3B10-1908-CFF0-4DDBCC6120C8}"/>
              </a:ext>
            </a:extLst>
          </p:cNvPr>
          <p:cNvSpPr/>
          <p:nvPr/>
        </p:nvSpPr>
        <p:spPr>
          <a:xfrm rot="2828521">
            <a:off x="6094582" y="-11390965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049C07-4D12-1896-25A8-4561A63577A6}"/>
              </a:ext>
            </a:extLst>
          </p:cNvPr>
          <p:cNvSpPr/>
          <p:nvPr/>
        </p:nvSpPr>
        <p:spPr>
          <a:xfrm rot="2828521">
            <a:off x="5158991" y="-23530097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77AB9A-F4E1-E679-0744-1180E644A50E}"/>
              </a:ext>
            </a:extLst>
          </p:cNvPr>
          <p:cNvSpPr/>
          <p:nvPr/>
        </p:nvSpPr>
        <p:spPr>
          <a:xfrm rot="2828521">
            <a:off x="-4556774" y="6474879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54A803-E5A9-A1E8-9168-B1A40EB1DD7A}"/>
              </a:ext>
            </a:extLst>
          </p:cNvPr>
          <p:cNvSpPr txBox="1"/>
          <p:nvPr/>
        </p:nvSpPr>
        <p:spPr>
          <a:xfrm>
            <a:off x="1246738" y="3079166"/>
            <a:ext cx="4432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“</a:t>
            </a:r>
            <a:r>
              <a:rPr lang="en-US" b="1" dirty="0" err="1"/>
              <a:t>Astryx</a:t>
            </a:r>
            <a:r>
              <a:rPr lang="en-US" b="1" dirty="0"/>
              <a:t> is building the infrastructure for trust, one industry at a time.”</a:t>
            </a:r>
          </a:p>
          <a:p>
            <a:pPr lvl="4"/>
            <a:endParaRPr lang="en-US" b="1" dirty="0"/>
          </a:p>
          <a:p>
            <a:pPr lvl="6"/>
            <a:r>
              <a:rPr lang="en-US" b="1" dirty="0"/>
              <a:t>- Thank you 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3B07268-72E5-8899-9B5E-275C84491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614817" y="1361741"/>
            <a:ext cx="4839631" cy="36940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FC5BCF-78A5-93A8-3DB4-70ACE678FAE3}"/>
              </a:ext>
            </a:extLst>
          </p:cNvPr>
          <p:cNvSpPr txBox="1"/>
          <p:nvPr/>
        </p:nvSpPr>
        <p:spPr>
          <a:xfrm>
            <a:off x="1500426" y="5296563"/>
            <a:ext cx="965760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badi Extra Light" panose="02000000000000000000" pitchFamily="2" charset="0"/>
                <a:ea typeface="Abadi Extra Light" panose="02000000000000000000" pitchFamily="2" charset="0"/>
              </a:rPr>
              <a:t> Contact info: </a:t>
            </a:r>
            <a:r>
              <a:rPr lang="en-US" sz="1400" dirty="0">
                <a:latin typeface="Abadi Extra Light" panose="02000000000000000000" pitchFamily="2" charset="0"/>
                <a:ea typeface="Abadi Extra Light" panose="02000000000000000000" pitchFamily="2" charset="0"/>
                <a:hlinkClick r:id="rId3"/>
              </a:rPr>
              <a:t>astryx.web3@gmail.com</a:t>
            </a:r>
            <a:r>
              <a:rPr lang="en-US" sz="1400" dirty="0">
                <a:latin typeface="Abadi Extra Light" panose="02000000000000000000" pitchFamily="2" charset="0"/>
                <a:ea typeface="Abadi Extra Light" panose="02000000000000000000" pitchFamily="2" charset="0"/>
              </a:rPr>
              <a:t>, query.rv@gmail.com</a:t>
            </a:r>
          </a:p>
        </p:txBody>
      </p:sp>
    </p:spTree>
    <p:extLst>
      <p:ext uri="{BB962C8B-B14F-4D97-AF65-F5344CB8AC3E}">
        <p14:creationId xmlns:p14="http://schemas.microsoft.com/office/powerpoint/2010/main" val="349887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39A4A0-8900-D3D5-9DF0-A1AC2FF736E9}"/>
              </a:ext>
            </a:extLst>
          </p:cNvPr>
          <p:cNvSpPr/>
          <p:nvPr/>
        </p:nvSpPr>
        <p:spPr>
          <a:xfrm rot="2828521">
            <a:off x="7030173" y="748167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E3204D-EFC4-7C2B-599E-EA8150F6649D}"/>
              </a:ext>
            </a:extLst>
          </p:cNvPr>
          <p:cNvSpPr/>
          <p:nvPr/>
        </p:nvSpPr>
        <p:spPr>
          <a:xfrm rot="2828521">
            <a:off x="-3293909" y="-8292332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ADC620-307A-00B6-70B2-669B206510B7}"/>
              </a:ext>
            </a:extLst>
          </p:cNvPr>
          <p:cNvSpPr txBox="1"/>
          <p:nvPr/>
        </p:nvSpPr>
        <p:spPr>
          <a:xfrm>
            <a:off x="730822" y="817855"/>
            <a:ext cx="2995026" cy="707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latin typeface="Arial Black" panose="020B0604020202020204" pitchFamily="34" charset="0"/>
                <a:ea typeface="Rockwell Nova Extra Bold" panose="02000000000000000000" pitchFamily="2" charset="0"/>
                <a:cs typeface="Arial Black" panose="020B0604020202020204" pitchFamily="34" charset="0"/>
              </a:rPr>
              <a:t>Problem: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974816-3B10-1908-CFF0-4DDBCC6120C8}"/>
              </a:ext>
            </a:extLst>
          </p:cNvPr>
          <p:cNvSpPr/>
          <p:nvPr/>
        </p:nvSpPr>
        <p:spPr>
          <a:xfrm rot="2828521">
            <a:off x="6094582" y="-11390965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049C07-4D12-1896-25A8-4561A63577A6}"/>
              </a:ext>
            </a:extLst>
          </p:cNvPr>
          <p:cNvSpPr/>
          <p:nvPr/>
        </p:nvSpPr>
        <p:spPr>
          <a:xfrm rot="2828521">
            <a:off x="5158991" y="-23530097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77AB9A-F4E1-E679-0744-1180E644A50E}"/>
              </a:ext>
            </a:extLst>
          </p:cNvPr>
          <p:cNvSpPr/>
          <p:nvPr/>
        </p:nvSpPr>
        <p:spPr>
          <a:xfrm rot="2828521">
            <a:off x="-4556774" y="6474879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id="{C4FB204E-6EDB-3C4F-5680-8A27485094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24853" y="1907037"/>
            <a:ext cx="4552799" cy="34486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57BE27-0C3F-C788-CC8D-ECE4ADA33D75}"/>
              </a:ext>
            </a:extLst>
          </p:cNvPr>
          <p:cNvSpPr txBox="1"/>
          <p:nvPr/>
        </p:nvSpPr>
        <p:spPr>
          <a:xfrm>
            <a:off x="730822" y="2176559"/>
            <a:ext cx="5194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Supply chains today suffer from lack of transparency, fraud, and inefficiency.
Governments and enterprises struggle with data tampering, corruption, and inconsistent tracking.
Stakeholders lack real-time visibility into goods movement, compliance, and authenticity.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“Every stage from production to delivery has blind spots  and that’s where corruption and losses begin.”</a:t>
            </a:r>
          </a:p>
        </p:txBody>
      </p:sp>
    </p:spTree>
    <p:extLst>
      <p:ext uri="{BB962C8B-B14F-4D97-AF65-F5344CB8AC3E}">
        <p14:creationId xmlns:p14="http://schemas.microsoft.com/office/powerpoint/2010/main" val="257142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39A4A0-8900-D3D5-9DF0-A1AC2FF736E9}"/>
              </a:ext>
            </a:extLst>
          </p:cNvPr>
          <p:cNvSpPr/>
          <p:nvPr/>
        </p:nvSpPr>
        <p:spPr>
          <a:xfrm rot="2828521">
            <a:off x="7030173" y="748167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E3204D-EFC4-7C2B-599E-EA8150F6649D}"/>
              </a:ext>
            </a:extLst>
          </p:cNvPr>
          <p:cNvSpPr/>
          <p:nvPr/>
        </p:nvSpPr>
        <p:spPr>
          <a:xfrm rot="2828521">
            <a:off x="-3293909" y="-8292332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ADC620-307A-00B6-70B2-669B206510B7}"/>
              </a:ext>
            </a:extLst>
          </p:cNvPr>
          <p:cNvSpPr txBox="1"/>
          <p:nvPr/>
        </p:nvSpPr>
        <p:spPr>
          <a:xfrm>
            <a:off x="730822" y="817855"/>
            <a:ext cx="2995026" cy="707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latin typeface="Arial Black" panose="020B0604020202020204" pitchFamily="34" charset="0"/>
                <a:ea typeface="Rockwell Nova Extra Bold" panose="02000000000000000000" pitchFamily="2" charset="0"/>
                <a:cs typeface="Arial Black" panose="020B0604020202020204" pitchFamily="34" charset="0"/>
              </a:rPr>
              <a:t>Solution: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974816-3B10-1908-CFF0-4DDBCC6120C8}"/>
              </a:ext>
            </a:extLst>
          </p:cNvPr>
          <p:cNvSpPr/>
          <p:nvPr/>
        </p:nvSpPr>
        <p:spPr>
          <a:xfrm rot="2828521">
            <a:off x="6094582" y="-11390965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049C07-4D12-1896-25A8-4561A63577A6}"/>
              </a:ext>
            </a:extLst>
          </p:cNvPr>
          <p:cNvSpPr/>
          <p:nvPr/>
        </p:nvSpPr>
        <p:spPr>
          <a:xfrm rot="2828521">
            <a:off x="5158991" y="-23530097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77AB9A-F4E1-E679-0744-1180E644A50E}"/>
              </a:ext>
            </a:extLst>
          </p:cNvPr>
          <p:cNvSpPr/>
          <p:nvPr/>
        </p:nvSpPr>
        <p:spPr>
          <a:xfrm rot="2828521">
            <a:off x="-4556774" y="6474879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id="{C4FB204E-6EDB-3C4F-5680-8A27485094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53380" y="1613648"/>
            <a:ext cx="5336651" cy="37829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57BE27-0C3F-C788-CC8D-ECE4ADA33D75}"/>
              </a:ext>
            </a:extLst>
          </p:cNvPr>
          <p:cNvSpPr txBox="1"/>
          <p:nvPr/>
        </p:nvSpPr>
        <p:spPr>
          <a:xfrm>
            <a:off x="901969" y="1980258"/>
            <a:ext cx="51940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Blockchain-based ledgers that provides transparent, tamper-proof, and sustainable solutions for supply chain management and governance systems – </a:t>
            </a:r>
            <a:r>
              <a:rPr lang="en-US" b="1" dirty="0" err="1"/>
              <a:t>Astryx</a:t>
            </a:r>
            <a:r>
              <a:rPr lang="en-US" b="1" dirty="0"/>
              <a:t>.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Key</a:t>
            </a:r>
            <a:r>
              <a:rPr lang="en-US" dirty="0"/>
              <a:t> </a:t>
            </a:r>
            <a:r>
              <a:rPr lang="en-US" b="1" dirty="0"/>
              <a:t>Features:</a:t>
            </a:r>
            <a:r>
              <a:rPr lang="en-US" dirty="0"/>
              <a:t>
Immutable record of every transaction and process
Smart contracts for automatic verification and compliance
Real-time tracking and analytics dashboard
Integration with </a:t>
            </a:r>
            <a:r>
              <a:rPr lang="en-US" dirty="0" err="1"/>
              <a:t>IoT</a:t>
            </a:r>
            <a:r>
              <a:rPr lang="en-US" dirty="0"/>
              <a:t> and AI for predictive insights</a:t>
            </a:r>
          </a:p>
        </p:txBody>
      </p:sp>
    </p:spTree>
    <p:extLst>
      <p:ext uri="{BB962C8B-B14F-4D97-AF65-F5344CB8AC3E}">
        <p14:creationId xmlns:p14="http://schemas.microsoft.com/office/powerpoint/2010/main" val="316285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39A4A0-8900-D3D5-9DF0-A1AC2FF736E9}"/>
              </a:ext>
            </a:extLst>
          </p:cNvPr>
          <p:cNvSpPr/>
          <p:nvPr/>
        </p:nvSpPr>
        <p:spPr>
          <a:xfrm rot="2828521">
            <a:off x="7030173" y="748167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E3204D-EFC4-7C2B-599E-EA8150F6649D}"/>
              </a:ext>
            </a:extLst>
          </p:cNvPr>
          <p:cNvSpPr/>
          <p:nvPr/>
        </p:nvSpPr>
        <p:spPr>
          <a:xfrm rot="2828521">
            <a:off x="-3293909" y="-8292332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ADC620-307A-00B6-70B2-669B206510B7}"/>
              </a:ext>
            </a:extLst>
          </p:cNvPr>
          <p:cNvSpPr txBox="1"/>
          <p:nvPr/>
        </p:nvSpPr>
        <p:spPr>
          <a:xfrm>
            <a:off x="730821" y="817855"/>
            <a:ext cx="6261649" cy="707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latin typeface="Arial Black" panose="020B0604020202020204" pitchFamily="34" charset="0"/>
                <a:ea typeface="Rockwell Nova Extra Bold" panose="02000000000000000000" pitchFamily="2" charset="0"/>
                <a:cs typeface="Arial Black" panose="020B0604020202020204" pitchFamily="34" charset="0"/>
              </a:rPr>
              <a:t>Product architecture: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974816-3B10-1908-CFF0-4DDBCC6120C8}"/>
              </a:ext>
            </a:extLst>
          </p:cNvPr>
          <p:cNvSpPr/>
          <p:nvPr/>
        </p:nvSpPr>
        <p:spPr>
          <a:xfrm rot="2828521">
            <a:off x="6094582" y="-11390965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049C07-4D12-1896-25A8-4561A63577A6}"/>
              </a:ext>
            </a:extLst>
          </p:cNvPr>
          <p:cNvSpPr/>
          <p:nvPr/>
        </p:nvSpPr>
        <p:spPr>
          <a:xfrm rot="2828521">
            <a:off x="5158991" y="-23530097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77AB9A-F4E1-E679-0744-1180E644A50E}"/>
              </a:ext>
            </a:extLst>
          </p:cNvPr>
          <p:cNvSpPr/>
          <p:nvPr/>
        </p:nvSpPr>
        <p:spPr>
          <a:xfrm rot="2828521">
            <a:off x="-4556774" y="6474879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id="{C4FB204E-6EDB-3C4F-5680-8A27485094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85896" y="1969720"/>
            <a:ext cx="4814238" cy="31393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57BE27-0C3F-C788-CC8D-ECE4ADA33D75}"/>
              </a:ext>
            </a:extLst>
          </p:cNvPr>
          <p:cNvSpPr txBox="1"/>
          <p:nvPr/>
        </p:nvSpPr>
        <p:spPr>
          <a:xfrm>
            <a:off x="972628" y="1969720"/>
            <a:ext cx="48901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Standalone chains for Pharma, Excise, </a:t>
            </a:r>
            <a:r>
              <a:rPr lang="en-US" dirty="0" err="1"/>
              <a:t>Agri</a:t>
            </a:r>
            <a:r>
              <a:rPr lang="en-US" dirty="0"/>
              <a:t>, Mining, Governance. Each chain is independent but follows </a:t>
            </a:r>
            <a:r>
              <a:rPr lang="en-US" dirty="0" err="1"/>
              <a:t>Astryx</a:t>
            </a:r>
            <a:r>
              <a:rPr lang="en-US" dirty="0"/>
              <a:t> Core standards for security, audit, and compliance.</a:t>
            </a:r>
          </a:p>
          <a:p>
            <a:pPr algn="l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Dedicated permissioned </a:t>
            </a:r>
            <a:r>
              <a:rPr lang="en-US" dirty="0" err="1"/>
              <a:t>blockchains</a:t>
            </a:r>
            <a:r>
              <a:rPr lang="en-US" dirty="0"/>
              <a:t> for each sector.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Independent, tamper-proof, sustainable networks.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Custom-built for regulatory and operational needs.</a:t>
            </a:r>
          </a:p>
        </p:txBody>
      </p:sp>
    </p:spTree>
    <p:extLst>
      <p:ext uri="{BB962C8B-B14F-4D97-AF65-F5344CB8AC3E}">
        <p14:creationId xmlns:p14="http://schemas.microsoft.com/office/powerpoint/2010/main" val="105384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39A4A0-8900-D3D5-9DF0-A1AC2FF736E9}"/>
              </a:ext>
            </a:extLst>
          </p:cNvPr>
          <p:cNvSpPr/>
          <p:nvPr/>
        </p:nvSpPr>
        <p:spPr>
          <a:xfrm rot="2828521">
            <a:off x="7030173" y="748167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E3204D-EFC4-7C2B-599E-EA8150F6649D}"/>
              </a:ext>
            </a:extLst>
          </p:cNvPr>
          <p:cNvSpPr/>
          <p:nvPr/>
        </p:nvSpPr>
        <p:spPr>
          <a:xfrm rot="2828521">
            <a:off x="-3293909" y="-8292332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ADC620-307A-00B6-70B2-669B206510B7}"/>
              </a:ext>
            </a:extLst>
          </p:cNvPr>
          <p:cNvSpPr txBox="1"/>
          <p:nvPr/>
        </p:nvSpPr>
        <p:spPr>
          <a:xfrm>
            <a:off x="730821" y="817855"/>
            <a:ext cx="6518365" cy="707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latin typeface="Arial Black" panose="020B0604020202020204" pitchFamily="34" charset="0"/>
                <a:ea typeface="Rockwell Nova Extra Bold" panose="02000000000000000000" pitchFamily="2" charset="0"/>
                <a:cs typeface="Arial Black" panose="020B0604020202020204" pitchFamily="34" charset="0"/>
              </a:rPr>
              <a:t>Why WEB3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974816-3B10-1908-CFF0-4DDBCC6120C8}"/>
              </a:ext>
            </a:extLst>
          </p:cNvPr>
          <p:cNvSpPr/>
          <p:nvPr/>
        </p:nvSpPr>
        <p:spPr>
          <a:xfrm rot="2828521">
            <a:off x="6094582" y="-11390965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049C07-4D12-1896-25A8-4561A63577A6}"/>
              </a:ext>
            </a:extLst>
          </p:cNvPr>
          <p:cNvSpPr/>
          <p:nvPr/>
        </p:nvSpPr>
        <p:spPr>
          <a:xfrm rot="2828521">
            <a:off x="5158991" y="-23530097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77AB9A-F4E1-E679-0744-1180E644A50E}"/>
              </a:ext>
            </a:extLst>
          </p:cNvPr>
          <p:cNvSpPr/>
          <p:nvPr/>
        </p:nvSpPr>
        <p:spPr>
          <a:xfrm rot="2828521">
            <a:off x="-4556774" y="6474879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id="{C4FB204E-6EDB-3C4F-5680-8A27485094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02278" y="1469608"/>
            <a:ext cx="5139054" cy="33221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57BE27-0C3F-C788-CC8D-ECE4ADA33D75}"/>
              </a:ext>
            </a:extLst>
          </p:cNvPr>
          <p:cNvSpPr txBox="1"/>
          <p:nvPr/>
        </p:nvSpPr>
        <p:spPr>
          <a:xfrm>
            <a:off x="901969" y="1929449"/>
            <a:ext cx="51940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Data Integrity: </a:t>
            </a:r>
            <a:r>
              <a:rPr lang="en-US" dirty="0"/>
              <a:t>Immutable vs alterable records
</a:t>
            </a:r>
            <a:r>
              <a:rPr lang="en-US" b="1" dirty="0"/>
              <a:t>Transparency</a:t>
            </a:r>
            <a:r>
              <a:rPr lang="en-US" dirty="0"/>
              <a:t>: Shared ledger vs </a:t>
            </a:r>
            <a:r>
              <a:rPr lang="en-US" dirty="0" err="1"/>
              <a:t>siloed</a:t>
            </a:r>
            <a:r>
              <a:rPr lang="en-US" dirty="0"/>
              <a:t> data
</a:t>
            </a:r>
            <a:r>
              <a:rPr lang="en-US" b="1" dirty="0"/>
              <a:t>Decentralization</a:t>
            </a:r>
            <a:r>
              <a:rPr lang="en-US" dirty="0"/>
              <a:t>: No single point of failure vs centralized servers
</a:t>
            </a:r>
            <a:r>
              <a:rPr lang="en-US" b="1" dirty="0"/>
              <a:t>Smart Contracts:</a:t>
            </a:r>
            <a:r>
              <a:rPr lang="en-US" dirty="0"/>
              <a:t> Automated compliance vs manual approvals
</a:t>
            </a:r>
            <a:r>
              <a:rPr lang="en-US" b="1" dirty="0"/>
              <a:t>Collaboration</a:t>
            </a:r>
            <a:r>
              <a:rPr lang="en-US" dirty="0"/>
              <a:t>: Secure permissioned access vs insecure sharing
</a:t>
            </a:r>
            <a:r>
              <a:rPr lang="en-US" b="1" dirty="0"/>
              <a:t>Audit</a:t>
            </a:r>
            <a:r>
              <a:rPr lang="en-US" dirty="0"/>
              <a:t>: Real-time immutable vs slow manual audits</a:t>
            </a:r>
          </a:p>
        </p:txBody>
      </p:sp>
    </p:spTree>
    <p:extLst>
      <p:ext uri="{BB962C8B-B14F-4D97-AF65-F5344CB8AC3E}">
        <p14:creationId xmlns:p14="http://schemas.microsoft.com/office/powerpoint/2010/main" val="211403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39A4A0-8900-D3D5-9DF0-A1AC2FF736E9}"/>
              </a:ext>
            </a:extLst>
          </p:cNvPr>
          <p:cNvSpPr/>
          <p:nvPr/>
        </p:nvSpPr>
        <p:spPr>
          <a:xfrm rot="2828521">
            <a:off x="7030173" y="748167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E3204D-EFC4-7C2B-599E-EA8150F6649D}"/>
              </a:ext>
            </a:extLst>
          </p:cNvPr>
          <p:cNvSpPr/>
          <p:nvPr/>
        </p:nvSpPr>
        <p:spPr>
          <a:xfrm rot="2828521">
            <a:off x="-3293909" y="-8292332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ADC620-307A-00B6-70B2-669B206510B7}"/>
              </a:ext>
            </a:extLst>
          </p:cNvPr>
          <p:cNvSpPr txBox="1"/>
          <p:nvPr/>
        </p:nvSpPr>
        <p:spPr>
          <a:xfrm>
            <a:off x="730821" y="817856"/>
            <a:ext cx="6394817" cy="707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latin typeface="Arial Black" panose="020B0604020202020204" pitchFamily="34" charset="0"/>
                <a:ea typeface="Rockwell Nova Extra Bold" panose="02000000000000000000" pitchFamily="2" charset="0"/>
                <a:cs typeface="Arial Black" panose="020B0604020202020204" pitchFamily="34" charset="0"/>
              </a:rPr>
              <a:t>Market opportunity: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974816-3B10-1908-CFF0-4DDBCC6120C8}"/>
              </a:ext>
            </a:extLst>
          </p:cNvPr>
          <p:cNvSpPr/>
          <p:nvPr/>
        </p:nvSpPr>
        <p:spPr>
          <a:xfrm rot="2828521">
            <a:off x="6094582" y="-11390965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049C07-4D12-1896-25A8-4561A63577A6}"/>
              </a:ext>
            </a:extLst>
          </p:cNvPr>
          <p:cNvSpPr/>
          <p:nvPr/>
        </p:nvSpPr>
        <p:spPr>
          <a:xfrm rot="2828521">
            <a:off x="5158991" y="-23530097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77AB9A-F4E1-E679-0744-1180E644A50E}"/>
              </a:ext>
            </a:extLst>
          </p:cNvPr>
          <p:cNvSpPr/>
          <p:nvPr/>
        </p:nvSpPr>
        <p:spPr>
          <a:xfrm rot="2828521">
            <a:off x="-4556774" y="6474879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id="{C4FB204E-6EDB-3C4F-5680-8A27485094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501070" y="1650320"/>
            <a:ext cx="6022187" cy="30928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57BE27-0C3F-C788-CC8D-ECE4ADA33D75}"/>
              </a:ext>
            </a:extLst>
          </p:cNvPr>
          <p:cNvSpPr txBox="1"/>
          <p:nvPr/>
        </p:nvSpPr>
        <p:spPr>
          <a:xfrm>
            <a:off x="730822" y="2241855"/>
            <a:ext cx="51940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Blockchain in SCM worth $3.25B in 2025, expected to hit $21.3B by 2029 (CAGR 59.8%)</a:t>
            </a:r>
            <a:r>
              <a:rPr lang="en-US" dirty="0"/>
              <a:t>
</a:t>
            </a:r>
            <a:r>
              <a:rPr lang="en-US" b="1" dirty="0"/>
              <a:t>Target</a:t>
            </a:r>
            <a:r>
              <a:rPr lang="en-US" dirty="0"/>
              <a:t> </a:t>
            </a:r>
            <a:r>
              <a:rPr lang="en-US" b="1" dirty="0"/>
              <a:t>Sectors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Agriculture &amp; Food Supply
Mining &amp; Natural Resources
Healthcare &amp; Pharmaceuticals
Government Procurement ( excise)</a:t>
            </a:r>
          </a:p>
        </p:txBody>
      </p:sp>
    </p:spTree>
    <p:extLst>
      <p:ext uri="{BB962C8B-B14F-4D97-AF65-F5344CB8AC3E}">
        <p14:creationId xmlns:p14="http://schemas.microsoft.com/office/powerpoint/2010/main" val="196951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39A4A0-8900-D3D5-9DF0-A1AC2FF736E9}"/>
              </a:ext>
            </a:extLst>
          </p:cNvPr>
          <p:cNvSpPr/>
          <p:nvPr/>
        </p:nvSpPr>
        <p:spPr>
          <a:xfrm rot="2828521">
            <a:off x="7030173" y="748167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E3204D-EFC4-7C2B-599E-EA8150F6649D}"/>
              </a:ext>
            </a:extLst>
          </p:cNvPr>
          <p:cNvSpPr/>
          <p:nvPr/>
        </p:nvSpPr>
        <p:spPr>
          <a:xfrm rot="2828521">
            <a:off x="-3293909" y="-8292332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ADC620-307A-00B6-70B2-669B206510B7}"/>
              </a:ext>
            </a:extLst>
          </p:cNvPr>
          <p:cNvSpPr txBox="1"/>
          <p:nvPr/>
        </p:nvSpPr>
        <p:spPr>
          <a:xfrm>
            <a:off x="730821" y="817856"/>
            <a:ext cx="6394817" cy="707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latin typeface="Arial Black" panose="020B0604020202020204" pitchFamily="34" charset="0"/>
                <a:ea typeface="Rockwell Nova Extra Bold" panose="02000000000000000000" pitchFamily="2" charset="0"/>
                <a:cs typeface="Arial Black" panose="020B0604020202020204" pitchFamily="34" charset="0"/>
              </a:rPr>
              <a:t>Business model: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974816-3B10-1908-CFF0-4DDBCC6120C8}"/>
              </a:ext>
            </a:extLst>
          </p:cNvPr>
          <p:cNvSpPr/>
          <p:nvPr/>
        </p:nvSpPr>
        <p:spPr>
          <a:xfrm rot="2828521">
            <a:off x="6094582" y="-11390965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049C07-4D12-1896-25A8-4561A63577A6}"/>
              </a:ext>
            </a:extLst>
          </p:cNvPr>
          <p:cNvSpPr/>
          <p:nvPr/>
        </p:nvSpPr>
        <p:spPr>
          <a:xfrm rot="2828521">
            <a:off x="5158991" y="-23530097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77AB9A-F4E1-E679-0744-1180E644A50E}"/>
              </a:ext>
            </a:extLst>
          </p:cNvPr>
          <p:cNvSpPr/>
          <p:nvPr/>
        </p:nvSpPr>
        <p:spPr>
          <a:xfrm rot="2828521">
            <a:off x="-4556774" y="6474879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id="{C4FB204E-6EDB-3C4F-5680-8A27485094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84147" y="1870364"/>
            <a:ext cx="5617737" cy="35108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57BE27-0C3F-C788-CC8D-ECE4ADA33D75}"/>
              </a:ext>
            </a:extLst>
          </p:cNvPr>
          <p:cNvSpPr txBox="1"/>
          <p:nvPr/>
        </p:nvSpPr>
        <p:spPr>
          <a:xfrm>
            <a:off x="901969" y="2114798"/>
            <a:ext cx="51940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QB2B + B2G SaaS &amp; Licensing Model</a:t>
            </a:r>
            <a:r>
              <a:rPr lang="en-US" dirty="0"/>
              <a:t>
</a:t>
            </a:r>
            <a:r>
              <a:rPr lang="en-US" b="1" dirty="0"/>
              <a:t>Revenue</a:t>
            </a:r>
            <a:r>
              <a:rPr lang="en-US" dirty="0"/>
              <a:t> </a:t>
            </a:r>
            <a:r>
              <a:rPr lang="en-US" b="1" dirty="0"/>
              <a:t>Streams</a:t>
            </a:r>
            <a:r>
              <a:rPr lang="en-US" dirty="0"/>
              <a:t>:
Subscription plans for enterprises
Licensing for government departments
Blockchain setup &amp; customization fees
Long-term support, audit &amp; training packages
Each </a:t>
            </a:r>
            <a:r>
              <a:rPr lang="en-US" dirty="0" err="1"/>
              <a:t>blockchain</a:t>
            </a:r>
            <a:r>
              <a:rPr lang="en-US" dirty="0"/>
              <a:t> project functions as a separate revenue vertical ensuring steady, diversified income growth.</a:t>
            </a:r>
          </a:p>
        </p:txBody>
      </p:sp>
    </p:spTree>
    <p:extLst>
      <p:ext uri="{BB962C8B-B14F-4D97-AF65-F5344CB8AC3E}">
        <p14:creationId xmlns:p14="http://schemas.microsoft.com/office/powerpoint/2010/main" val="190667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39A4A0-8900-D3D5-9DF0-A1AC2FF736E9}"/>
              </a:ext>
            </a:extLst>
          </p:cNvPr>
          <p:cNvSpPr/>
          <p:nvPr/>
        </p:nvSpPr>
        <p:spPr>
          <a:xfrm rot="2828521">
            <a:off x="7030173" y="748167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E3204D-EFC4-7C2B-599E-EA8150F6649D}"/>
              </a:ext>
            </a:extLst>
          </p:cNvPr>
          <p:cNvSpPr/>
          <p:nvPr/>
        </p:nvSpPr>
        <p:spPr>
          <a:xfrm rot="2828521">
            <a:off x="-3293909" y="-8292332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ADC620-307A-00B6-70B2-669B206510B7}"/>
              </a:ext>
            </a:extLst>
          </p:cNvPr>
          <p:cNvSpPr txBox="1"/>
          <p:nvPr/>
        </p:nvSpPr>
        <p:spPr>
          <a:xfrm>
            <a:off x="730821" y="817856"/>
            <a:ext cx="7330409" cy="707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latin typeface="Arial Black" panose="020B0604020202020204" pitchFamily="34" charset="0"/>
                <a:ea typeface="Rockwell Nova Extra Bold" panose="02000000000000000000" pitchFamily="2" charset="0"/>
                <a:cs typeface="Arial Black" panose="020B0604020202020204" pitchFamily="34" charset="0"/>
              </a:rPr>
              <a:t>Competitive advantage: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974816-3B10-1908-CFF0-4DDBCC6120C8}"/>
              </a:ext>
            </a:extLst>
          </p:cNvPr>
          <p:cNvSpPr/>
          <p:nvPr/>
        </p:nvSpPr>
        <p:spPr>
          <a:xfrm rot="2828521">
            <a:off x="6094582" y="-11390965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049C07-4D12-1896-25A8-4561A63577A6}"/>
              </a:ext>
            </a:extLst>
          </p:cNvPr>
          <p:cNvSpPr/>
          <p:nvPr/>
        </p:nvSpPr>
        <p:spPr>
          <a:xfrm rot="2828521">
            <a:off x="5158991" y="-23530097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77AB9A-F4E1-E679-0744-1180E644A50E}"/>
              </a:ext>
            </a:extLst>
          </p:cNvPr>
          <p:cNvSpPr/>
          <p:nvPr/>
        </p:nvSpPr>
        <p:spPr>
          <a:xfrm rot="2828521">
            <a:off x="-4556774" y="6474879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id="{C4FB204E-6EDB-3C4F-5680-8A27485094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85714" y="1797016"/>
            <a:ext cx="5663087" cy="34351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57BE27-0C3F-C788-CC8D-ECE4ADA33D75}"/>
              </a:ext>
            </a:extLst>
          </p:cNvPr>
          <p:cNvSpPr txBox="1"/>
          <p:nvPr/>
        </p:nvSpPr>
        <p:spPr>
          <a:xfrm>
            <a:off x="917652" y="2463997"/>
            <a:ext cx="51940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Sector-specific independent chains
Full compliance control
Government-ready infrastructure
Scalable and sustainable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51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39A4A0-8900-D3D5-9DF0-A1AC2FF736E9}"/>
              </a:ext>
            </a:extLst>
          </p:cNvPr>
          <p:cNvSpPr/>
          <p:nvPr/>
        </p:nvSpPr>
        <p:spPr>
          <a:xfrm rot="2828521">
            <a:off x="7030173" y="748167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E3204D-EFC4-7C2B-599E-EA8150F6649D}"/>
              </a:ext>
            </a:extLst>
          </p:cNvPr>
          <p:cNvSpPr/>
          <p:nvPr/>
        </p:nvSpPr>
        <p:spPr>
          <a:xfrm rot="2828521">
            <a:off x="-3293909" y="-8292332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ADC620-307A-00B6-70B2-669B206510B7}"/>
              </a:ext>
            </a:extLst>
          </p:cNvPr>
          <p:cNvSpPr txBox="1"/>
          <p:nvPr/>
        </p:nvSpPr>
        <p:spPr>
          <a:xfrm>
            <a:off x="730821" y="817856"/>
            <a:ext cx="6394817" cy="707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latin typeface="Arial Black" panose="020B0604020202020204" pitchFamily="34" charset="0"/>
                <a:ea typeface="Rockwell Nova Extra Bold" panose="02000000000000000000" pitchFamily="2" charset="0"/>
                <a:cs typeface="Arial Black" panose="020B0604020202020204" pitchFamily="34" charset="0"/>
              </a:rPr>
              <a:t>Roadmap: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974816-3B10-1908-CFF0-4DDBCC6120C8}"/>
              </a:ext>
            </a:extLst>
          </p:cNvPr>
          <p:cNvSpPr/>
          <p:nvPr/>
        </p:nvSpPr>
        <p:spPr>
          <a:xfrm rot="2828521">
            <a:off x="6094582" y="-11390965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049C07-4D12-1896-25A8-4561A63577A6}"/>
              </a:ext>
            </a:extLst>
          </p:cNvPr>
          <p:cNvSpPr/>
          <p:nvPr/>
        </p:nvSpPr>
        <p:spPr>
          <a:xfrm rot="2828521">
            <a:off x="5158991" y="-23530097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77AB9A-F4E1-E679-0744-1180E644A50E}"/>
              </a:ext>
            </a:extLst>
          </p:cNvPr>
          <p:cNvSpPr/>
          <p:nvPr/>
        </p:nvSpPr>
        <p:spPr>
          <a:xfrm rot="2828521">
            <a:off x="-4556774" y="6474879"/>
            <a:ext cx="7488892" cy="1126317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id="{C4FB204E-6EDB-3C4F-5680-8A27485094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0" y="1740790"/>
            <a:ext cx="5427257" cy="33692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57BE27-0C3F-C788-CC8D-ECE4ADA33D75}"/>
              </a:ext>
            </a:extLst>
          </p:cNvPr>
          <p:cNvSpPr txBox="1"/>
          <p:nvPr/>
        </p:nvSpPr>
        <p:spPr>
          <a:xfrm>
            <a:off x="901969" y="2114798"/>
            <a:ext cx="5194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Q4</a:t>
            </a:r>
            <a:r>
              <a:rPr lang="en-US" dirty="0"/>
              <a:t> </a:t>
            </a:r>
            <a:r>
              <a:rPr lang="en-US" b="1" dirty="0"/>
              <a:t>2025</a:t>
            </a:r>
            <a:r>
              <a:rPr lang="en-US" dirty="0"/>
              <a:t>: Prototype development and pilot (Agriculture or Pharma or excise)
</a:t>
            </a:r>
            <a:r>
              <a:rPr lang="en-US" b="1" dirty="0"/>
              <a:t>Q1 2026: </a:t>
            </a:r>
            <a:r>
              <a:rPr lang="en-US" dirty="0"/>
              <a:t>MVP + </a:t>
            </a:r>
            <a:r>
              <a:rPr lang="en-US" dirty="0" err="1"/>
              <a:t>MoUs</a:t>
            </a:r>
            <a:r>
              <a:rPr lang="en-US" dirty="0"/>
              <a:t> with at least 2 government departments
</a:t>
            </a:r>
            <a:r>
              <a:rPr lang="en-US" b="1" dirty="0"/>
              <a:t>Q3 2026: </a:t>
            </a:r>
            <a:r>
              <a:rPr lang="en-US" dirty="0"/>
              <a:t>Commercial rollout and strategic partnerships
</a:t>
            </a:r>
            <a:r>
              <a:rPr lang="en-US" b="1" dirty="0"/>
              <a:t>2027: </a:t>
            </a:r>
            <a:r>
              <a:rPr lang="en-US" dirty="0"/>
              <a:t>Expansion to international governance systems</a:t>
            </a:r>
          </a:p>
        </p:txBody>
      </p:sp>
    </p:spTree>
    <p:extLst>
      <p:ext uri="{BB962C8B-B14F-4D97-AF65-F5344CB8AC3E}">
        <p14:creationId xmlns:p14="http://schemas.microsoft.com/office/powerpoint/2010/main" val="3112277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 PANDEY</dc:creator>
  <cp:lastModifiedBy>Om PANDEY</cp:lastModifiedBy>
  <cp:revision>4</cp:revision>
  <dcterms:created xsi:type="dcterms:W3CDTF">2025-10-21T18:15:45Z</dcterms:created>
  <dcterms:modified xsi:type="dcterms:W3CDTF">2025-10-22T06:31:37Z</dcterms:modified>
</cp:coreProperties>
</file>