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6"/>
  </p:notesMasterIdLst>
  <p:sldIdLst>
    <p:sldId id="260" r:id="rId2"/>
    <p:sldId id="343" r:id="rId3"/>
    <p:sldId id="341" r:id="rId4"/>
    <p:sldId id="34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545" autoAdjust="0"/>
    <p:restoredTop sz="63041" autoAdjust="0"/>
  </p:normalViewPr>
  <p:slideViewPr>
    <p:cSldViewPr>
      <p:cViewPr varScale="1">
        <p:scale>
          <a:sx n="72" d="100"/>
          <a:sy n="72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567F5-FBA6-44F1-B747-D3922756254F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2ABE-E22F-44A6-9D5F-D4025EC379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ABE-E22F-44A6-9D5F-D4025EC379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4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ABE-E22F-44A6-9D5F-D4025EC379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4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ABE-E22F-44A6-9D5F-D4025EC379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0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ABE-E22F-44A6-9D5F-D4025EC379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6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 hidden="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 hidden="1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day.com/2022/04/25/learning-electronics-by-just-doing-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https://www.seeedstudio.com/fusion_pcb.html" TargetMode="External"/><Relationship Id="rId5" Type="http://schemas.openxmlformats.org/officeDocument/2006/relationships/hyperlink" Target="https://www.analog.com/en/design-center/design-tools-and-calculators/ltspice-simulator.html" TargetMode="External"/><Relationship Id="rId4" Type="http://schemas.openxmlformats.org/officeDocument/2006/relationships/hyperlink" Target="https://www.kicad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1524000"/>
            <a:ext cx="5791200" cy="1066800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Intro to Electronic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6400800" cy="1473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Joe Horanzy </a:t>
            </a:r>
          </a:p>
          <a:p>
            <a:pPr algn="l"/>
            <a:r>
              <a:rPr lang="en-US" dirty="0"/>
              <a:t>Principal Application Engineer</a:t>
            </a:r>
          </a:p>
          <a:p>
            <a:pPr algn="l"/>
            <a:r>
              <a:rPr lang="en-US" b="1" dirty="0"/>
              <a:t>Infineon Technologies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1EBB8-A065-4493-B5BA-78266AEE2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519" y="66674"/>
            <a:ext cx="8458200" cy="160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Engineering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81200"/>
            <a:ext cx="8467725" cy="361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02967" y="1262063"/>
            <a:ext cx="8365752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74320" indent="-274320" algn="l" rtl="0" eaLnBrk="1" latinLnBrk="0" hangingPunct="1">
              <a:buClr>
                <a:schemeClr val="accent3"/>
              </a:buClr>
              <a:buSzPct val="95000"/>
              <a:buFont typeface="Wingdings 2"/>
              <a:buChar char=""/>
            </a:lvl1pPr>
            <a:lvl2pPr marL="640080" indent="-246888" algn="l" rtl="0" eaLnBrk="1" latinLnBrk="0" hangingPunct="1">
              <a:buClr>
                <a:schemeClr val="accent1"/>
              </a:buClr>
              <a:buSzPct val="85000"/>
              <a:buFont typeface="Wingdings 2"/>
              <a:buChar char=""/>
            </a:lvl2pPr>
            <a:lvl3pPr marL="914400" indent="-246888" algn="l" rtl="0" eaLnBrk="1" latinLnBrk="0" hangingPunct="1">
              <a:buClr>
                <a:schemeClr val="accent2"/>
              </a:buClr>
              <a:buSzPct val="70000"/>
              <a:buFont typeface="Wingdings 2"/>
              <a:buChar char=""/>
            </a:lvl3pPr>
            <a:lvl4pPr marL="1188720" indent="-210312" algn="l" rtl="0" eaLnBrk="1" latinLnBrk="0" hangingPunct="1">
              <a:buClr>
                <a:schemeClr val="accent3"/>
              </a:buClr>
              <a:buSzPct val="65000"/>
              <a:buFont typeface="Wingdings 2"/>
              <a:buChar char=""/>
            </a:lvl4pPr>
            <a:lvl5pPr marL="1463040" indent="-210312" algn="l" rtl="0" eaLnBrk="1" latinLnBrk="0" hangingPunct="1">
              <a:buClr>
                <a:schemeClr val="accent4"/>
              </a:buClr>
              <a:buSzPct val="65000"/>
              <a:buFont typeface="Wingdings 2"/>
              <a:buChar char=""/>
            </a:lvl5pPr>
            <a:lvl6pPr marL="1737360" indent="-210312" algn="l" rtl="0" eaLnBrk="1" latinLnBrk="0" hangingPunct="1">
              <a:buClr>
                <a:schemeClr val="accent5"/>
              </a:buClr>
              <a:buSzPct val="80000"/>
              <a:buFont typeface="Wingdings 2"/>
              <a:buChar char=""/>
            </a:lvl6pPr>
            <a:lvl7pPr marL="1920240" indent="-182880" algn="l" rtl="0" eaLnBrk="1" latinLnBrk="0" hangingPunct="1">
              <a:buClr>
                <a:schemeClr val="accent6"/>
              </a:buClr>
              <a:buSzPct val="80000"/>
              <a:buFont typeface="Wingdings 2"/>
              <a:buChar char=""/>
            </a:lvl7pPr>
            <a:lvl8pPr marL="2194560" indent="-182880" algn="l" rtl="0" eaLnBrk="1" latinLnBrk="0" hangingPunct="1">
              <a:buClr>
                <a:schemeClr val="tx2"/>
              </a:buClr>
              <a:buChar char="•"/>
            </a:lvl8pPr>
            <a:lvl9pPr marL="2468880" indent="-182880" algn="l" rtl="0" eaLnBrk="1" latinLnBrk="0" hangingPunct="1">
              <a:buClr>
                <a:schemeClr val="tx2"/>
              </a:buClr>
              <a:buFontTx/>
              <a:buChar char="•"/>
            </a:lvl9pPr>
          </a:lstStyle>
          <a:p>
            <a:pPr>
              <a:buNone/>
            </a:pP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Imagination/goal/spec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Creativity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Problem solving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Build: design flow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Troubleshooting: nothing works the first time.</a:t>
            </a:r>
          </a:p>
          <a:p>
            <a:pPr lvl="1">
              <a:buNone/>
            </a:pPr>
            <a:r>
              <a:rPr lang="en-US" dirty="0"/>
              <a:t>“Failure is an option. If things are not failing, you are not innovating enough.”</a:t>
            </a:r>
          </a:p>
          <a:p>
            <a:pPr lvl="1">
              <a:buNone/>
            </a:pPr>
            <a:r>
              <a:rPr lang="en-US" dirty="0"/>
              <a:t>“Persistence is very important. You should not give up.”</a:t>
            </a:r>
          </a:p>
          <a:p>
            <a:pPr lvl="1">
              <a:buNone/>
            </a:pPr>
            <a:r>
              <a:rPr lang="en-US" dirty="0"/>
              <a:t>		--Elon Musk</a:t>
            </a:r>
          </a:p>
          <a:p>
            <a:pPr marL="0" indent="0">
              <a:buNone/>
            </a:pPr>
            <a:endParaRPr lang="en-US" sz="16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Self gratification and accomplishment</a:t>
            </a:r>
          </a:p>
          <a:p>
            <a:pPr>
              <a:buNone/>
            </a:pPr>
            <a:endParaRPr lang="en-US" sz="16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16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52400"/>
            <a:ext cx="8458200" cy="160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ea typeface="ＭＳ Ｐゴシック" pitchFamily="34" charset="-128"/>
              </a:rPr>
              <a:t>Electronic Engineering </a:t>
            </a:r>
            <a:r>
              <a:rPr lang="en-US" dirty="0">
                <a:ea typeface="ＭＳ Ｐゴシック" pitchFamily="34" charset="-128"/>
              </a:rPr>
              <a:t>Fields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81200"/>
            <a:ext cx="8467725" cy="361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348" y="1371600"/>
            <a:ext cx="80867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Analog: sensor inputs, convert to digital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Digital: bits and bytes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Microcontrollers/processors: firmware/software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Power: supplies voltage to the circuit and/or a load.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RF: wireless communications.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dirty="0"/>
              <a:t>Teach yourself:  Learning Electronics By Just Doing It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https://hackaday.com/2022/04/25/learning-electronics-by-just-doing-it/</a:t>
            </a:r>
            <a:endParaRPr lang="en-US" dirty="0"/>
          </a:p>
          <a:p>
            <a:endParaRPr lang="en-US" sz="16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16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519" y="66674"/>
            <a:ext cx="8458200" cy="160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Design flow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81200"/>
            <a:ext cx="8467725" cy="361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117761" y="1066800"/>
            <a:ext cx="902623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74320" indent="-274320" algn="l" rtl="0" eaLnBrk="1" latinLnBrk="0" hangingPunct="1">
              <a:buClr>
                <a:schemeClr val="accent3"/>
              </a:buClr>
              <a:buSzPct val="95000"/>
              <a:buFont typeface="Wingdings 2"/>
              <a:buChar char=""/>
            </a:lvl1pPr>
            <a:lvl2pPr marL="640080" indent="-246888" algn="l" rtl="0" eaLnBrk="1" latinLnBrk="0" hangingPunct="1">
              <a:buClr>
                <a:schemeClr val="accent1"/>
              </a:buClr>
              <a:buSzPct val="85000"/>
              <a:buFont typeface="Wingdings 2"/>
              <a:buChar char=""/>
            </a:lvl2pPr>
            <a:lvl3pPr marL="914400" indent="-246888" algn="l" rtl="0" eaLnBrk="1" latinLnBrk="0" hangingPunct="1">
              <a:buClr>
                <a:schemeClr val="accent2"/>
              </a:buClr>
              <a:buSzPct val="70000"/>
              <a:buFont typeface="Wingdings 2"/>
              <a:buChar char=""/>
            </a:lvl3pPr>
            <a:lvl4pPr marL="1188720" indent="-210312" algn="l" rtl="0" eaLnBrk="1" latinLnBrk="0" hangingPunct="1">
              <a:buClr>
                <a:schemeClr val="accent3"/>
              </a:buClr>
              <a:buSzPct val="65000"/>
              <a:buFont typeface="Wingdings 2"/>
              <a:buChar char=""/>
            </a:lvl4pPr>
            <a:lvl5pPr marL="1463040" indent="-210312" algn="l" rtl="0" eaLnBrk="1" latinLnBrk="0" hangingPunct="1">
              <a:buClr>
                <a:schemeClr val="accent4"/>
              </a:buClr>
              <a:buSzPct val="65000"/>
              <a:buFont typeface="Wingdings 2"/>
              <a:buChar char=""/>
            </a:lvl5pPr>
            <a:lvl6pPr marL="1737360" indent="-210312" algn="l" rtl="0" eaLnBrk="1" latinLnBrk="0" hangingPunct="1">
              <a:buClr>
                <a:schemeClr val="accent5"/>
              </a:buClr>
              <a:buSzPct val="80000"/>
              <a:buFont typeface="Wingdings 2"/>
              <a:buChar char=""/>
            </a:lvl6pPr>
            <a:lvl7pPr marL="1920240" indent="-182880" algn="l" rtl="0" eaLnBrk="1" latinLnBrk="0" hangingPunct="1">
              <a:buClr>
                <a:schemeClr val="accent6"/>
              </a:buClr>
              <a:buSzPct val="80000"/>
              <a:buFont typeface="Wingdings 2"/>
              <a:buChar char=""/>
            </a:lvl7pPr>
            <a:lvl8pPr marL="2194560" indent="-182880" algn="l" rtl="0" eaLnBrk="1" latinLnBrk="0" hangingPunct="1">
              <a:buClr>
                <a:schemeClr val="tx2"/>
              </a:buClr>
              <a:buChar char="•"/>
            </a:lvl8pPr>
            <a:lvl9pPr marL="2468880" indent="-182880" algn="l" rtl="0" eaLnBrk="1" latinLnBrk="0" hangingPunct="1">
              <a:buClr>
                <a:schemeClr val="tx2"/>
              </a:buClr>
              <a:buFontTx/>
              <a:buChar char="•"/>
            </a:lvl9pPr>
          </a:lstStyle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Spec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Block diagram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Schematic :  </a:t>
            </a:r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  <a:hlinkClick r:id="rId4"/>
              </a:rPr>
              <a:t>https://www.kicad.org/download/</a:t>
            </a: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Simulation: </a:t>
            </a:r>
            <a:r>
              <a:rPr lang="en-US" sz="2200" b="1" dirty="0" err="1">
                <a:solidFill>
                  <a:schemeClr val="tx2"/>
                </a:solidFill>
                <a:ea typeface="ＭＳ Ｐゴシック" pitchFamily="34" charset="-128"/>
                <a:hlinkClick r:id="rId5"/>
              </a:rPr>
              <a:t>LTspice</a:t>
            </a: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Prototype: breadboard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Debug</a:t>
            </a: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PCB layout: </a:t>
            </a:r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  <a:hlinkClick r:id="rId4"/>
              </a:rPr>
              <a:t>https://www.kicad.org/download/</a:t>
            </a: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Fabrication: </a:t>
            </a:r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  <a:hlinkClick r:id="rId6"/>
              </a:rPr>
              <a:t>https://www.seeedstudio.com/fusion_pcb.html</a:t>
            </a:r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sz="2200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2200" b="1" dirty="0">
                <a:solidFill>
                  <a:schemeClr val="tx2"/>
                </a:solidFill>
                <a:ea typeface="ＭＳ Ｐゴシック" pitchFamily="34" charset="-128"/>
              </a:rPr>
              <a:t>Test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5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48673</TotalTime>
  <Words>152</Words>
  <Application>Microsoft Office PowerPoint</Application>
  <PresentationFormat>On-screen Show (4:3)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Symbol</vt:lpstr>
      <vt:lpstr>Wingdings 2</vt:lpstr>
      <vt:lpstr>Flow</vt:lpstr>
      <vt:lpstr>Intro to Electronic Engineering</vt:lpstr>
      <vt:lpstr>PowerPoint Presentation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Horanzy</dc:creator>
  <cp:lastModifiedBy>Bauer, Fred</cp:lastModifiedBy>
  <cp:revision>257</cp:revision>
  <dcterms:created xsi:type="dcterms:W3CDTF">2013-03-04T04:29:23Z</dcterms:created>
  <dcterms:modified xsi:type="dcterms:W3CDTF">2022-05-02T16:00:19Z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2022-04-26T15:59:41Z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