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319" r:id="rId6"/>
    <p:sldId id="320" r:id="rId7"/>
    <p:sldId id="322" r:id="rId8"/>
    <p:sldId id="352" r:id="rId9"/>
    <p:sldId id="267" r:id="rId10"/>
    <p:sldId id="324" r:id="rId11"/>
    <p:sldId id="346" r:id="rId12"/>
    <p:sldId id="347" r:id="rId13"/>
    <p:sldId id="326" r:id="rId14"/>
    <p:sldId id="350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356404-9D69-1641-A9DA-3710B5C4BC2F}">
          <p14:sldIdLst>
            <p14:sldId id="256"/>
            <p14:sldId id="319"/>
            <p14:sldId id="320"/>
            <p14:sldId id="352"/>
            <p14:sldId id="267"/>
            <p14:sldId id="324"/>
            <p14:sldId id="346"/>
            <p14:sldId id="347"/>
            <p14:sldId id="326"/>
            <p14:sldId id="350"/>
            <p14:sldId id="270"/>
            <p14:sldId id="281"/>
            <p14:sldId id="284"/>
            <p14:sldId id="32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9867ACE-37CC-498F-874B-FB0539A246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81917"/>
  </p:normalViewPr>
  <p:slideViewPr>
    <p:cSldViewPr snapToGrid="0" snapToObjects="1">
      <p:cViewPr>
        <p:scale>
          <a:sx n="130" d="100"/>
          <a:sy n="130" d="100"/>
        </p:scale>
        <p:origin x="7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404B-0994-A844-8792-7CF42FEC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1:notes"/>
          <p:cNvSpPr txBox="1"/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5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5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F1636-9F70-374D-AF7B-24131FD471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3:notes"/>
          <p:cNvSpPr txBox="1"/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5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6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6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0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2:notes"/>
          <p:cNvSpPr txBox="1"/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mailto:Toby.Hocking@nau.edu" TargetMode="External"/><Relationship Id="rId1" Type="http://schemas.openxmlformats.org/officeDocument/2006/relationships/hyperlink" Target="mailto:da2343@na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hyperlink" Target="mailto:toby.hocking@nau.edu" TargetMode="External"/><Relationship Id="rId6" Type="http://schemas.openxmlformats.org/officeDocument/2006/relationships/hyperlink" Target="https://www.sciencedaily.com/releases/2018/05/180515092931.htm" TargetMode="External"/><Relationship Id="rId5" Type="http://schemas.openxmlformats.org/officeDocument/2006/relationships/hyperlink" Target="https://journals.plos.org/ploscompbiol/article?id=10.1371/journal.pcbi.1004226" TargetMode="External"/><Relationship Id="rId4" Type="http://schemas.openxmlformats.org/officeDocument/2006/relationships/hyperlink" Target="https://www.ncbi.nlm.nih.gov/pmc/articles/PMC7768662/" TargetMode="External"/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hyperlink" Target="https://smnh.tau.ac.il/en/interactions-among-living-organisms/" TargetMode="External"/><Relationship Id="rId1" Type="http://schemas.openxmlformats.org/officeDocument/2006/relationships/hyperlink" Target="https://www.liebertpub.com/doi/10.1089/cmb.2021.040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905" y="190500"/>
            <a:ext cx="8915400" cy="2172335"/>
          </a:xfrm>
        </p:spPr>
        <p:txBody>
          <a:bodyPr>
            <a:normAutofit fontScale="90000"/>
          </a:bodyPr>
          <a:lstStyle/>
          <a:p>
            <a:r>
              <a:rPr lang="en-US" sz="533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Cross-Validation for training and testing co-occurrence network inference algorithms</a:t>
            </a:r>
            <a:endParaRPr lang="en-US" sz="5335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650" y="3317875"/>
            <a:ext cx="3782695" cy="31788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Daniel Agyapong </a:t>
            </a:r>
            <a:endParaRPr lang="en-US" dirty="0"/>
          </a:p>
          <a:p>
            <a:r>
              <a:rPr lang="en-US" dirty="0">
                <a:hlinkClick r:id="rId1"/>
              </a:rPr>
              <a:t>da2343@nau.edu</a:t>
            </a:r>
            <a:endParaRPr lang="en-US" dirty="0"/>
          </a:p>
          <a:p>
            <a:r>
              <a:rPr lang="en-US" dirty="0"/>
              <a:t> PhD student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Toby Hocking</a:t>
            </a:r>
            <a:endParaRPr lang="en-US" dirty="0"/>
          </a:p>
          <a:p>
            <a:r>
              <a:rPr lang="en-US" dirty="0">
                <a:hlinkClick r:id="rId2"/>
              </a:rPr>
              <a:t>Toby.Hocking@nau.edu</a:t>
            </a:r>
            <a:endParaRPr lang="en-US" dirty="0"/>
          </a:p>
          <a:p>
            <a:r>
              <a:rPr lang="en-US" dirty="0"/>
              <a:t>Machine Learning Director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A black sign with white text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65" y="3317875"/>
            <a:ext cx="2519680" cy="297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spLfQ3su2FZqMfZcn5gWHivxKwXBOqboKvKjSk8GDY4Bj7r6HfPJ6XgpKPDZxyKXxwjTt8zlFxhkkSPQlT2m9XlnFY1XE0TNPgdGwEz7mtQA4Z4dJA7zCxJDIkYoe98SmubfWDmxp5AMIa3RJCSgVUyOSRxnNO6FbBQiXTpazsCtInXzxScNNF4CP15sL1Vw9ar1p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" y="125730"/>
            <a:ext cx="1929130" cy="11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Google Shape;179;p4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645" y="2641600"/>
            <a:ext cx="3671570" cy="4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/>
        </p:nvSpPr>
        <p:spPr>
          <a:xfrm>
            <a:off x="365760" y="177165"/>
            <a:ext cx="10781030" cy="98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Results: Training the Lasso algorithm with cross-validation</a:t>
            </a:r>
            <a:endParaRPr lang="en-US" sz="3600" b="1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0"/>
          <p:cNvSpPr/>
          <p:nvPr/>
        </p:nvSpPr>
        <p:spPr>
          <a:xfrm>
            <a:off x="6931025" y="1647825"/>
            <a:ext cx="4987290" cy="484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 set split into subtrain set (used to learn regression coefficients) and validation set (used to learn model complexity, degree of L1 regularization, which controls sparsity / number of edges in co-occurence network).</a:t>
            </a:r>
            <a:endParaRPr lang="en-US"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endParaRPr sz="2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lamda value (degree of L1 regularization) which has the minimimum the validation error corresponds to 1176 edges.</a:t>
            </a:r>
            <a:endParaRPr sz="2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" name="Picture 0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1381125"/>
            <a:ext cx="5803265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/>
        </p:nvSpPr>
        <p:spPr>
          <a:xfrm>
            <a:off x="154305" y="0"/>
            <a:ext cx="1203769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Results: Algorithms can be compared using test error</a:t>
            </a:r>
            <a:endParaRPr lang="en-US" sz="32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988060"/>
            <a:ext cx="11485880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/>
        </p:nvSpPr>
        <p:spPr>
          <a:xfrm>
            <a:off x="154305" y="0"/>
            <a:ext cx="1203769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Results: How many samples are needed for CV to be useful</a:t>
            </a:r>
            <a:endParaRPr lang="en-US" sz="32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1014730"/>
            <a:ext cx="11850370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4976495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REFERENCES</a:t>
            </a:r>
            <a:endParaRPr 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940" y="1754505"/>
            <a:ext cx="10407015" cy="291465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1"/>
              </a:rPr>
              <a:t>https://www.liebertpub.com/doi/10.1089/cmb.2021.0406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https://smnh.tau.ac.il/en/interactions-among-living-organisms/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https://scikit-learn.org/stable/modules/cross_validation.html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https://www.ncbi.nlm.nih.gov/pmc/articles/PMC7768662/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https://journals.plos.org/ploscompbiol/article?id=10.1371/journal.pcbi.1004226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https://www.sciencedaily.com/releases/2018/05/180515092931.htm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74" name="Google Shape;274;p53"/>
          <p:cNvSpPr txBox="1"/>
          <p:nvPr/>
        </p:nvSpPr>
        <p:spPr>
          <a:xfrm>
            <a:off x="668020" y="5354955"/>
            <a:ext cx="852043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Contact: </a:t>
            </a:r>
            <a:r>
              <a:rPr lang="en-US" sz="4000" b="1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da2343</a:t>
            </a:r>
            <a:r>
              <a:rPr lang="en-US" sz="4000" b="1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@nau.edu</a:t>
            </a:r>
            <a:r>
              <a:rPr lang="en-US" sz="4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-8255" y="5995330"/>
            <a:ext cx="121921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Reproducibility: https://github.com/EngineerDanny/CS685-Microbe-Network-Research</a:t>
            </a: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5" y="3337560"/>
            <a:ext cx="5463539" cy="9715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ANY </a:t>
            </a:r>
            <a:r>
              <a:rPr lang="en-US" sz="4000" dirty="0"/>
              <a:t>QUESTIONS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4690" y="1291590"/>
            <a:ext cx="5040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THANK YOU </a:t>
            </a: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385" y="331470"/>
            <a:ext cx="421513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INTRODUCTION</a:t>
            </a:r>
            <a:endParaRPr 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0" y="1540510"/>
            <a:ext cx="6370955" cy="4519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n-ea"/>
              <a:cs typeface="+mn-ea"/>
            </a:endParaRPr>
          </a:p>
          <a:p>
            <a:r>
              <a:rPr lang="en-US" dirty="0">
                <a:latin typeface="+mn-ea"/>
                <a:cs typeface="+mn-ea"/>
              </a:rPr>
              <a:t>Most state-of-the-art methods focus on inferring </a:t>
            </a: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positive </a:t>
            </a:r>
            <a:r>
              <a:rPr lang="en-US" dirty="0">
                <a:latin typeface="+mn-ea"/>
                <a:cs typeface="+mn-ea"/>
              </a:rPr>
              <a:t>and </a:t>
            </a:r>
            <a:r>
              <a:rPr lang="en-US" b="1" dirty="0">
                <a:latin typeface="Arial Bold" panose="020B0604020202020204" charset="0"/>
                <a:cs typeface="Arial Bold" panose="020B0604020202020204" charset="0"/>
              </a:rPr>
              <a:t>negative </a:t>
            </a:r>
            <a:r>
              <a:rPr lang="en-US" dirty="0">
                <a:latin typeface="+mn-ea"/>
                <a:cs typeface="+mn-ea"/>
              </a:rPr>
              <a:t>associations between bacteria.</a:t>
            </a:r>
            <a:endParaRPr lang="en-US" dirty="0">
              <a:latin typeface="+mn-ea"/>
              <a:cs typeface="+mn-ea"/>
            </a:endParaRPr>
          </a:p>
          <a:p>
            <a:endParaRPr lang="en-US" dirty="0">
              <a:latin typeface="+mn-ea"/>
              <a:cs typeface="+mn-ea"/>
            </a:endParaRPr>
          </a:p>
          <a:p>
            <a:r>
              <a:rPr lang="en-US" dirty="0">
                <a:latin typeface="+mn-ea"/>
                <a:cs typeface="+mn-ea"/>
              </a:rPr>
              <a:t>Reconstructing microbial networks to represent these interactions would help to understand the complex behaviors in microbial communities.</a:t>
            </a:r>
            <a:endParaRPr lang="en-US" dirty="0">
              <a:latin typeface="+mn-ea"/>
              <a:cs typeface="+mn-ea"/>
            </a:endParaRPr>
          </a:p>
        </p:txBody>
      </p:sp>
      <p:pic>
        <p:nvPicPr>
          <p:cNvPr id="4" name="Picture 4" descr="https://lh4.googleusercontent.com/nuTvy4xPmPpqyZw1wPJaJ2AnXTtCM6DCXqOfmE3Zq8vBAkfcWrUnJFvne4_oWkvwBt7-2cCu3wAnp1jG0qon6AagPXYKxq1dByOC3V58G9vrLUEV3JTJGTIwXtMOwLd0kAOFsb8FHx7w9eDG9zgBCVNGgZWNXkqX4z3GS6FVbwYgdTvBXNNZGaVISnI3tcTMsxbZ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81" y="358140"/>
            <a:ext cx="1849819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1403350"/>
            <a:ext cx="4215130" cy="4519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3090" y="5835015"/>
            <a:ext cx="4016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Source</a:t>
            </a:r>
            <a:r>
              <a:rPr lang="en-US"/>
              <a:t>: https://journals.asm.org/doi/10.1128/mSystems.00124-19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/>
        </p:nvSpPr>
        <p:spPr>
          <a:xfrm>
            <a:off x="1017360" y="135720"/>
            <a:ext cx="9162720" cy="67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Real Microbiome Abundance Data</a:t>
            </a:r>
            <a:endParaRPr lang="en-US" sz="40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195580" y="999490"/>
          <a:ext cx="8067040" cy="5185410"/>
        </p:xfrm>
        <a:graphic>
          <a:graphicData uri="http://schemas.openxmlformats.org/drawingml/2006/table">
            <a:tbl>
              <a:tblPr>
                <a:noFill/>
                <a:tableStyleId>{B9867ACE-37CC-498F-874B-FB0539A2462D}</a:tableStyleId>
              </a:tblPr>
              <a:tblGrid>
                <a:gridCol w="1488440"/>
                <a:gridCol w="4638040"/>
                <a:gridCol w="1147445"/>
                <a:gridCol w="793115"/>
              </a:tblGrid>
              <a:tr h="5467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Citation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Samples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amgut1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https://journals.plos.org/ploscompbiol/article?id=10.1371/journal.pcbi.1004226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amgut2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296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hmp216S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https://ibdmdb.org/tunnel/public/summary.html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hmp2prot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enterotype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https://journals.plos.org/plosone/article?id=10.1371/journal.pone.0061217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esophagus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crohns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https://www.mcgill.ca/statisticalgenetics/software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Baxter_CRC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http://www.raeslab.org/companion/ocean-interactome.html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490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glne007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490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4"/>
                    </a:solidFill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iOraldat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https://bmcbioinformatics.biomedcentral.com/articles/10.1186/s12859-020-03911-w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42"/>
          <p:cNvSpPr txBox="1"/>
          <p:nvPr/>
        </p:nvSpPr>
        <p:spPr>
          <a:xfrm>
            <a:off x="8961755" y="1000125"/>
            <a:ext cx="3230245" cy="114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Each data set is a matrix of counts, for example: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42"/>
          <p:cNvSpPr txBox="1"/>
          <p:nvPr/>
        </p:nvSpPr>
        <p:spPr>
          <a:xfrm>
            <a:off x="10180320" y="2233295"/>
            <a:ext cx="1063625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latin typeface="Arial Bold" panose="020B0604020202020204" charset="0"/>
                <a:ea typeface="Arial" panose="020B0604020202020204"/>
                <a:cs typeface="Arial Bold" panose="020B0604020202020204" charset="0"/>
                <a:sym typeface="Arial" panose="020B0604020202020204"/>
              </a:rPr>
              <a:t>Taxa</a:t>
            </a:r>
            <a:endParaRPr lang="en-US" sz="2400" b="1" strike="noStrike">
              <a:latin typeface="Arial Bold" panose="020B0604020202020204" charset="0"/>
              <a:ea typeface="Arial" panose="020B0604020202020204"/>
              <a:cs typeface="Arial Bold" panose="020B0604020202020204" charset="0"/>
              <a:sym typeface="Arial" panose="020B0604020202020204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 rot="-5400000">
            <a:off x="8601075" y="3935095"/>
            <a:ext cx="153924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latin typeface="Arial Bold" panose="020B0604020202020204" charset="0"/>
                <a:ea typeface="Arial" panose="020B0604020202020204"/>
                <a:cs typeface="Arial Bold" panose="020B0604020202020204" charset="0"/>
                <a:sym typeface="Arial" panose="020B0604020202020204"/>
              </a:rPr>
              <a:t>Samples</a:t>
            </a:r>
            <a:endParaRPr lang="en-US" sz="2400" b="1" strike="noStrike">
              <a:latin typeface="Arial Bold" panose="020B0604020202020204" charset="0"/>
              <a:ea typeface="Arial" panose="020B0604020202020204"/>
              <a:cs typeface="Arial Bold" panose="020B0604020202020204" charset="0"/>
              <a:sym typeface="Arial" panose="020B0604020202020204"/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9813290" y="2861945"/>
            <a:ext cx="1797685" cy="253111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0   15  761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4    0    98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53   74    0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0    32    0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11   0      0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0    24   65</a:t>
            </a:r>
            <a:endParaRPr sz="24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6395" y="1377950"/>
            <a:ext cx="10109835" cy="382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/>
        </p:nvSpPr>
        <p:spPr>
          <a:xfrm>
            <a:off x="366395" y="29210"/>
            <a:ext cx="11826240" cy="134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Different algorithms infer different </a:t>
            </a:r>
            <a:endParaRPr lang="en-US" sz="40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co-occurence networks</a:t>
            </a:r>
            <a:endParaRPr lang="en-US" sz="40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4"/>
          <p:cNvSpPr txBox="1"/>
          <p:nvPr/>
        </p:nvSpPr>
        <p:spPr>
          <a:xfrm>
            <a:off x="130" y="5274695"/>
            <a:ext cx="8268840" cy="15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a more accurate interpretation for these data?</a:t>
            </a:r>
            <a:endParaRPr sz="4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Screenshot 2023-02-20 at 4.50.3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5245100"/>
            <a:ext cx="3579495" cy="1447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1207135" y="164355"/>
            <a:ext cx="9509760" cy="101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lang="en-US" sz="44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5"/>
          <p:cNvSpPr/>
          <p:nvPr/>
        </p:nvSpPr>
        <p:spPr>
          <a:xfrm>
            <a:off x="225425" y="1178560"/>
            <a:ext cx="11678920" cy="54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For some particular real data sets:</a:t>
            </a:r>
            <a:endParaRPr lang="en-US"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we automatically learn hyper-parameters? (let the data tell us the “</a:t>
            </a:r>
            <a:r>
              <a:rPr lang="en-US" sz="32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threshold, rather than choosing arbitrarily)</a:t>
            </a:r>
            <a:endParaRPr lang="en-US"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Which of the available microbial network analysis algorithms is most accurate and gives least test error ?</a:t>
            </a:r>
            <a:endParaRPr lang="en-US" sz="3200" dirty="0">
              <a:sym typeface="+mn-e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sym typeface="+mn-e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How many samples are needed for Cross Validation to be useful.</a:t>
            </a:r>
            <a:endParaRPr lang="en-US" sz="3200" dirty="0"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1188720" y="273685"/>
            <a:ext cx="9509760" cy="99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What are some of the Existing Algorithms?</a:t>
            </a:r>
            <a:endParaRPr lang="en-US" sz="44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5"/>
          <p:cNvSpPr/>
          <p:nvPr/>
        </p:nvSpPr>
        <p:spPr>
          <a:xfrm>
            <a:off x="619125" y="1120140"/>
            <a:ext cx="11416665" cy="1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a lot of existing algorithms, each with various</a:t>
            </a:r>
            <a:endParaRPr lang="en-US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hyper-parameters which determine the sparsity </a:t>
            </a:r>
            <a:endParaRPr lang="en-US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(number of edges) in network.</a:t>
            </a:r>
            <a:endParaRPr lang="en-US"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3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61975" y="2973070"/>
            <a:ext cx="3549015" cy="3491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Pearson/Spearman Correlation 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Threshold on correlation constant</a:t>
            </a:r>
            <a:endParaRPr lang="en-US" sz="2400"/>
          </a:p>
        </p:txBody>
      </p:sp>
      <p:sp>
        <p:nvSpPr>
          <p:cNvPr id="3" name="Rectangles 2"/>
          <p:cNvSpPr/>
          <p:nvPr/>
        </p:nvSpPr>
        <p:spPr>
          <a:xfrm>
            <a:off x="4466590" y="2973070"/>
            <a:ext cx="3403600" cy="3491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Degree of L1 regularization</a:t>
            </a:r>
            <a:endParaRPr lang="en-US" sz="2400"/>
          </a:p>
        </p:txBody>
      </p:sp>
      <p:sp>
        <p:nvSpPr>
          <p:cNvPr id="4" name="Rectangles 3"/>
          <p:cNvSpPr/>
          <p:nvPr/>
        </p:nvSpPr>
        <p:spPr>
          <a:xfrm>
            <a:off x="8254365" y="2973070"/>
            <a:ext cx="3403600" cy="3491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Gaussian Graphical Model (GGM)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 Covariance        (Precision) Matrix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5915" y="1542415"/>
          <a:ext cx="11196955" cy="432625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76805"/>
                <a:gridCol w="4398010"/>
                <a:gridCol w="4422140"/>
              </a:tblGrid>
              <a:tr h="1196340"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+mn-ea"/>
                        </a:rPr>
                        <a:t>Category of Evaluation Type</a:t>
                      </a:r>
                      <a:endParaRPr lang="en-US" sz="24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err="1"/>
                        <a:t>External Data</a:t>
                      </a:r>
                      <a:endParaRPr lang="en-US" sz="2400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Sub-Sample Analysis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275">
                <a:tc>
                  <a:txBody>
                    <a:bodyPr/>
                    <a:lstStyle/>
                    <a:p>
                      <a:r>
                        <a:rPr lang="en-US" sz="2400" dirty="0"/>
                        <a:t>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SparCC, REBACCA, 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SPIEC-EASI, gCoda, 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COZINE, HARMONIES, 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mLDM  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ym typeface="+mn-ea"/>
                        </a:rPr>
                        <a:t>CClasso</a:t>
                      </a:r>
                      <a:endParaRPr lang="en-US" sz="2400" dirty="0">
                        <a:sym typeface="+mn-ea"/>
                      </a:endParaRPr>
                    </a:p>
                  </a:txBody>
                  <a:tcPr/>
                </a:tc>
              </a:tr>
              <a:tr h="1564640">
                <a:tc>
                  <a:txBody>
                    <a:bodyPr/>
                    <a:lstStyle/>
                    <a:p>
                      <a:r>
                        <a:rPr lang="en-US" sz="2400" dirty="0"/>
                        <a:t>Issues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generalizability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ground truth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Biases in external data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effectLst/>
                          <a:sym typeface="+mn-ea"/>
                        </a:rPr>
                        <a:t>Sensitivity to the choice of subsampling parameters</a:t>
                      </a:r>
                      <a:endParaRPr lang="en-US" sz="2400" dirty="0">
                        <a:effectLst/>
                        <a:sym typeface="+mn-ea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400" dirty="0">
                          <a:effectLst/>
                          <a:sym typeface="+mn-ea"/>
                        </a:rPr>
                        <a:t>Limited scope</a:t>
                      </a:r>
                      <a:endParaRPr lang="en-US" sz="2400" dirty="0">
                        <a:effectLst/>
                        <a:sym typeface="+mn-ea"/>
                      </a:endParaRPr>
                    </a:p>
                    <a:p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6970" y="304165"/>
            <a:ext cx="7338695" cy="1040765"/>
          </a:xfrm>
        </p:spPr>
        <p:txBody>
          <a:bodyPr>
            <a:normAutofit/>
          </a:bodyPr>
          <a:p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Existing Evaluation Types</a:t>
            </a:r>
            <a:endParaRPr 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237490" y="0"/>
            <a:ext cx="11696065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Proposal: Cross-validation for training and testing co-occurrence network inference algorithms</a:t>
            </a:r>
            <a:endParaRPr lang="en-US" sz="4000" b="1" strike="noStrik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135" y="1597855"/>
            <a:ext cx="12067200" cy="427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 txBox="1"/>
          <p:nvPr/>
        </p:nvSpPr>
        <p:spPr>
          <a:xfrm>
            <a:off x="217805" y="6010910"/>
            <a:ext cx="479615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trike="noStrike">
                <a:latin typeface="Arial Bold" panose="020B0604020202020204" charset="0"/>
                <a:ea typeface="Arial" panose="020B0604020202020204"/>
                <a:cs typeface="Arial Bold" panose="020B0604020202020204" charset="0"/>
                <a:sym typeface="Arial" panose="020B0604020202020204"/>
              </a:rPr>
              <a:t>Repeat for each output taxon and </a:t>
            </a:r>
            <a:r>
              <a:rPr lang="en-US" sz="2000" b="1" strike="noStrike">
                <a:latin typeface="Arial Bold" panose="020B0604020202020204" charset="0"/>
                <a:ea typeface="Arial" panose="020B0604020202020204"/>
                <a:cs typeface="Arial Bold" panose="020B0604020202020204" charset="0"/>
                <a:sym typeface="Arial" panose="020B0604020202020204"/>
              </a:rPr>
              <a:t>Fold </a:t>
            </a:r>
            <a:r>
              <a:rPr lang="en-US" b="1" strike="noStrike">
                <a:latin typeface="Arial Bold" panose="020B0604020202020204" charset="0"/>
                <a:ea typeface="Arial" panose="020B0604020202020204"/>
                <a:cs typeface="Arial Bold" panose="020B0604020202020204" charset="0"/>
                <a:sym typeface="Arial" panose="020B0604020202020204"/>
              </a:rPr>
              <a:t>ID</a:t>
            </a:r>
            <a:endParaRPr b="1" strike="noStrike">
              <a:latin typeface="Arial Bold" panose="020B0604020202020204" charset="0"/>
              <a:ea typeface="Arial" panose="020B0604020202020204"/>
              <a:cs typeface="Arial Bold" panose="020B06040202020202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/>
        </p:nvSpPr>
        <p:spPr>
          <a:xfrm>
            <a:off x="494030" y="247650"/>
            <a:ext cx="104521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Results: Training </a:t>
            </a:r>
            <a:r>
              <a:rPr lang="en-US" sz="3600" b="1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Pearson correlation threshold using cross-validation</a:t>
            </a:r>
            <a:endParaRPr lang="en-US" sz="3600" b="1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7025005" y="1764030"/>
            <a:ext cx="4780915" cy="397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Subtrain error decreases as the model complexity increases whilst the validation error shows a U shape.</a:t>
            </a:r>
            <a:endParaRPr lang="en-US"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endParaRPr lang="en-US"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2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select the threshold which gives the minimum validation error, in this example r2=0.5 (Best number of edges = 785).</a:t>
            </a:r>
            <a:endParaRPr sz="22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454150"/>
            <a:ext cx="5788025" cy="5148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4044</Words>
  <Application>WPS Writer</Application>
  <PresentationFormat>Widescreen</PresentationFormat>
  <Paragraphs>240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Helvetica Neue</vt:lpstr>
      <vt:lpstr>Arial</vt:lpstr>
      <vt:lpstr>Arial Bold</vt:lpstr>
      <vt:lpstr>Times New Roman</vt:lpstr>
      <vt:lpstr>Wingdings</vt:lpstr>
      <vt:lpstr>Microsoft YaHei</vt:lpstr>
      <vt:lpstr>汉仪旗黑</vt:lpstr>
      <vt:lpstr>Calibri Light</vt:lpstr>
      <vt:lpstr>宋体-简</vt:lpstr>
      <vt:lpstr>Arial Unicode MS</vt:lpstr>
      <vt:lpstr>Calibri</vt:lpstr>
      <vt:lpstr>Office Theme</vt:lpstr>
      <vt:lpstr>Cross-Validation for training and testing co-occurrence network inference algorithms</vt:lpstr>
      <vt:lpstr>BACKGROUND</vt:lpstr>
      <vt:lpstr>PowerPoint 演示文稿</vt:lpstr>
      <vt:lpstr>PowerPoint 演示文稿</vt:lpstr>
      <vt:lpstr>PowerPoint 演示文稿</vt:lpstr>
      <vt:lpstr>PowerPoint 演示文稿</vt:lpstr>
      <vt:lpstr>Existing Evaluation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Methods for studying microbial communities : A mini review</dc:title>
  <dc:creator>Microsoft Office User</dc:creator>
  <cp:lastModifiedBy>Daniel Agyapong</cp:lastModifiedBy>
  <cp:revision>260</cp:revision>
  <dcterms:created xsi:type="dcterms:W3CDTF">2023-04-11T16:54:59Z</dcterms:created>
  <dcterms:modified xsi:type="dcterms:W3CDTF">2023-04-11T16:54:59Z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1033-4.8.0.7823</vt:lpwstr>
  </property>
</Properties>
</file>