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285" r:id="rId7"/>
    <p:sldId id="287" r:id="rId8"/>
    <p:sldId id="293" r:id="rId9"/>
    <p:sldId id="274" r:id="rId10"/>
    <p:sldId id="284" r:id="rId11"/>
    <p:sldId id="267" r:id="rId12"/>
    <p:sldId id="294" r:id="rId13"/>
    <p:sldId id="290" r:id="rId14"/>
    <p:sldId id="291" r:id="rId15"/>
    <p:sldId id="297" r:id="rId16"/>
    <p:sldId id="299" r:id="rId17"/>
    <p:sldId id="295" r:id="rId18"/>
    <p:sldId id="292" r:id="rId19"/>
    <p:sldId id="302" r:id="rId20"/>
    <p:sldId id="300" r:id="rId21"/>
    <p:sldId id="298" r:id="rId22"/>
    <p:sldId id="314" r:id="rId23"/>
    <p:sldId id="268" r:id="rId24"/>
    <p:sldId id="311" r:id="rId25"/>
    <p:sldId id="27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356404-9D69-1641-A9DA-3710B5C4BC2F}">
          <p14:sldIdLst>
            <p14:sldId id="256"/>
            <p14:sldId id="259"/>
            <p14:sldId id="285"/>
            <p14:sldId id="287"/>
            <p14:sldId id="293"/>
            <p14:sldId id="274"/>
            <p14:sldId id="284"/>
            <p14:sldId id="267"/>
            <p14:sldId id="294"/>
            <p14:sldId id="290"/>
            <p14:sldId id="291"/>
            <p14:sldId id="297"/>
            <p14:sldId id="299"/>
            <p14:sldId id="295"/>
            <p14:sldId id="292"/>
            <p14:sldId id="302"/>
            <p14:sldId id="300"/>
            <p14:sldId id="298"/>
            <p14:sldId id="314"/>
            <p14:sldId id="268"/>
            <p14:sldId id="311"/>
            <p14:sldId id="270"/>
            <p14:sldId id="28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/>
    <p:restoredTop sz="81917"/>
  </p:normalViewPr>
  <p:slideViewPr>
    <p:cSldViewPr snapToGrid="0" snapToObjects="1">
      <p:cViewPr>
        <p:scale>
          <a:sx n="130" d="100"/>
          <a:sy n="130" d="100"/>
        </p:scale>
        <p:origin x="7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7404B-0994-A844-8792-7CF42FEC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mailto:Toby.Hocking@nau.edu" TargetMode="External"/><Relationship Id="rId1" Type="http://schemas.openxmlformats.org/officeDocument/2006/relationships/hyperlink" Target="mailto:da2343@na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www.sciencedaily.com/releases/2018/05/180515092931.htm" TargetMode="External"/><Relationship Id="rId7" Type="http://schemas.openxmlformats.org/officeDocument/2006/relationships/hyperlink" Target="https://www.thoughtco.com/commensalism-definition-and-examples-4114713" TargetMode="External"/><Relationship Id="rId6" Type="http://schemas.openxmlformats.org/officeDocument/2006/relationships/hyperlink" Target="https://doi.org/10.1128/mSystems.00124-19" TargetMode="External"/><Relationship Id="rId5" Type="http://schemas.openxmlformats.org/officeDocument/2006/relationships/hyperlink" Target="https://journals.plos.org/ploscompbiol/article?id=10.1371/journal.pcbi.1004226" TargetMode="External"/><Relationship Id="rId4" Type="http://schemas.openxmlformats.org/officeDocument/2006/relationships/hyperlink" Target="https://www.ncbi.nlm.nih.gov/pmc/articles/PMC7768662/" TargetMode="External"/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hyperlink" Target="https://smnh.tau.ac.il/en/interactions-among-living-organisms/" TargetMode="External"/><Relationship Id="rId10" Type="http://schemas.openxmlformats.org/officeDocument/2006/relationships/notesSlide" Target="../notesSlides/notesSlide22.xml"/><Relationship Id="rId1" Type="http://schemas.openxmlformats.org/officeDocument/2006/relationships/hyperlink" Target="https://www.liebertpub.com/doi/10.1089/cmb.2021.040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faculty.wcas.northwestern.edu/hji403/REBACCA.htm" TargetMode="External"/><Relationship Id="rId1" Type="http://schemas.openxmlformats.org/officeDocument/2006/relationships/hyperlink" Target="https://rdrr.io/github/zdk123/SpiecEasi/man/sparcc.html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huayingfang/CCLasso" TargetMode="External"/><Relationship Id="rId1" Type="http://schemas.openxmlformats.org/officeDocument/2006/relationships/hyperlink" Target="https://rdrr.io/github/zdk123/SpiecEasi/man/sparc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6773" y="179070"/>
            <a:ext cx="8915399" cy="2568485"/>
          </a:xfrm>
        </p:spPr>
        <p:txBody>
          <a:bodyPr>
            <a:normAutofit/>
          </a:bodyPr>
          <a:lstStyle/>
          <a:p>
            <a:r>
              <a:rPr lang="en-US" b="1" dirty="0"/>
              <a:t>Network Analysis Methods for studying microbial communities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8214" y="3317966"/>
            <a:ext cx="5217187" cy="3161211"/>
          </a:xfrm>
        </p:spPr>
        <p:txBody>
          <a:bodyPr>
            <a:normAutofit/>
          </a:bodyPr>
          <a:lstStyle/>
          <a:p>
            <a:r>
              <a:rPr lang="en-US" dirty="0"/>
              <a:t>Daniel Agyapong </a:t>
            </a:r>
            <a:endParaRPr lang="en-US" dirty="0"/>
          </a:p>
          <a:p>
            <a:r>
              <a:rPr lang="en-US" dirty="0">
                <a:hlinkClick r:id="rId1"/>
              </a:rPr>
              <a:t>da2343@nau.edu</a:t>
            </a:r>
            <a:endParaRPr lang="en-US" dirty="0"/>
          </a:p>
          <a:p>
            <a:r>
              <a:rPr lang="en-US" dirty="0"/>
              <a:t> PhD student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Toby Hocking</a:t>
            </a:r>
            <a:endParaRPr lang="en-US" dirty="0"/>
          </a:p>
          <a:p>
            <a:r>
              <a:rPr lang="en-US" dirty="0">
                <a:hlinkClick r:id="rId2"/>
              </a:rPr>
              <a:t>Toby.Hocking@nau.edu</a:t>
            </a:r>
            <a:endParaRPr lang="en-US" dirty="0"/>
          </a:p>
          <a:p>
            <a:r>
              <a:rPr lang="en-US" dirty="0"/>
              <a:t>Machine Learning Director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A black sign with white text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758" y="3317966"/>
            <a:ext cx="2365921" cy="29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nuTvy4xPmPpqyZw1wPJaJ2AnXTtCM6DCXqOfmE3Zq8vBAkfcWrUnJFvne4_oWkvwBt7-2cCu3wAnp1jG0qon6AagPXYKxq1dByOC3V58G9vrLUEV3JTJGTIwXtMOwLd0kAOFsb8FHx7w9eDG9zgBCVNGgZWNXkqX4z3GS6FVbwYgdTvBXNNZGaVISnI3tcTMsxbZ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5697"/>
            <a:ext cx="1849819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spLfQ3su2FZqMfZcn5gWHivxKwXBOqboKvKjSk8GDY4Bj7r6HfPJ6XgpKPDZxyKXxwjTt8zlFxhkkSPQlT2m9XlnFY1XE0TNPgdGwEz7mtQA4Z4dJA7zCxJDIkYoe98SmubfWDmxp5AMIa3RJCSgVUyOSRxnNO6FbBQiXTpazsCtInXzxScNNF4CP15sL1Vw9ar1p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503" cy="12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65" y="329565"/>
            <a:ext cx="10767695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K-FOLD CROSS VALIDATION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033" y="1030147"/>
            <a:ext cx="6649069" cy="5394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K- fold cross validation algorithm is a technique used to train model parameters and compare prediction accuracy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the parameters of a prediction function and testing it on the same data leads to over-fitting (When a model does very well on testing data but does poorly new or unseen data).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avoid over-fitting, it is a common practice in Machine Learning to hold out some of the data as the test set.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609" y="2013259"/>
            <a:ext cx="749497" cy="21678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23542" y="2008089"/>
            <a:ext cx="691889" cy="6074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0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028590" y="2715117"/>
            <a:ext cx="691889" cy="6022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1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023542" y="3416974"/>
            <a:ext cx="691889" cy="7641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2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241408" y="2008089"/>
            <a:ext cx="691889" cy="6074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0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246456" y="2715117"/>
            <a:ext cx="691889" cy="6022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1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241408" y="3416974"/>
            <a:ext cx="691889" cy="7641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2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153253" y="2008089"/>
            <a:ext cx="691889" cy="6074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0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158301" y="2715117"/>
            <a:ext cx="691889" cy="602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1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3153253" y="3416974"/>
            <a:ext cx="691889" cy="7641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2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048133" y="2008089"/>
            <a:ext cx="691889" cy="6074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0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053181" y="2715117"/>
            <a:ext cx="691889" cy="6022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1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4048133" y="3416974"/>
            <a:ext cx="691889" cy="764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FOLDID 2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417195" y="4980940"/>
            <a:ext cx="1707515" cy="5727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Train Dataset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7195" y="5766435"/>
            <a:ext cx="1707515" cy="5727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4583430"/>
            <a:ext cx="170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3375" y="1453515"/>
            <a:ext cx="371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3-FOLD CROSS VALIDATION 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37" y="275915"/>
            <a:ext cx="10515600" cy="7002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PEARSON CORRELATION MODEL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605" y="1087120"/>
            <a:ext cx="6149975" cy="344233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Pearson’s correlation coefficient</a:t>
            </a:r>
            <a:r>
              <a:rPr lang="en-US" sz="2400" dirty="0"/>
              <a:t> is the standard tool to infer a network through correlation analysis among all pairs of OTU (Operational Taxonomic Unit) samples. </a:t>
            </a:r>
            <a:endParaRPr lang="en-US" sz="2400" dirty="0"/>
          </a:p>
          <a:p>
            <a:r>
              <a:rPr lang="en-US" sz="2400" dirty="0"/>
              <a:t>It is a number that ranges from –1 to 1 and measures the strength and direction of the relationship between two variables.</a:t>
            </a:r>
            <a:endParaRPr lang="en-US" sz="2400" dirty="0"/>
          </a:p>
          <a:p>
            <a:r>
              <a:rPr lang="en-US" sz="2400" dirty="0"/>
              <a:t>Pearson Coefficient Formular 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1087120"/>
            <a:ext cx="5337810" cy="5117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4255770"/>
            <a:ext cx="4544695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94" y="106879"/>
            <a:ext cx="7980219" cy="427512"/>
          </a:xfrm>
        </p:spPr>
        <p:txBody>
          <a:bodyPr>
            <a:normAutofit/>
          </a:bodyPr>
          <a:lstStyle/>
          <a:p>
            <a:r>
              <a:rPr lang="en-US" sz="2000" b="1" dirty="0"/>
              <a:t>PEARSON CORRELATION MATRIX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01" y="499943"/>
            <a:ext cx="4253346" cy="254432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337" y="497114"/>
            <a:ext cx="3888455" cy="2547150"/>
          </a:xfrm>
        </p:spPr>
      </p:pic>
      <p:sp>
        <p:nvSpPr>
          <p:cNvPr id="13" name="Right Arrow 12"/>
          <p:cNvSpPr/>
          <p:nvPr/>
        </p:nvSpPr>
        <p:spPr>
          <a:xfrm>
            <a:off x="5126801" y="1303710"/>
            <a:ext cx="1111083" cy="71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6" y="3713105"/>
            <a:ext cx="3551190" cy="269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122" y="3744552"/>
            <a:ext cx="3082690" cy="2653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4394" y="6424550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=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93771" y="6424550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Threshold = 0.2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27139" y="6412675"/>
            <a:ext cx="15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= 1</a:t>
            </a:r>
            <a:endParaRPr lang="en-US" dirty="0"/>
          </a:p>
        </p:txBody>
      </p:sp>
      <p:sp>
        <p:nvSpPr>
          <p:cNvPr id="17" name="Title 1"/>
          <p:cNvSpPr txBox="1"/>
          <p:nvPr/>
        </p:nvSpPr>
        <p:spPr>
          <a:xfrm>
            <a:off x="833186" y="3206338"/>
            <a:ext cx="3760585" cy="37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NETWORK GRAPH</a:t>
            </a:r>
            <a:endParaRPr lang="en-US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142" y="3744551"/>
            <a:ext cx="3382218" cy="25926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35" y="228600"/>
            <a:ext cx="11315065" cy="8070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MULTI-COLUMN TEST ERROR FOR PEARSON CORRELATION 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3108888" y="1754850"/>
            <a:ext cx="550194" cy="2130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TAXA3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1755928" y="1754850"/>
            <a:ext cx="508612" cy="2130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TAXA2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074908" y="1754850"/>
            <a:ext cx="539452" cy="2130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TAXA1</a:t>
            </a:r>
            <a:endParaRPr lang="en-US" sz="1000" dirty="0"/>
          </a:p>
        </p:txBody>
      </p:sp>
      <p:sp>
        <p:nvSpPr>
          <p:cNvPr id="56" name="Right Arrow 55"/>
          <p:cNvSpPr/>
          <p:nvPr/>
        </p:nvSpPr>
        <p:spPr>
          <a:xfrm>
            <a:off x="2348112" y="2577974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75055" y="4507230"/>
            <a:ext cx="98653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mean of each of the taxa predictions are computed resulting in one big taxa prediction column.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Mean Squared Error</a:t>
            </a:r>
            <a:r>
              <a:rPr lang="en-US" dirty="0"/>
              <a:t> of the prediction with respect to the actual taxa labels is computed.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of the </a:t>
            </a:r>
            <a:r>
              <a:rPr lang="en-US" b="1" dirty="0"/>
              <a:t>Mean Squared Error</a:t>
            </a:r>
            <a:r>
              <a:rPr lang="en-US" dirty="0"/>
              <a:t> is noted for each number of samples used.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6" name="Curved Connector 65"/>
          <p:cNvCxnSpPr>
            <a:stCxn id="13" idx="2"/>
            <a:endCxn id="12" idx="2"/>
          </p:cNvCxnSpPr>
          <p:nvPr/>
        </p:nvCxnSpPr>
        <p:spPr>
          <a:xfrm rot="16200000" flipH="1">
            <a:off x="2697109" y="3198854"/>
            <a:ext cx="12700" cy="13737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4" idx="2"/>
            <a:endCxn id="12" idx="2"/>
          </p:cNvCxnSpPr>
          <p:nvPr/>
        </p:nvCxnSpPr>
        <p:spPr>
          <a:xfrm rot="16200000" flipH="1">
            <a:off x="2364309" y="2866054"/>
            <a:ext cx="12700" cy="20393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144736" y="1742149"/>
            <a:ext cx="550194" cy="2130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TAXA2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5791776" y="1742149"/>
            <a:ext cx="508612" cy="2130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TAXA3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110756" y="1742149"/>
            <a:ext cx="539452" cy="2130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TAXA1</a:t>
            </a:r>
            <a:endParaRPr lang="en-US" sz="1000" dirty="0"/>
          </a:p>
        </p:txBody>
      </p:sp>
      <p:sp>
        <p:nvSpPr>
          <p:cNvPr id="88" name="Right Arrow 87"/>
          <p:cNvSpPr/>
          <p:nvPr/>
        </p:nvSpPr>
        <p:spPr>
          <a:xfrm>
            <a:off x="6383960" y="2565273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/>
          <p:cNvCxnSpPr>
            <a:stCxn id="86" idx="2"/>
            <a:endCxn id="85" idx="2"/>
          </p:cNvCxnSpPr>
          <p:nvPr/>
        </p:nvCxnSpPr>
        <p:spPr>
          <a:xfrm rot="16200000" flipH="1">
            <a:off x="6732957" y="3186153"/>
            <a:ext cx="12700" cy="13737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87" idx="2"/>
            <a:endCxn id="85" idx="2"/>
          </p:cNvCxnSpPr>
          <p:nvPr/>
        </p:nvCxnSpPr>
        <p:spPr>
          <a:xfrm rot="16200000" flipH="1">
            <a:off x="6400157" y="2853353"/>
            <a:ext cx="12700" cy="20393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1180584" y="1742149"/>
            <a:ext cx="550194" cy="2130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TAXA1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9827624" y="1742149"/>
            <a:ext cx="508612" cy="2130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TAXA2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9146604" y="1742149"/>
            <a:ext cx="539452" cy="2130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TAXA3</a:t>
            </a:r>
            <a:endParaRPr lang="en-US" sz="1000" dirty="0"/>
          </a:p>
        </p:txBody>
      </p:sp>
      <p:sp>
        <p:nvSpPr>
          <p:cNvPr id="94" name="Right Arrow 93"/>
          <p:cNvSpPr/>
          <p:nvPr/>
        </p:nvSpPr>
        <p:spPr>
          <a:xfrm>
            <a:off x="10419808" y="2565273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urved Connector 94"/>
          <p:cNvCxnSpPr>
            <a:stCxn id="92" idx="2"/>
            <a:endCxn id="91" idx="2"/>
          </p:cNvCxnSpPr>
          <p:nvPr/>
        </p:nvCxnSpPr>
        <p:spPr>
          <a:xfrm rot="5400000" flipV="1">
            <a:off x="10768965" y="3187065"/>
            <a:ext cx="3175" cy="1372870"/>
          </a:xfrm>
          <a:prstGeom prst="curvedConnector3">
            <a:avLst>
              <a:gd name="adj1" fmla="val 75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93" idx="2"/>
            <a:endCxn id="91" idx="2"/>
          </p:cNvCxnSpPr>
          <p:nvPr/>
        </p:nvCxnSpPr>
        <p:spPr>
          <a:xfrm rot="5400000" flipV="1">
            <a:off x="10435908" y="2854008"/>
            <a:ext cx="3175" cy="2038985"/>
          </a:xfrm>
          <a:prstGeom prst="curvedConnector3">
            <a:avLst>
              <a:gd name="adj1" fmla="val 75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2950" y="1397000"/>
            <a:ext cx="3481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Taxa 3 is predicted using Taxa 1 and Taxa 2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877709" y="1376194"/>
            <a:ext cx="325482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Taxa 2 is predicted using Taxa 1 and Taxa 3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37171" y="1376193"/>
            <a:ext cx="325482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Taxa 1 is predicted using Taxa 3 and Taxa 2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229429"/>
            <a:ext cx="11627223" cy="692932"/>
          </a:xfrm>
        </p:spPr>
        <p:txBody>
          <a:bodyPr>
            <a:normAutofit/>
          </a:bodyPr>
          <a:lstStyle/>
          <a:p>
            <a:r>
              <a:rPr lang="en-US" sz="2800" b="1" dirty="0"/>
              <a:t>MODEL COMPLEXITY OF THE PEARSON CORRELATION MODEL</a:t>
            </a:r>
            <a:endParaRPr lang="en-US" sz="2800" b="1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2788" y="1013352"/>
            <a:ext cx="2581912" cy="1914683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53" y="967446"/>
            <a:ext cx="2938622" cy="20106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554" y="967446"/>
            <a:ext cx="3114153" cy="2010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200" y="3082503"/>
            <a:ext cx="2741961" cy="1786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914" y="3053560"/>
            <a:ext cx="2918161" cy="1815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162" y="3024028"/>
            <a:ext cx="3209006" cy="18451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4270" y="1853515"/>
            <a:ext cx="1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AMGUT2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4269" y="3652698"/>
            <a:ext cx="1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AMGUT1</a:t>
            </a:r>
            <a:endParaRPr lang="en-US" dirty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90582" y="5500061"/>
            <a:ext cx="946274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Subtrain</a:t>
            </a:r>
            <a:r>
              <a:rPr lang="en-US" dirty="0"/>
              <a:t> error decreases as the model complexity increases whilst the validation error shows a U shape.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threshold which gives the minimum validation error is what we are interested in.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280"/>
          </a:xfrm>
        </p:spPr>
        <p:txBody>
          <a:bodyPr/>
          <a:lstStyle/>
          <a:p>
            <a:pPr algn="ctr"/>
            <a:r>
              <a:rPr lang="en-US" sz="3600" b="1" dirty="0"/>
              <a:t>LASSO REGRESSION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405"/>
            <a:ext cx="10515600" cy="4969510"/>
          </a:xfrm>
        </p:spPr>
        <p:txBody>
          <a:bodyPr>
            <a:normAutofit fontScale="72500"/>
          </a:bodyPr>
          <a:lstStyle/>
          <a:p>
            <a:r>
              <a:rPr lang="en-US" dirty="0"/>
              <a:t>The LASSO is also known as Least Absolute Shrinkage and Selection Operator. It is a form of linear regression which uses L1 regularization technique and variable selection to increase the accuracy of prediction. </a:t>
            </a:r>
            <a:endParaRPr lang="en-US" dirty="0"/>
          </a:p>
          <a:p>
            <a:endParaRPr lang="en-US" dirty="0"/>
          </a:p>
          <a:p>
            <a:r>
              <a:rPr lang="en-US" dirty="0"/>
              <a:t>L1 regularization adds a penalty which causes the regression coefficient of the less contributing variable to shrink to zero or near zero.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charset="0"/>
              <a:buChar char=""/>
            </a:pPr>
            <a:r>
              <a:rPr lang="en-US" dirty="0"/>
              <a:t>    Loss function: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ƛ</a:t>
            </a:r>
            <a:r>
              <a:rPr lang="en-US" dirty="0"/>
              <a:t> is a tuning parameter (amount of shrinkage). When </a:t>
            </a:r>
            <a:r>
              <a:rPr lang="en-US" dirty="0" err="1"/>
              <a:t>ƛ</a:t>
            </a:r>
            <a:r>
              <a:rPr lang="en-US" dirty="0"/>
              <a:t> = 0, no parameters are eliminated.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9682" y="3560671"/>
            <a:ext cx="4232635" cy="12648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975340" cy="80708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MULTI-COLUMN TEST ERROR FOR LASSOCV MODEL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3097530" y="1673860"/>
            <a:ext cx="615315" cy="21310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3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602939" y="1674056"/>
            <a:ext cx="564004" cy="2130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88741" y="1674056"/>
            <a:ext cx="614198" cy="2130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1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181850" y="1680210"/>
            <a:ext cx="614045" cy="21310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2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5694045" y="1673860"/>
            <a:ext cx="569595" cy="21310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3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080168" y="1674056"/>
            <a:ext cx="614125" cy="2130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1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10992156" y="1674056"/>
            <a:ext cx="569923" cy="2130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1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9512300" y="1673860"/>
            <a:ext cx="565150" cy="21310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3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8947150" y="1673860"/>
            <a:ext cx="565150" cy="21310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TAXA 2</a:t>
            </a:r>
            <a:endParaRPr lang="en-US" sz="1200" dirty="0"/>
          </a:p>
        </p:txBody>
      </p:sp>
      <p:sp>
        <p:nvSpPr>
          <p:cNvPr id="55" name="Right Arrow 54"/>
          <p:cNvSpPr/>
          <p:nvPr/>
        </p:nvSpPr>
        <p:spPr>
          <a:xfrm>
            <a:off x="10138922" y="2467961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293603" y="2497180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6303087" y="2497180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88741" y="4634410"/>
            <a:ext cx="9150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Mean Squared Error </a:t>
            </a:r>
            <a:r>
              <a:rPr lang="en-US" dirty="0"/>
              <a:t>of predicting each of the taxa columns is computed.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of the </a:t>
            </a:r>
            <a:r>
              <a:rPr lang="en-US" b="1" dirty="0"/>
              <a:t>Test Error </a:t>
            </a:r>
            <a:r>
              <a:rPr lang="en-US" dirty="0"/>
              <a:t>is recorded.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experiment is performed for different number of samples in the datasets.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coefficients of the model with the optimum </a:t>
            </a:r>
            <a:r>
              <a:rPr lang="en-US" b="1" dirty="0"/>
              <a:t>alpha</a:t>
            </a:r>
            <a:r>
              <a:rPr lang="en-US" dirty="0"/>
              <a:t> is recorded.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88" y="1306111"/>
            <a:ext cx="325482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Taxa 3 is predicted using Taxa 1 and Taxa 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14274" y="1345269"/>
            <a:ext cx="325482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Taxa 2 is predicted using Taxa 1 and Taxa 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850109" y="1364359"/>
            <a:ext cx="325482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Taxa 1 is predicted using Taxa 2 and Taxa 3</a:t>
            </a:r>
            <a:endParaRPr lang="en-US" sz="1200" dirty="0"/>
          </a:p>
        </p:txBody>
      </p:sp>
      <p:cxnSp>
        <p:nvCxnSpPr>
          <p:cNvPr id="6" name="Curved Connector 5"/>
          <p:cNvCxnSpPr>
            <a:endCxn id="12" idx="2"/>
          </p:cNvCxnSpPr>
          <p:nvPr/>
        </p:nvCxnSpPr>
        <p:spPr>
          <a:xfrm>
            <a:off x="1634054" y="3792236"/>
            <a:ext cx="1771157" cy="12700"/>
          </a:xfrm>
          <a:prstGeom prst="curvedConnector4">
            <a:avLst>
              <a:gd name="adj1" fmla="val 29"/>
              <a:gd name="adj2" fmla="val 22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5685523" y="3798586"/>
            <a:ext cx="1771157" cy="12700"/>
          </a:xfrm>
          <a:prstGeom prst="curvedConnector4">
            <a:avLst>
              <a:gd name="adj1" fmla="val 29"/>
              <a:gd name="adj2" fmla="val 22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9512274" y="3818325"/>
            <a:ext cx="1771157" cy="12700"/>
          </a:xfrm>
          <a:prstGeom prst="curvedConnector4">
            <a:avLst>
              <a:gd name="adj1" fmla="val 29"/>
              <a:gd name="adj2" fmla="val 22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1131" cy="730343"/>
          </a:xfrm>
        </p:spPr>
        <p:txBody>
          <a:bodyPr/>
          <a:lstStyle/>
          <a:p>
            <a:r>
              <a:rPr lang="en-US" sz="3200" b="1" dirty="0"/>
              <a:t>MODEL COMPLEXITY OF THE LASSOCV MODEL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701" y="1454468"/>
            <a:ext cx="3033864" cy="170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71" y="1449815"/>
            <a:ext cx="3086100" cy="1711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23" y="3384165"/>
            <a:ext cx="3178242" cy="1739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031" y="3439261"/>
            <a:ext cx="3086100" cy="17026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544" y="3434609"/>
            <a:ext cx="3156786" cy="17416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2544" y="1449815"/>
            <a:ext cx="3156786" cy="170645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1655" y="202914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AMGUT2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9467" y="396034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AMGUT1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45701" y="5500061"/>
            <a:ext cx="9307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Subtrain</a:t>
            </a:r>
            <a:r>
              <a:rPr lang="en-US" dirty="0"/>
              <a:t> error decreases as the model complexity increases  whilst the validation error shows a U shape.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alpha at where the validation curve is minimum is what we are interested in.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535" y="106680"/>
            <a:ext cx="5161280" cy="427355"/>
          </a:xfrm>
        </p:spPr>
        <p:txBody>
          <a:bodyPr>
            <a:normAutofit/>
          </a:bodyPr>
          <a:lstStyle/>
          <a:p>
            <a:r>
              <a:rPr lang="en-US" sz="2000" b="1" dirty="0"/>
              <a:t>LASSOCV COEFFICIENT MATRIX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20" y="758880"/>
            <a:ext cx="2595144" cy="24474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9168"/>
            <a:ext cx="2658979" cy="24899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89" y="758880"/>
            <a:ext cx="2872724" cy="2501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03" y="696708"/>
            <a:ext cx="2717530" cy="25096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525" y="758825"/>
            <a:ext cx="2645410" cy="24466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375" y="3873500"/>
            <a:ext cx="2807970" cy="2541905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2873636" y="1484370"/>
            <a:ext cx="621925" cy="46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9288514" y="1485042"/>
            <a:ext cx="621925" cy="46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880720" y="4620630"/>
            <a:ext cx="621925" cy="46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43370" y="4241165"/>
            <a:ext cx="533146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of the </a:t>
            </a:r>
            <a:r>
              <a:rPr lang="en-US" dirty="0" err="1">
                <a:solidFill>
                  <a:schemeClr val="bg1"/>
                </a:solidFill>
              </a:rPr>
              <a:t>FoldID</a:t>
            </a:r>
            <a:r>
              <a:rPr lang="en-US" dirty="0">
                <a:solidFill>
                  <a:schemeClr val="bg1"/>
                </a:solidFill>
              </a:rPr>
              <a:t> gives a different coefficient matrix hence different network graph.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of the network graphs are valid for each fold.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35" y="228600"/>
            <a:ext cx="11315065" cy="8070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ym typeface="+mn-ea"/>
              </a:rPr>
              <a:t>MULTI-COLUMN TEST ERROR FOR FEATURELESS/BASELINE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3108960" y="1755140"/>
            <a:ext cx="835025" cy="21310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ym typeface="+mn-ea"/>
            </a:endParaRPr>
          </a:p>
          <a:p>
            <a:pPr algn="ctr"/>
            <a:r>
              <a:rPr lang="en-US" sz="1000" dirty="0">
                <a:sym typeface="+mn-ea"/>
              </a:rPr>
              <a:t>TAXA 3</a:t>
            </a:r>
            <a:endParaRPr lang="en-US" sz="1000" dirty="0">
              <a:sym typeface="+mn-ea"/>
            </a:endParaRPr>
          </a:p>
          <a:p>
            <a:pPr algn="ctr"/>
            <a:endParaRPr lang="en-US" sz="1000" dirty="0">
              <a:sym typeface="+mn-ea"/>
            </a:endParaRPr>
          </a:p>
          <a:p>
            <a:pPr algn="ctr"/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1429385" y="1755140"/>
            <a:ext cx="835025" cy="21310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TAXA 3</a:t>
            </a:r>
            <a:endParaRPr lang="en-US" sz="1000" dirty="0">
              <a:sym typeface="+mn-ea"/>
            </a:endParaRPr>
          </a:p>
          <a:p>
            <a:pPr algn="ctr"/>
            <a:endParaRPr lang="en-US" sz="1000" dirty="0">
              <a:sym typeface="+mn-ea"/>
            </a:endParaRPr>
          </a:p>
          <a:p>
            <a:pPr algn="ctr"/>
            <a:r>
              <a:rPr lang="en-US" sz="1000" dirty="0"/>
              <a:t>TRAIN</a:t>
            </a:r>
            <a:endParaRPr lang="en-US" sz="1000" dirty="0"/>
          </a:p>
          <a:p>
            <a:pPr algn="ctr"/>
            <a:r>
              <a:rPr lang="en-US" sz="1000" dirty="0"/>
              <a:t>DATASET</a:t>
            </a:r>
            <a:endParaRPr lang="en-US" sz="1000" dirty="0"/>
          </a:p>
        </p:txBody>
      </p:sp>
      <p:sp>
        <p:nvSpPr>
          <p:cNvPr id="56" name="Right Arrow 55"/>
          <p:cNvSpPr/>
          <p:nvPr/>
        </p:nvSpPr>
        <p:spPr>
          <a:xfrm>
            <a:off x="2348112" y="2577974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13155" y="4540885"/>
            <a:ext cx="98653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mean of each of the taxa predictions are computed resulting in one big taxa prediction column.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Mean Squared Error</a:t>
            </a:r>
            <a:r>
              <a:rPr lang="en-US" dirty="0"/>
              <a:t> of the prediction with respect to the actual taxa labels is computed.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of the </a:t>
            </a:r>
            <a:r>
              <a:rPr lang="en-US" b="1" dirty="0"/>
              <a:t>Mean Squared Error</a:t>
            </a:r>
            <a:r>
              <a:rPr lang="en-US" dirty="0"/>
              <a:t> is noted for each number of samples used.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6" name="Curved Connector 65"/>
          <p:cNvCxnSpPr>
            <a:stCxn id="13" idx="2"/>
            <a:endCxn id="12" idx="2"/>
          </p:cNvCxnSpPr>
          <p:nvPr/>
        </p:nvCxnSpPr>
        <p:spPr>
          <a:xfrm rot="5400000" flipV="1">
            <a:off x="2687003" y="3046413"/>
            <a:ext cx="3175" cy="1679575"/>
          </a:xfrm>
          <a:prstGeom prst="curvedConnector3">
            <a:avLst>
              <a:gd name="adj1" fmla="val 75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148195" y="1732280"/>
            <a:ext cx="808990" cy="213106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TAXA 1</a:t>
            </a:r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388610" y="1742440"/>
            <a:ext cx="908050" cy="21310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TAXA 1</a:t>
            </a:r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TRAIN DATASET</a:t>
            </a:r>
            <a:endParaRPr lang="en-US" sz="1000" dirty="0"/>
          </a:p>
        </p:txBody>
      </p:sp>
      <p:sp>
        <p:nvSpPr>
          <p:cNvPr id="88" name="Right Arrow 87"/>
          <p:cNvSpPr/>
          <p:nvPr/>
        </p:nvSpPr>
        <p:spPr>
          <a:xfrm>
            <a:off x="6383960" y="2565273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urved Connector 89"/>
          <p:cNvCxnSpPr>
            <a:stCxn id="87" idx="2"/>
            <a:endCxn id="85" idx="2"/>
          </p:cNvCxnSpPr>
          <p:nvPr/>
        </p:nvCxnSpPr>
        <p:spPr>
          <a:xfrm rot="5400000" flipH="1" flipV="1">
            <a:off x="6692583" y="3013393"/>
            <a:ext cx="10160" cy="1710055"/>
          </a:xfrm>
          <a:prstGeom prst="curvedConnector3">
            <a:avLst>
              <a:gd name="adj1" fmla="val -2340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0917555" y="1722755"/>
            <a:ext cx="815975" cy="213106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TAXA 2</a:t>
            </a:r>
            <a:endParaRPr lang="en-US" sz="1000" dirty="0">
              <a:sym typeface="+mn-ea"/>
            </a:endParaRPr>
          </a:p>
          <a:p>
            <a:pPr algn="ctr"/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9050655" y="1753870"/>
            <a:ext cx="908685" cy="213106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ym typeface="+mn-ea"/>
              </a:rPr>
              <a:t>TAXA 2</a:t>
            </a:r>
            <a:endParaRPr lang="en-US" sz="1000" dirty="0">
              <a:sym typeface="+mn-ea"/>
            </a:endParaRPr>
          </a:p>
          <a:p>
            <a:pPr algn="ctr"/>
            <a:endParaRPr lang="en-US" sz="1000" dirty="0">
              <a:sym typeface="+mn-ea"/>
            </a:endParaRPr>
          </a:p>
          <a:p>
            <a:pPr algn="ctr"/>
            <a:r>
              <a:rPr lang="en-US" sz="1000" dirty="0">
                <a:sym typeface="+mn-ea"/>
              </a:rPr>
              <a:t>TRAIN</a:t>
            </a:r>
            <a:endParaRPr lang="en-US" sz="1000" dirty="0"/>
          </a:p>
          <a:p>
            <a:pPr algn="ctr"/>
            <a:r>
              <a:rPr lang="en-US" sz="1000" dirty="0">
                <a:sym typeface="+mn-ea"/>
              </a:rPr>
              <a:t>DATASET</a:t>
            </a:r>
            <a:endParaRPr lang="en-US" sz="1000" dirty="0"/>
          </a:p>
        </p:txBody>
      </p:sp>
      <p:sp>
        <p:nvSpPr>
          <p:cNvPr id="94" name="Right Arrow 93"/>
          <p:cNvSpPr/>
          <p:nvPr/>
        </p:nvSpPr>
        <p:spPr>
          <a:xfrm>
            <a:off x="10099768" y="2578608"/>
            <a:ext cx="677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93" idx="2"/>
            <a:endCxn id="91" idx="2"/>
          </p:cNvCxnSpPr>
          <p:nvPr/>
        </p:nvCxnSpPr>
        <p:spPr>
          <a:xfrm rot="5400000" flipH="1" flipV="1">
            <a:off x="10400030" y="2959100"/>
            <a:ext cx="31115" cy="1820545"/>
          </a:xfrm>
          <a:prstGeom prst="curvedConnector3">
            <a:avLst>
              <a:gd name="adj1" fmla="val -765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41400" y="1295400"/>
            <a:ext cx="3146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Taxa 3 is predicted using the mean of Taxa 3 train column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859929" y="1247289"/>
            <a:ext cx="32548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Taxa 1 is predicted using the mean of Taxa 1 train column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37171" y="1262528"/>
            <a:ext cx="32548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Taxa 2 is predicted using the mean of Taxa 2 train column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28600"/>
            <a:ext cx="4527965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920" y="1197610"/>
            <a:ext cx="9224010" cy="5488940"/>
          </a:xfrm>
        </p:spPr>
        <p:txBody>
          <a:bodyPr>
            <a:normAutofit lnSpcReduction="20000"/>
          </a:bodyPr>
          <a:lstStyle/>
          <a:p>
            <a:r>
              <a:rPr lang="en-US" dirty="0"/>
              <a:t>Microbial communities consist of micro-organisms such as bacteria, virus and fungi. 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Micro-organisms have built robust ecosystems in various environments such as soil, sea water and various human organs.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Microbiome has been associated with conditions such as obesity, colorectal cancer and inflammatory bowel disease.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Understanding microbial interactions and relationships may provide great insights in restoring a healthy microbial community.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https://lh4.googleusercontent.com/nuTvy4xPmPpqyZw1wPJaJ2AnXTtCM6DCXqOfmE3Zq8vBAkfcWrUnJFvne4_oWkvwBt7-2cCu3wAnp1jG0qon6AagPXYKxq1dByOC3V58G9vrLUEV3JTJGTIwXtMOwLd0kAOFsb8FHx7w9eDG9zgBCVNGgZWNXkqX4z3GS6FVbwYgdTvBXNNZGaVISnI3tcTMsxbZm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81" y="228600"/>
            <a:ext cx="1849819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1215342"/>
            <a:ext cx="1953491" cy="2036763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3286830"/>
            <a:ext cx="1953491" cy="1816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8" y="5137601"/>
            <a:ext cx="1953491" cy="16576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715" y="78360"/>
            <a:ext cx="2895129" cy="5880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365" y="718327"/>
            <a:ext cx="5346998" cy="277457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666115"/>
            <a:ext cx="5487670" cy="2862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09" y="3719455"/>
            <a:ext cx="5704934" cy="288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" y="3640818"/>
            <a:ext cx="5346998" cy="29636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65735"/>
            <a:ext cx="11185525" cy="5880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CONCLUSION</a:t>
            </a:r>
            <a:endParaRPr lang="en-US" b="1" dirty="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701040" y="109601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It can be inferred from the graph on the previous slides that:</a:t>
            </a:r>
            <a:endParaRPr lang="en-US"/>
          </a:p>
          <a:p>
            <a:endParaRPr lang="en-US"/>
          </a:p>
          <a:p>
            <a:r>
              <a:rPr lang="en-US"/>
              <a:t>The test error decreases as the number of samples in the dataset increases.</a:t>
            </a:r>
            <a:endParaRPr lang="en-US"/>
          </a:p>
          <a:p>
            <a:endParaRPr lang="en-US"/>
          </a:p>
          <a:p>
            <a:r>
              <a:rPr lang="en-US"/>
              <a:t> The LASSOCV Model does better than the Pearson Correlation Algorithm.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4976495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940" y="1754505"/>
            <a:ext cx="10407015" cy="2914650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1"/>
              </a:rPr>
              <a:t>https://www.liebertpub.com/doi/10.1089/cmb.2021.0406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https://smnh.tau.ac.il/en/interactions-among-living-organisms/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https://scikit-learn.org/stable/modules/cross_validation.html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https://www.ncbi.nlm.nih.gov/pmc/articles/PMC7768662/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https://journals.plos.org/ploscompbiol/article?id=10.1371/journal.pcbi.1004226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https://doi.org/10.1128/mSystems.00124-19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https://www.thoughtco.com/commensalism-definition-and-examples-4114713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https://www.sciencedaily.com/releases/2018/05/180515092931.htm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5" y="3337560"/>
            <a:ext cx="5463539" cy="9715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ANY </a:t>
            </a:r>
            <a:r>
              <a:rPr lang="en-US" sz="4000" dirty="0"/>
              <a:t>QUESTIONS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4690" y="1291590"/>
            <a:ext cx="5040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THANK YOU </a:t>
            </a:r>
            <a:endParaRPr 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28600"/>
            <a:ext cx="4527965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137" y="1215343"/>
            <a:ext cx="9647434" cy="5471207"/>
          </a:xfrm>
        </p:spPr>
        <p:txBody>
          <a:bodyPr>
            <a:normAutofit/>
          </a:bodyPr>
          <a:lstStyle/>
          <a:p>
            <a:r>
              <a:rPr lang="en-US" dirty="0"/>
              <a:t>Studies have revealed several cases of complex dynamics such as interactions between micro-organisms and their effects on the host. </a:t>
            </a:r>
            <a:endParaRPr lang="en-US" dirty="0"/>
          </a:p>
          <a:p>
            <a:endParaRPr lang="en-US" dirty="0"/>
          </a:p>
          <a:p>
            <a:r>
              <a:rPr lang="en-US" dirty="0"/>
              <a:t>Network-based analytical approaches have helped in the study of systems with complex microbial interactions.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of the most popular methods for determining microbial interactions are the Pearson Correlation method and the Least Absolute Shrinkage and Selection Operator (LASSO) method.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https://lh4.googleusercontent.com/nuTvy4xPmPpqyZw1wPJaJ2AnXTtCM6DCXqOfmE3Zq8vBAkfcWrUnJFvne4_oWkvwBt7-2cCu3wAnp1jG0qon6AagPXYKxq1dByOC3V58G9vrLUEV3JTJGTIwXtMOwLd0kAOFsb8FHx7w9eDG9zgBCVNGgZWNXkqX4z3GS6FVbwYgdTvBXNNZGaVISnI3tcTMsxbZm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81" y="228600"/>
            <a:ext cx="1849819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1215342"/>
            <a:ext cx="1953491" cy="2036763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3286830"/>
            <a:ext cx="1953491" cy="1816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8" y="5137601"/>
            <a:ext cx="1953491" cy="1657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270" y="135890"/>
            <a:ext cx="9163050" cy="679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Real Microbiome Composition Datasets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5942" y="1109610"/>
          <a:ext cx="11763178" cy="495369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25982"/>
                <a:gridCol w="5774725"/>
                <a:gridCol w="1877670"/>
                <a:gridCol w="1884801"/>
              </a:tblGrid>
              <a:tr h="615992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Samples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Taxa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amgut1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journals.plos.org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ploscompbiol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article?id</a:t>
                      </a:r>
                      <a:r>
                        <a:rPr lang="en-US" dirty="0"/>
                        <a:t>=10.1371/journal.pcbi.1004226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9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amgut2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hmp216S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ibdmdb.org</a:t>
                      </a:r>
                      <a:r>
                        <a:rPr lang="en-US" dirty="0"/>
                        <a:t>/tunnel/public/</a:t>
                      </a:r>
                      <a:r>
                        <a:rPr lang="en-US" dirty="0" err="1"/>
                        <a:t>summary.html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hmp2prot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enterotype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journals.plos.org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plosone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article?id</a:t>
                      </a:r>
                      <a:r>
                        <a:rPr lang="en-US" dirty="0"/>
                        <a:t>=10.1371/journal.pone.0061217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esophagus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crohns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www.mcgill.ca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statisticalgenetics</a:t>
                      </a:r>
                      <a:r>
                        <a:rPr lang="en-US" dirty="0"/>
                        <a:t>/software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Baxter_CRC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www.raeslab.org</a:t>
                      </a:r>
                      <a:r>
                        <a:rPr lang="en-US" dirty="0"/>
                        <a:t>/companion/ocean-</a:t>
                      </a:r>
                      <a:r>
                        <a:rPr lang="en-US" dirty="0" err="1"/>
                        <a:t>interactome.html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glne007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5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iOraldat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bmcbioinformatics.biomedcentral.com</a:t>
                      </a:r>
                      <a:r>
                        <a:rPr lang="en-US" dirty="0"/>
                        <a:t>/articles/10.1186/s12859-020-03911-w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162" y="448282"/>
            <a:ext cx="5424640" cy="109661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RESEARCH QUESTION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68776" y="2398147"/>
            <a:ext cx="75537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of the available microbial network analysis methods is most accurate and gives least error when applied to a particular existing real dataset ?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228600"/>
            <a:ext cx="3982720" cy="609600"/>
          </a:xfrm>
        </p:spPr>
        <p:txBody>
          <a:bodyPr>
            <a:noAutofit/>
          </a:bodyPr>
          <a:lstStyle/>
          <a:p>
            <a:r>
              <a:rPr lang="en-US" sz="4000" b="1" dirty="0"/>
              <a:t>BACKGROUND</a:t>
            </a:r>
            <a:endParaRPr lang="en-US" sz="4000" b="1" dirty="0"/>
          </a:p>
        </p:txBody>
      </p:sp>
      <p:pic>
        <p:nvPicPr>
          <p:cNvPr id="4" name="Picture 4" descr="https://lh4.googleusercontent.com/nuTvy4xPmPpqyZw1wPJaJ2AnXTtCM6DCXqOfmE3Zq8vBAkfcWrUnJFvne4_oWkvwBt7-2cCu3wAnp1jG0qon6AagPXYKxq1dByOC3V58G9vrLUEV3JTJGTIwXtMOwLd0kAOFsb8FHx7w9eDG9zgBCVNGgZWNXkqX4z3GS6FVbwYgdTvBXNNZGaVISnI3tcTMsxbZm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81" y="228600"/>
            <a:ext cx="1849819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20140"/>
            <a:ext cx="4865370" cy="461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085205"/>
            <a:ext cx="6095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Ref: https://</a:t>
            </a:r>
            <a:r>
              <a:rPr lang="en-US" sz="1400" i="1" dirty="0" err="1"/>
              <a:t>www.mometrix.com</a:t>
            </a:r>
            <a:r>
              <a:rPr lang="en-US" sz="1400" i="1" dirty="0"/>
              <a:t>/academy/biological-classification-system</a:t>
            </a:r>
            <a:endParaRPr lang="en-US" sz="1400" i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60487" y="1626462"/>
          <a:ext cx="5565129" cy="3896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5043"/>
                <a:gridCol w="1855043"/>
                <a:gridCol w="1855043"/>
              </a:tblGrid>
              <a:tr h="399674">
                <a:tc>
                  <a:txBody>
                    <a:bodyPr/>
                    <a:lstStyle/>
                    <a:p>
                      <a:r>
                        <a:rPr lang="en-US" dirty="0"/>
                        <a:t>Animal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Taxonomic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Bacteria Example</a:t>
                      </a:r>
                      <a:endParaRPr lang="en-US" dirty="0"/>
                    </a:p>
                  </a:txBody>
                  <a:tcPr/>
                </a:tc>
              </a:tr>
              <a:tr h="399674">
                <a:tc>
                  <a:txBody>
                    <a:bodyPr/>
                    <a:lstStyle/>
                    <a:p>
                      <a:r>
                        <a:rPr lang="en-US" dirty="0"/>
                        <a:t>Animalia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Kingdom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Bacteria</a:t>
                      </a:r>
                      <a:endParaRPr lang="en-US" dirty="0"/>
                    </a:p>
                  </a:txBody>
                  <a:tcPr/>
                </a:tc>
              </a:tr>
              <a:tr h="399415">
                <a:tc>
                  <a:txBody>
                    <a:bodyPr/>
                    <a:lstStyle/>
                    <a:p>
                      <a:r>
                        <a:rPr lang="en-US" dirty="0"/>
                        <a:t>Chordata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Phylum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Proteobacteria</a:t>
                      </a:r>
                      <a:endParaRPr lang="en-US" dirty="0"/>
                    </a:p>
                  </a:txBody>
                  <a:tcPr/>
                </a:tc>
              </a:tr>
              <a:tr h="699429">
                <a:tc>
                  <a:txBody>
                    <a:bodyPr/>
                    <a:lstStyle/>
                    <a:p>
                      <a:r>
                        <a:rPr lang="en-US" dirty="0"/>
                        <a:t>Mammalia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Gamma proteobacteria</a:t>
                      </a:r>
                      <a:endParaRPr lang="en-US" dirty="0"/>
                    </a:p>
                  </a:txBody>
                  <a:tcPr/>
                </a:tc>
              </a:tr>
              <a:tr h="399674">
                <a:tc>
                  <a:txBody>
                    <a:bodyPr/>
                    <a:lstStyle/>
                    <a:p>
                      <a:r>
                        <a:rPr lang="en-US" dirty="0"/>
                        <a:t>Primate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Order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Vibrionales</a:t>
                      </a:r>
                      <a:endParaRPr lang="en-US" dirty="0"/>
                    </a:p>
                  </a:txBody>
                  <a:tcPr/>
                </a:tc>
              </a:tr>
              <a:tr h="399674">
                <a:tc>
                  <a:txBody>
                    <a:bodyPr/>
                    <a:lstStyle/>
                    <a:p>
                      <a:r>
                        <a:rPr lang="en-US" dirty="0"/>
                        <a:t>Hominidae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Family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Vibrionaceae</a:t>
                      </a:r>
                      <a:endParaRPr lang="en-US" dirty="0"/>
                    </a:p>
                  </a:txBody>
                  <a:tcPr/>
                </a:tc>
              </a:tr>
              <a:tr h="399674">
                <a:tc>
                  <a:txBody>
                    <a:bodyPr/>
                    <a:lstStyle/>
                    <a:p>
                      <a:r>
                        <a:rPr lang="en-US" dirty="0"/>
                        <a:t>Homo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Genus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Vibrio</a:t>
                      </a:r>
                      <a:endParaRPr lang="en-US" dirty="0"/>
                    </a:p>
                  </a:txBody>
                  <a:tcPr/>
                </a:tc>
              </a:tr>
              <a:tr h="399674">
                <a:tc>
                  <a:txBody>
                    <a:bodyPr/>
                    <a:lstStyle/>
                    <a:p>
                      <a:r>
                        <a:rPr lang="en-US" i="1" dirty="0"/>
                        <a:t>sapiens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Species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Vibrio Cholerae</a:t>
                      </a:r>
                      <a:endParaRPr lang="en-US" i="1" dirty="0"/>
                    </a:p>
                  </a:txBody>
                  <a:tcPr/>
                </a:tc>
              </a:tr>
              <a:tr h="399674">
                <a:tc>
                  <a:txBody>
                    <a:bodyPr/>
                    <a:lstStyle/>
                    <a:p>
                      <a:r>
                        <a:rPr lang="en-US" i="0" dirty="0"/>
                        <a:t>Human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Common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Vibrio Cholerae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228600"/>
            <a:ext cx="421513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004" y="937260"/>
            <a:ext cx="8548099" cy="54875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Micro-organisms form complex ecological interactions 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Mutualism</a:t>
            </a:r>
            <a:r>
              <a:rPr lang="en-US" dirty="0"/>
              <a:t>: Both parties benefit. Mutual cross-feeding.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Parasitism/Predation</a:t>
            </a:r>
            <a:r>
              <a:rPr lang="en-US" dirty="0"/>
              <a:t>: One side benefits whilst the other side loses. Relationships such as predator-prey and host-parasite interactions.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Competition</a:t>
            </a:r>
            <a:r>
              <a:rPr lang="en-US" dirty="0"/>
              <a:t>: Both parties lose. When there is insufficient resources for both organisms, they compete for the limited resources.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Commensalism</a:t>
            </a:r>
            <a:r>
              <a:rPr lang="en-US" dirty="0"/>
              <a:t>: One organism benefits without harming the other.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/>
              <a:t>Amensalism</a:t>
            </a:r>
            <a:r>
              <a:rPr lang="en-US" dirty="0"/>
              <a:t>: One organism is harmed but the other is unaffected.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Reconstructing microbial ecological networks to represent these interactions would help to understand the complex behaviors in microbial communities.</a:t>
            </a:r>
            <a:endParaRPr lang="en-US" dirty="0"/>
          </a:p>
        </p:txBody>
      </p:sp>
      <p:pic>
        <p:nvPicPr>
          <p:cNvPr id="4" name="Picture 4" descr="https://lh4.googleusercontent.com/nuTvy4xPmPpqyZw1wPJaJ2AnXTtCM6DCXqOfmE3Zq8vBAkfcWrUnJFvne4_oWkvwBt7-2cCu3wAnp1jG0qon6AagPXYKxq1dByOC3V58G9vrLUEV3JTJGTIwXtMOwLd0kAOFsb8FHx7w9eDG9zgBCVNGgZWNXkqX4z3GS6FVbwYgdTvBXNNZGaVISnI3tcTMsxbZm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81" y="228600"/>
            <a:ext cx="1849819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0" y="1886969"/>
            <a:ext cx="2986912" cy="3073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530" y="304165"/>
            <a:ext cx="7338695" cy="5880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 Based Methods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68605" y="1179830"/>
          <a:ext cx="11770995" cy="472503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87575"/>
                <a:gridCol w="5218430"/>
                <a:gridCol w="436499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SparCC</a:t>
                      </a:r>
                      <a:r>
                        <a:rPr lang="en-US" sz="1400" b="1" dirty="0"/>
                        <a:t> (2012)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REBACCA(2015) 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dirty="0"/>
                        <a:t>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hlinkClick r:id="rId1"/>
                        </a:rPr>
                        <a:t>https://rdrr.io/github/zdk123/SpiecEasi/man/sparcc.html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hlinkClick r:id="rId2"/>
                        </a:rPr>
                        <a:t>https://faculty.wcas.northwestern.edu/hji403/REBACCA.htm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13080">
                <a:tc>
                  <a:txBody>
                    <a:bodyPr/>
                    <a:lstStyle/>
                    <a:p>
                      <a:r>
                        <a:rPr lang="en-US" sz="1400" dirty="0"/>
                        <a:t>Algorithms Compared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SparCC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Pearson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REBACCA,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SparCC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BP,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ReBoot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10690">
                <a:tc>
                  <a:txBody>
                    <a:bodyPr/>
                    <a:lstStyle/>
                    <a:p>
                      <a:r>
                        <a:rPr lang="en-US" sz="1400" dirty="0"/>
                        <a:t>How they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Computing the number of true-positives (TP), false-positives (FP), true-negatives (TN) and false-negatives (FN) detected in the Pearson network by treating the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SparCC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 as the true one.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Consistency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correlated pairs identified independently from the three datasets (A correlated pair of OTUs is consistent between two datasets if the pair has the same signs of correlations in both datasets).</a:t>
                      </a:r>
                      <a:endParaRPr lang="en-US" sz="14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51585">
                <a:tc>
                  <a:txBody>
                    <a:bodyPr/>
                    <a:lstStyle/>
                    <a:p>
                      <a:r>
                        <a:rPr lang="en-US" sz="1400" dirty="0"/>
                        <a:t>Category of Evaluation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data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data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323" y="274256"/>
            <a:ext cx="6251677" cy="5880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LASSO Based Methods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7175" y="1035050"/>
          <a:ext cx="11553190" cy="494982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01240"/>
                <a:gridCol w="4706620"/>
                <a:gridCol w="4545330"/>
              </a:tblGrid>
              <a:tr h="526415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SPIEC-EASI (2015)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CCLasso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(2015) 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dirty="0"/>
                    </a:p>
                  </a:txBody>
                  <a:tcPr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en-US" sz="1400" dirty="0"/>
                        <a:t>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hlinkClick r:id="rId1"/>
                        </a:rPr>
                        <a:t>https://journals.plos.org/ploscompbiol/article?id=10.1371/journal.pcbi.1004226#pcbi-1004226-g006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hlinkClick r:id="rId2"/>
                        </a:rPr>
                        <a:t>https://github.com/huayingfang/CCLasso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666115">
                <a:tc>
                  <a:txBody>
                    <a:bodyPr/>
                    <a:lstStyle/>
                    <a:p>
                      <a:r>
                        <a:rPr lang="en-US" sz="1400" dirty="0"/>
                        <a:t>Algorithms Compared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SPIEC-EASIE,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SparCC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CCREPE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CCLasso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SparCC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446020">
                <a:tc>
                  <a:txBody>
                    <a:bodyPr/>
                    <a:lstStyle/>
                    <a:p>
                      <a:r>
                        <a:rPr lang="en-US" sz="1400" dirty="0"/>
                        <a:t>How they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Consistency between two models by computing Hamming Distance (the difference between the upper triangular part of the two adjacency matrices) between reference and new models.</a:t>
                      </a:r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Frobenius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Accuracy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respect to estimating correlation matrix from data using half samples (measured by the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Frobenius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 distance between the estimated correlation matrices and a reference correlation matrix).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sz="1400" dirty="0"/>
                      </a:b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Reproducibility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(measured by the fraction of the same edges shared for the two steps in the first reference network which only the top 1/4 edges is used)</a:t>
                      </a:r>
                      <a:endParaRPr lang="en-US" sz="1400" dirty="0"/>
                    </a:p>
                  </a:txBody>
                  <a:tcPr/>
                </a:tc>
              </a:tr>
              <a:tr h="666115">
                <a:tc>
                  <a:txBody>
                    <a:bodyPr/>
                    <a:lstStyle/>
                    <a:p>
                      <a:r>
                        <a:rPr lang="en-US" sz="1400" dirty="0"/>
                        <a:t>Category of Evaluation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External Data (Amgut Dataset)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Sub-sample analysis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9045</Words>
  <Application>WPS Presentation</Application>
  <PresentationFormat>Widescreen</PresentationFormat>
  <Paragraphs>507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1_Office Theme</vt:lpstr>
      <vt:lpstr>Network Analysis Methods for studying microbial communities</vt:lpstr>
      <vt:lpstr>INTRODUCTION</vt:lpstr>
      <vt:lpstr>INTRODUCTION</vt:lpstr>
      <vt:lpstr>Real Microbiome Composition Datasets</vt:lpstr>
      <vt:lpstr>RESEARCH QUESTION</vt:lpstr>
      <vt:lpstr>BACKGROUND</vt:lpstr>
      <vt:lpstr>BACKGROUND</vt:lpstr>
      <vt:lpstr>Correlation Based Methods</vt:lpstr>
      <vt:lpstr>LASSO Based Methods</vt:lpstr>
      <vt:lpstr>K-FOLD CROSS VALIDATION ALGORITHM</vt:lpstr>
      <vt:lpstr>PEARSON CORRELATION MODEL</vt:lpstr>
      <vt:lpstr>PEARSON CORRELATION MATRIX</vt:lpstr>
      <vt:lpstr>MULTI-COLUMN TEST ERROR FOR PEARSON CORRELATION </vt:lpstr>
      <vt:lpstr>MODEL COMPLEXITY OF THE PEARSON CORRELATION MODEL</vt:lpstr>
      <vt:lpstr>LASSO REGRESSION MODEL</vt:lpstr>
      <vt:lpstr>MULTI-COLUMN TEST ERROR FOR LASSOCV MODEL</vt:lpstr>
      <vt:lpstr>MODEL COMPLEXITY OF THE LASSOCV MODEL</vt:lpstr>
      <vt:lpstr>LASSOCV COEFFICIENT MATRIX</vt:lpstr>
      <vt:lpstr>MULTI-COLUMN TEST ERROR FOR FEATURELESS/BASELINE</vt:lpstr>
      <vt:lpstr>RESULTS</vt:lpstr>
      <vt:lpstr>CONCLUSION</vt:lpstr>
      <vt:lpstr>REFERENCES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Methods for studying microbial communities : A mini review</dc:title>
  <dc:creator>Microsoft Office User</dc:creator>
  <cp:lastModifiedBy>newuser</cp:lastModifiedBy>
  <cp:revision>237</cp:revision>
  <dcterms:created xsi:type="dcterms:W3CDTF">2022-12-29T16:18:01Z</dcterms:created>
  <dcterms:modified xsi:type="dcterms:W3CDTF">2022-12-29T16:18:01Z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1033-4.8.0.7823</vt:lpwstr>
  </property>
</Properties>
</file>