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Bb6ooFNfmOD5QKHocJ2nLHMeM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CE9817-1DB6-4535-AAA2-43D04999D857}">
  <a:tblStyle styleId="{D5CE9817-1DB6-4535-AAA2-43D04999D85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2572069-C806-4148-B4A4-61043A345E9E}"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elveticaNeu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604e9e92b_1_0:notes"/>
          <p:cNvSpPr txBox="1"/>
          <p:nvPr>
            <p:ph idx="1" type="body"/>
          </p:nvPr>
        </p:nvSpPr>
        <p:spPr>
          <a:xfrm>
            <a:off x="756000" y="5078520"/>
            <a:ext cx="6047700" cy="481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7604e9e92b_1_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842649a06_0_14: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89" name="Google Shape;189;g21842649a06_0_1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8f996746b_0_60:notes"/>
          <p:cNvSpPr txBox="1"/>
          <p:nvPr>
            <p:ph idx="1" type="body"/>
          </p:nvPr>
        </p:nvSpPr>
        <p:spPr>
          <a:xfrm>
            <a:off x="756000" y="5078520"/>
            <a:ext cx="6047700" cy="4811100"/>
          </a:xfrm>
          <a:prstGeom prst="rect">
            <a:avLst/>
          </a:prstGeom>
          <a:noFill/>
          <a:ln>
            <a:noFill/>
          </a:ln>
        </p:spPr>
        <p:txBody>
          <a:bodyPr anchorCtr="0" anchor="t" bIns="45700" lIns="91425" spcFirstLastPara="1" rIns="91425" wrap="square" tIns="45700">
            <a:noAutofit/>
          </a:bodyPr>
          <a:lstStyle/>
          <a:p>
            <a:pPr indent="-139340" lvl="0" marL="228600" rtl="0" algn="l">
              <a:lnSpc>
                <a:spcPct val="90000"/>
              </a:lnSpc>
              <a:spcBef>
                <a:spcPts val="1001"/>
              </a:spcBef>
              <a:spcAft>
                <a:spcPts val="0"/>
              </a:spcAft>
              <a:buClr>
                <a:schemeClr val="dk1"/>
              </a:buClr>
              <a:buSzPts val="1000"/>
              <a:buChar char="•"/>
            </a:pPr>
            <a:r>
              <a:rPr lang="en-US" sz="1000"/>
              <a:t>It is a number that ranges from –1 to 1 and measures the strength and direction of the relationship between two variables.</a:t>
            </a:r>
            <a:endParaRPr sz="1000"/>
          </a:p>
          <a:p>
            <a:pPr indent="-139340" lvl="0" marL="228600" rtl="0" algn="l">
              <a:lnSpc>
                <a:spcPct val="90000"/>
              </a:lnSpc>
              <a:spcBef>
                <a:spcPts val="1001"/>
              </a:spcBef>
              <a:spcAft>
                <a:spcPts val="0"/>
              </a:spcAft>
              <a:buClr>
                <a:schemeClr val="dk1"/>
              </a:buClr>
              <a:buSzPts val="1000"/>
              <a:buChar char="•"/>
            </a:pPr>
            <a:r>
              <a:rPr lang="en-US" sz="1000"/>
              <a:t>Just like Pearson, Spearman’s rank correlation coefficient ranges from –1 to</a:t>
            </a:r>
            <a:endParaRPr sz="1000"/>
          </a:p>
          <a:p>
            <a:pPr indent="0" lvl="0" marL="457200" rtl="0" algn="l">
              <a:lnSpc>
                <a:spcPct val="100000"/>
              </a:lnSpc>
              <a:spcBef>
                <a:spcPts val="0"/>
              </a:spcBef>
              <a:spcAft>
                <a:spcPts val="0"/>
              </a:spcAft>
              <a:buSzPts val="1400"/>
              <a:buNone/>
            </a:pPr>
            <a:r>
              <a:rPr lang="en-US" sz="1000"/>
              <a:t>+1, with -1 indicating a perfect negative monotonic relationship, 0</a:t>
            </a:r>
            <a:endParaRPr sz="1000"/>
          </a:p>
          <a:p>
            <a:pPr indent="0" lvl="0" marL="457200" rtl="0" algn="l">
              <a:lnSpc>
                <a:spcPct val="100000"/>
              </a:lnSpc>
              <a:spcBef>
                <a:spcPts val="0"/>
              </a:spcBef>
              <a:spcAft>
                <a:spcPts val="0"/>
              </a:spcAft>
              <a:buSzPts val="1400"/>
              <a:buNone/>
            </a:pPr>
            <a:r>
              <a:rPr lang="en-US" sz="1000"/>
              <a:t>indicating no monotonic relationship, and +1 indicating a perfect positive</a:t>
            </a:r>
            <a:endParaRPr sz="1000"/>
          </a:p>
          <a:p>
            <a:pPr indent="0" lvl="0" marL="457200" rtl="0" algn="l">
              <a:lnSpc>
                <a:spcPct val="100000"/>
              </a:lnSpc>
              <a:spcBef>
                <a:spcPts val="0"/>
              </a:spcBef>
              <a:spcAft>
                <a:spcPts val="0"/>
              </a:spcAft>
              <a:buSzPts val="1400"/>
              <a:buNone/>
            </a:pPr>
            <a:r>
              <a:rPr lang="en-US" sz="1000"/>
              <a:t>monotonic relationship.</a:t>
            </a:r>
            <a:endParaRPr sz="1000"/>
          </a:p>
        </p:txBody>
      </p:sp>
      <p:sp>
        <p:nvSpPr>
          <p:cNvPr id="196" name="Google Shape;196;g278f996746b_0_60: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842649a06_0_36: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g21842649a06_0_36: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Font typeface="Calibri"/>
              <a:buNone/>
            </a:pPr>
            <a:r>
              <a:t/>
            </a:r>
            <a:endParaRPr b="0" sz="2000" strike="noStrike">
              <a:latin typeface="Arial"/>
              <a:ea typeface="Arial"/>
              <a:cs typeface="Arial"/>
              <a:sym typeface="Arial"/>
            </a:endParaRPr>
          </a:p>
        </p:txBody>
      </p:sp>
      <p:sp>
        <p:nvSpPr>
          <p:cNvPr id="204" name="Google Shape;204;g21842649a06_0_36: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b69288a50_0_441:notes"/>
          <p:cNvSpPr txBox="1"/>
          <p:nvPr>
            <p:ph idx="1" type="body"/>
          </p:nvPr>
        </p:nvSpPr>
        <p:spPr>
          <a:xfrm>
            <a:off x="756000" y="5078520"/>
            <a:ext cx="6047700" cy="48111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1400"/>
              <a:buNone/>
            </a:pPr>
            <a:r>
              <a:t/>
            </a:r>
            <a:endParaRPr sz="1000"/>
          </a:p>
        </p:txBody>
      </p:sp>
      <p:sp>
        <p:nvSpPr>
          <p:cNvPr id="211" name="Google Shape;211;g35b69288a50_0_44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842649a06_0_58: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g21842649a06_0_58: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2000"/>
              <a:buFont typeface="Calibri"/>
              <a:buNone/>
            </a:pPr>
            <a:r>
              <a:t/>
            </a:r>
            <a:endParaRPr b="0" sz="2000" strike="noStrike">
              <a:latin typeface="Arial"/>
              <a:ea typeface="Arial"/>
              <a:cs typeface="Arial"/>
              <a:sym typeface="Arial"/>
            </a:endParaRPr>
          </a:p>
        </p:txBody>
      </p:sp>
      <p:sp>
        <p:nvSpPr>
          <p:cNvPr id="219" name="Google Shape;219;g21842649a06_0_58: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8f996746b_0_123:notes"/>
          <p:cNvSpPr txBox="1"/>
          <p:nvPr>
            <p:ph idx="1" type="body"/>
          </p:nvPr>
        </p:nvSpPr>
        <p:spPr>
          <a:xfrm>
            <a:off x="756000" y="5078520"/>
            <a:ext cx="6047700" cy="481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g278f996746b_0_12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35" name="Google Shape;235;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0a8789f87_0_29: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42" name="Google Shape;242;g240a8789f87_0_29: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0a8789f87_0_3: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49" name="Google Shape;249;g240a8789f87_0_3: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b69288a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35b69288a5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Micro-organisms also known as microbes are very tiny organisms that you can only see </a:t>
            </a:r>
            <a:endParaRPr/>
          </a:p>
          <a:p>
            <a:pPr indent="0" lvl="0" marL="0" rtl="0" algn="l">
              <a:lnSpc>
                <a:spcPct val="100000"/>
              </a:lnSpc>
              <a:spcBef>
                <a:spcPts val="0"/>
              </a:spcBef>
              <a:spcAft>
                <a:spcPts val="0"/>
              </a:spcAft>
              <a:buClr>
                <a:schemeClr val="dk1"/>
              </a:buClr>
              <a:buSzPts val="1400"/>
              <a:buFont typeface="Arial"/>
              <a:buNone/>
            </a:pPr>
            <a:r>
              <a:rPr lang="en-US"/>
              <a:t>them with a sophisticated device like a microscope.</a:t>
            </a:r>
            <a:endParaRPr/>
          </a:p>
          <a:p>
            <a:pPr indent="0" lvl="0" marL="0" rtl="0" algn="l">
              <a:lnSpc>
                <a:spcPct val="100000"/>
              </a:lnSpc>
              <a:spcBef>
                <a:spcPts val="0"/>
              </a:spcBef>
              <a:spcAft>
                <a:spcPts val="0"/>
              </a:spcAft>
              <a:buClr>
                <a:schemeClr val="dk1"/>
              </a:buClr>
              <a:buSzPts val="1400"/>
              <a:buFont typeface="Arial"/>
              <a:buNone/>
            </a:pPr>
            <a:r>
              <a:rPr lang="en-US"/>
              <a:t>Microbes are found in almost every environment. </a:t>
            </a:r>
            <a:endParaRPr/>
          </a:p>
          <a:p>
            <a:pPr indent="0" lvl="0" marL="0" rtl="0" algn="l">
              <a:lnSpc>
                <a:spcPct val="100000"/>
              </a:lnSpc>
              <a:spcBef>
                <a:spcPts val="0"/>
              </a:spcBef>
              <a:spcAft>
                <a:spcPts val="0"/>
              </a:spcAft>
              <a:buSzPts val="1400"/>
              <a:buNone/>
            </a:pPr>
            <a:r>
              <a:rPr lang="en-US"/>
              <a:t>Water, soil and even inside the human body.</a:t>
            </a:r>
            <a:br>
              <a:rPr lang="en-US"/>
            </a:br>
            <a:br>
              <a:rPr lang="en-US"/>
            </a:br>
            <a:r>
              <a:rPr lang="en-US"/>
              <a:t>What we know so far from a lot of research in microbiome literature is that </a:t>
            </a:r>
            <a:endParaRPr/>
          </a:p>
          <a:p>
            <a:pPr indent="0" lvl="0" marL="0" rtl="0" algn="l">
              <a:lnSpc>
                <a:spcPct val="100000"/>
              </a:lnSpc>
              <a:spcBef>
                <a:spcPts val="0"/>
              </a:spcBef>
              <a:spcAft>
                <a:spcPts val="0"/>
              </a:spcAft>
              <a:buSzPts val="1400"/>
              <a:buNone/>
            </a:pPr>
            <a:r>
              <a:rPr lang="en-US"/>
              <a:t>microbes form associations/interactions with each other and the hosts.</a:t>
            </a:r>
            <a:endParaRPr/>
          </a:p>
          <a:p>
            <a:pPr indent="0" lvl="0" marL="0" rtl="0" algn="l">
              <a:lnSpc>
                <a:spcPct val="100000"/>
              </a:lnSpc>
              <a:spcBef>
                <a:spcPts val="0"/>
              </a:spcBef>
              <a:spcAft>
                <a:spcPts val="0"/>
              </a:spcAft>
              <a:buSzPts val="1400"/>
              <a:buNone/>
            </a:pPr>
            <a:r>
              <a:rPr lang="en-US"/>
              <a:t>In humans, these associations play a crucial role in our health as they can influence our metabolism and immunity.</a:t>
            </a:r>
            <a:endParaRPr/>
          </a:p>
          <a:p>
            <a:pPr indent="0" lvl="0" marL="0" rtl="0" algn="l">
              <a:lnSpc>
                <a:spcPct val="100000"/>
              </a:lnSpc>
              <a:spcBef>
                <a:spcPts val="0"/>
              </a:spcBef>
              <a:spcAft>
                <a:spcPts val="0"/>
              </a:spcAft>
              <a:buSzPts val="1400"/>
              <a:buNone/>
            </a:pPr>
            <a:r>
              <a:rPr lang="en-US"/>
              <a:t>Faust wrote about these associations in detail in 2012.</a:t>
            </a:r>
            <a:endParaRPr/>
          </a:p>
          <a:p>
            <a:pPr indent="0" lvl="0" marL="0" rtl="0" algn="l">
              <a:lnSpc>
                <a:spcPct val="100000"/>
              </a:lnSpc>
              <a:spcBef>
                <a:spcPts val="0"/>
              </a:spcBef>
              <a:spcAft>
                <a:spcPts val="0"/>
              </a:spcAft>
              <a:buSzPts val="1400"/>
              <a:buNone/>
            </a:pPr>
            <a:br>
              <a:rPr lang="en-US"/>
            </a:br>
            <a:r>
              <a:rPr lang="en-US"/>
              <a:t>There are basically five associations between the micro-organisms.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main ones are mutualism which is a positive association where both organisms involved benefit from the association </a:t>
            </a:r>
            <a:endParaRPr/>
          </a:p>
          <a:p>
            <a:pPr indent="0" lvl="0" marL="0" rtl="0" algn="l">
              <a:lnSpc>
                <a:spcPct val="100000"/>
              </a:lnSpc>
              <a:spcBef>
                <a:spcPts val="0"/>
              </a:spcBef>
              <a:spcAft>
                <a:spcPts val="0"/>
              </a:spcAft>
              <a:buSzPts val="1400"/>
              <a:buNone/>
            </a:pPr>
            <a:r>
              <a:rPr lang="en-US"/>
              <a:t>and competition which is a negative association where both organisms fight for the same limited resources like light, space and nutrients .</a:t>
            </a:r>
            <a:endParaRPr/>
          </a:p>
          <a:p>
            <a:pPr indent="0" lvl="0" marL="0" rtl="0" algn="l">
              <a:lnSpc>
                <a:spcPct val="100000"/>
              </a:lnSpc>
              <a:spcBef>
                <a:spcPts val="0"/>
              </a:spcBef>
              <a:spcAft>
                <a:spcPts val="0"/>
              </a:spcAft>
              <a:buSzPts val="1400"/>
              <a:buNone/>
            </a:pPr>
            <a:r>
              <a:rPr lang="en-US"/>
              <a:t>So reconstructing ecological networks to represent these interactions </a:t>
            </a:r>
            <a:endParaRPr/>
          </a:p>
          <a:p>
            <a:pPr indent="0" lvl="0" marL="0" rtl="0" algn="l">
              <a:lnSpc>
                <a:spcPct val="100000"/>
              </a:lnSpc>
              <a:spcBef>
                <a:spcPts val="0"/>
              </a:spcBef>
              <a:spcAft>
                <a:spcPts val="0"/>
              </a:spcAft>
              <a:buSzPts val="1400"/>
              <a:buNone/>
            </a:pPr>
            <a:r>
              <a:rPr lang="en-US"/>
              <a:t>would help us understand the complex behaviors in microbial communities.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400"/>
              <a:buFont typeface="Arial"/>
              <a:buNone/>
            </a:pPr>
            <a:r>
              <a:rPr lang="en-US"/>
              <a: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Mutualism</a:t>
            </a:r>
            <a:r>
              <a:rPr lang="en-US"/>
              <a:t> is a type of symbiotic relationship where both organisms involved benefit from the association.</a:t>
            </a:r>
            <a:endParaRPr/>
          </a:p>
          <a:p>
            <a:pPr indent="0" lvl="0" marL="0" rtl="0" algn="l">
              <a:lnSpc>
                <a:spcPct val="100000"/>
              </a:lnSpc>
              <a:spcBef>
                <a:spcPts val="0"/>
              </a:spcBef>
              <a:spcAft>
                <a:spcPts val="0"/>
              </a:spcAft>
              <a:buSzPts val="1400"/>
              <a:buNone/>
            </a:pPr>
            <a:r>
              <a:rPr lang="en-US"/>
              <a:t>For example, in the human gut, certain bacteria synthesize vitamins that are beneficial to the host, </a:t>
            </a:r>
            <a:endParaRPr/>
          </a:p>
          <a:p>
            <a:pPr indent="0" lvl="0" marL="0" rtl="0" algn="l">
              <a:lnSpc>
                <a:spcPct val="100000"/>
              </a:lnSpc>
              <a:spcBef>
                <a:spcPts val="0"/>
              </a:spcBef>
              <a:spcAft>
                <a:spcPts val="0"/>
              </a:spcAft>
              <a:buSzPts val="1400"/>
              <a:buNone/>
            </a:pPr>
            <a:r>
              <a:rPr lang="en-US"/>
              <a:t>while the host provides nutrients and a suitable environment for the bacteria to thrive.</a:t>
            </a:r>
            <a:endParaRPr/>
          </a:p>
          <a:p>
            <a:pPr indent="0" lvl="0" marL="0" rtl="0" algn="l">
              <a:lnSpc>
                <a:spcPct val="100000"/>
              </a:lnSpc>
              <a:spcBef>
                <a:spcPts val="0"/>
              </a:spcBef>
              <a:spcAft>
                <a:spcPts val="0"/>
              </a:spcAft>
              <a:buSzPts val="1400"/>
              <a:buNone/>
            </a:pPr>
            <a:r>
              <a:rPr lang="en-US"/>
              <a:t>On the other hand, </a:t>
            </a:r>
            <a:r>
              <a:rPr b="1" lang="en-US"/>
              <a:t>competition</a:t>
            </a:r>
            <a:r>
              <a:rPr lang="en-US"/>
              <a:t> occurs when two organisms vie for the same limited resources, such as nutrients, space, or light.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reconstructing ecological networks to represent these interactions would help us understand the complex behaviors in microbial communities. </a:t>
            </a:r>
            <a:endParaRPr/>
          </a:p>
          <a:p>
            <a:pPr indent="0" lvl="0" marL="0" rtl="0" algn="l">
              <a:lnSpc>
                <a:spcPct val="100000"/>
              </a:lnSpc>
              <a:spcBef>
                <a:spcPts val="0"/>
              </a:spcBef>
              <a:spcAft>
                <a:spcPts val="0"/>
              </a:spcAft>
              <a:buSzPts val="1400"/>
              <a:buNone/>
            </a:pPr>
            <a:r>
              <a:rPr lang="en-US"/>
              <a:t>The classical approaches simplify it to just two associations (Positive and Negative).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US"/>
              <a:t>Specific Examples of Associations</a:t>
            </a:r>
            <a:endParaRPr b="1"/>
          </a:p>
          <a:p>
            <a:pPr indent="0" lvl="0" marL="0" rtl="0" algn="l">
              <a:lnSpc>
                <a:spcPct val="100000"/>
              </a:lnSpc>
              <a:spcBef>
                <a:spcPts val="0"/>
              </a:spcBef>
              <a:spcAft>
                <a:spcPts val="0"/>
              </a:spcAft>
              <a:buSzPts val="1400"/>
              <a:buNone/>
            </a:pPr>
            <a:r>
              <a:rPr b="1" lang="en-US"/>
              <a:t>Mutualism</a:t>
            </a:r>
            <a:r>
              <a:rPr lang="en-US"/>
              <a:t>: Bifidobacterium helps digest food and synthesize vitamins, while the human provides a habitat and nutrients.</a:t>
            </a:r>
            <a:endParaRPr/>
          </a:p>
          <a:p>
            <a:pPr indent="0" lvl="0" marL="0" rtl="0" algn="l">
              <a:lnSpc>
                <a:spcPct val="100000"/>
              </a:lnSpc>
              <a:spcBef>
                <a:spcPts val="0"/>
              </a:spcBef>
              <a:spcAft>
                <a:spcPts val="0"/>
              </a:spcAft>
              <a:buSzPts val="1400"/>
              <a:buNone/>
            </a:pPr>
            <a:r>
              <a:rPr b="1" lang="en-US"/>
              <a:t>Commensalism</a:t>
            </a:r>
            <a:r>
              <a:rPr lang="en-US"/>
              <a:t>: Bacteria Demodex, which lives on human skin and consumes dead skin cells without affecting the host.</a:t>
            </a:r>
            <a:endParaRPr/>
          </a:p>
          <a:p>
            <a:pPr indent="0" lvl="0" marL="0" rtl="0" algn="l">
              <a:lnSpc>
                <a:spcPct val="100000"/>
              </a:lnSpc>
              <a:spcBef>
                <a:spcPts val="0"/>
              </a:spcBef>
              <a:spcAft>
                <a:spcPts val="0"/>
              </a:spcAft>
              <a:buSzPts val="1400"/>
              <a:buNone/>
            </a:pPr>
            <a:r>
              <a:rPr b="1" lang="en-US"/>
              <a:t>Parasitism</a:t>
            </a:r>
            <a:r>
              <a:rPr lang="en-US"/>
              <a:t>: Bacterium Mycobacterium tuberculosis, which causes tuberculosis in humans.</a:t>
            </a:r>
            <a:endParaRPr/>
          </a:p>
          <a:p>
            <a:pPr indent="0" lvl="0" marL="0" rtl="0" algn="l">
              <a:lnSpc>
                <a:spcPct val="100000"/>
              </a:lnSpc>
              <a:spcBef>
                <a:spcPts val="0"/>
              </a:spcBef>
              <a:spcAft>
                <a:spcPts val="0"/>
              </a:spcAft>
              <a:buSzPts val="1400"/>
              <a:buNone/>
            </a:pPr>
            <a:r>
              <a:rPr b="1" lang="en-US"/>
              <a:t>Amensalism</a:t>
            </a:r>
            <a:r>
              <a:rPr lang="en-US"/>
              <a:t>: The bread mold Penicillium, which secretes penicillin, inhibiting the growth of nearby bacteria.</a:t>
            </a:r>
            <a:endParaRPr/>
          </a:p>
          <a:p>
            <a:pPr indent="0" lvl="0" marL="0" rtl="0" algn="l">
              <a:lnSpc>
                <a:spcPct val="100000"/>
              </a:lnSpc>
              <a:spcBef>
                <a:spcPts val="0"/>
              </a:spcBef>
              <a:spcAft>
                <a:spcPts val="0"/>
              </a:spcAft>
              <a:buSzPts val="1400"/>
              <a:buNone/>
            </a:pPr>
            <a:r>
              <a:rPr b="1" lang="en-US"/>
              <a:t>Predation</a:t>
            </a:r>
            <a:r>
              <a:rPr lang="en-US"/>
              <a:t>: The bacterium Bdellovibrio bacteriovorus, which preys on other bacteria.</a:t>
            </a:r>
            <a:endParaRPr/>
          </a:p>
          <a:p>
            <a:pPr indent="0" lvl="0" marL="0" rtl="0" algn="l">
              <a:lnSpc>
                <a:spcPct val="100000"/>
              </a:lnSpc>
              <a:spcBef>
                <a:spcPts val="0"/>
              </a:spcBef>
              <a:spcAft>
                <a:spcPts val="0"/>
              </a:spcAft>
              <a:buSzPts val="1400"/>
              <a:buNone/>
            </a:pPr>
            <a:r>
              <a:t/>
            </a:r>
            <a:endParaRPr/>
          </a:p>
        </p:txBody>
      </p:sp>
      <p:sp>
        <p:nvSpPr>
          <p:cNvPr id="97" name="Google Shape;97;g35b69288a5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604e9e92b_1_121: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258" name="Google Shape;258;g27604e9e92b_1_12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b69288a50_0_798:notes"/>
          <p:cNvSpPr txBox="1"/>
          <p:nvPr>
            <p:ph idx="1" type="body"/>
          </p:nvPr>
        </p:nvSpPr>
        <p:spPr>
          <a:xfrm>
            <a:off x="756000" y="5078520"/>
            <a:ext cx="6047700" cy="48111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SzPts val="1400"/>
              <a:buNone/>
            </a:pPr>
            <a:r>
              <a:t/>
            </a:r>
            <a:endParaRPr sz="1000"/>
          </a:p>
        </p:txBody>
      </p:sp>
      <p:sp>
        <p:nvSpPr>
          <p:cNvPr id="265" name="Google Shape;265;g35b69288a50_0_798: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5b69288a50_0_6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35b69288a50_0_6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b69288a50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35b69288a50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b="1" lang="en-US"/>
              <a:t>(A)</a:t>
            </a:r>
            <a:endParaRPr b="1"/>
          </a:p>
          <a:p>
            <a:pPr indent="0" lvl="0" marL="0" rtl="0" algn="l">
              <a:lnSpc>
                <a:spcPct val="100000"/>
              </a:lnSpc>
              <a:spcBef>
                <a:spcPts val="0"/>
              </a:spcBef>
              <a:spcAft>
                <a:spcPts val="0"/>
              </a:spcAft>
              <a:buClr>
                <a:schemeClr val="dk1"/>
              </a:buClr>
              <a:buSzPts val="1400"/>
              <a:buFont typeface="Arial"/>
              <a:buNone/>
            </a:pPr>
            <a:r>
              <a:rPr lang="en-US"/>
              <a:t>Microbial Data Analysis involves all the processes from getting the raw samples to the relative abundance of taxa.</a:t>
            </a:r>
            <a:endParaRPr/>
          </a:p>
          <a:p>
            <a:pPr indent="0" lvl="0" marL="0" rtl="0" algn="l">
              <a:lnSpc>
                <a:spcPct val="100000"/>
              </a:lnSpc>
              <a:spcBef>
                <a:spcPts val="0"/>
              </a:spcBef>
              <a:spcAft>
                <a:spcPts val="0"/>
              </a:spcAft>
              <a:buSzPts val="1400"/>
              <a:buNone/>
            </a:pPr>
            <a:r>
              <a:rPr lang="en-US"/>
              <a:t>The first step is to extract the total DNA from the sample, which contains the genetic material of all microorganisms present.</a:t>
            </a:r>
            <a:endParaRPr/>
          </a:p>
          <a:p>
            <a:pPr indent="0" lvl="0" marL="0" rtl="0" algn="l">
              <a:lnSpc>
                <a:spcPct val="100000"/>
              </a:lnSpc>
              <a:spcBef>
                <a:spcPts val="0"/>
              </a:spcBef>
              <a:spcAft>
                <a:spcPts val="0"/>
              </a:spcAft>
              <a:buSzPts val="1400"/>
              <a:buNone/>
            </a:pPr>
            <a:r>
              <a:rPr lang="en-US"/>
              <a:t>Then you amplify the </a:t>
            </a:r>
            <a:r>
              <a:rPr b="1" lang="en-US"/>
              <a:t>16S rRNA</a:t>
            </a:r>
            <a:r>
              <a:rPr lang="en-US"/>
              <a:t> gene which contains both </a:t>
            </a:r>
            <a:r>
              <a:rPr b="1" lang="en-US"/>
              <a:t>conserved regions</a:t>
            </a:r>
            <a:r>
              <a:rPr lang="en-US"/>
              <a:t>, which are similar across different species, </a:t>
            </a:r>
            <a:endParaRPr/>
          </a:p>
          <a:p>
            <a:pPr indent="0" lvl="0" marL="0" rtl="0" algn="l">
              <a:lnSpc>
                <a:spcPct val="100000"/>
              </a:lnSpc>
              <a:spcBef>
                <a:spcPts val="0"/>
              </a:spcBef>
              <a:spcAft>
                <a:spcPts val="0"/>
              </a:spcAft>
              <a:buSzPts val="1400"/>
              <a:buNone/>
            </a:pPr>
            <a:r>
              <a:rPr lang="en-US"/>
              <a:t>and </a:t>
            </a:r>
            <a:r>
              <a:rPr b="1" lang="en-US"/>
              <a:t>variable regions</a:t>
            </a:r>
            <a:r>
              <a:rPr lang="en-US"/>
              <a:t>, which can provide species-specific signatures.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amplified 16S rRNA genes are then sequenced using next-generation sequencing (NGS) technologies. </a:t>
            </a:r>
            <a:endParaRPr/>
          </a:p>
          <a:p>
            <a:pPr indent="0" lvl="0" marL="0" rtl="0" algn="l">
              <a:lnSpc>
                <a:spcPct val="100000"/>
              </a:lnSpc>
              <a:spcBef>
                <a:spcPts val="0"/>
              </a:spcBef>
              <a:spcAft>
                <a:spcPts val="0"/>
              </a:spcAft>
              <a:buSzPts val="1400"/>
              <a:buNone/>
            </a:pPr>
            <a:r>
              <a:rPr lang="en-US"/>
              <a:t>The sequencing reads are processed and analyzed using bioinformatics tools.</a:t>
            </a:r>
            <a:endParaRPr/>
          </a:p>
          <a:p>
            <a:pPr indent="0" lvl="0" marL="0" rtl="0" algn="l">
              <a:lnSpc>
                <a:spcPct val="100000"/>
              </a:lnSpc>
              <a:spcBef>
                <a:spcPts val="0"/>
              </a:spcBef>
              <a:spcAft>
                <a:spcPts val="0"/>
              </a:spcAft>
              <a:buSzPts val="1400"/>
              <a:buNone/>
            </a:pPr>
            <a:r>
              <a:rPr lang="en-US"/>
              <a:t>The number of reads corresponding to each bacterial taxon is counted. </a:t>
            </a:r>
            <a:endParaRPr/>
          </a:p>
          <a:p>
            <a:pPr indent="0" lvl="0" marL="0" rtl="0" algn="l">
              <a:lnSpc>
                <a:spcPct val="100000"/>
              </a:lnSpc>
              <a:spcBef>
                <a:spcPts val="0"/>
              </a:spcBef>
              <a:spcAft>
                <a:spcPts val="0"/>
              </a:spcAft>
              <a:buSzPts val="1400"/>
              <a:buNone/>
            </a:pPr>
            <a:r>
              <a:rPr lang="en-US"/>
              <a:t>The relative abundance of each taxon is calculated by dividing the number of reads for that taxon by the total number of reads for all taxa.  </a:t>
            </a:r>
            <a:endParaRPr/>
          </a:p>
          <a:p>
            <a:pPr indent="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0"/>
              </a:spcBef>
              <a:spcAft>
                <a:spcPts val="0"/>
              </a:spcAft>
              <a:buSzPts val="1400"/>
              <a:buNone/>
            </a:pPr>
            <a:r>
              <a:rPr lang="en-US"/>
              <a:t>This step amplifies the 16S rRNA genes present in the sample, making them more abundant and easier to sequence.</a:t>
            </a:r>
            <a:endParaRPr/>
          </a:p>
          <a:p>
            <a:pPr indent="0" lvl="0" marL="0" rtl="0" algn="l">
              <a:lnSpc>
                <a:spcPct val="100000"/>
              </a:lnSpc>
              <a:spcBef>
                <a:spcPts val="0"/>
              </a:spcBef>
              <a:spcAft>
                <a:spcPts val="0"/>
              </a:spcAft>
              <a:buSzPts val="1400"/>
              <a:buNone/>
            </a:pPr>
            <a:r>
              <a:rPr lang="en-US"/>
              <a:t>The variable regions within the 16S rRNA gene allow for the identification of different bacterial taxa.</a:t>
            </a:r>
            <a:endParaRPr/>
          </a:p>
          <a:p>
            <a:pPr indent="0" lvl="0" marL="0" rtl="0" algn="l">
              <a:lnSpc>
                <a:spcPct val="100000"/>
              </a:lnSpc>
              <a:spcBef>
                <a:spcPts val="0"/>
              </a:spcBef>
              <a:spcAft>
                <a:spcPts val="0"/>
              </a:spcAft>
              <a:buSzPts val="1400"/>
              <a:buNone/>
            </a:pPr>
            <a:r>
              <a:rPr lang="en-US"/>
              <a:t>This gives a proportion or percentage that represents the abundance of each bacterium relative to the entire bacterial community in the sample.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(B)</a:t>
            </a:r>
            <a:endParaRPr b="1"/>
          </a:p>
          <a:p>
            <a:pPr indent="0" lvl="0" marL="0" rtl="0" algn="l">
              <a:lnSpc>
                <a:spcPct val="100000"/>
              </a:lnSpc>
              <a:spcBef>
                <a:spcPts val="0"/>
              </a:spcBef>
              <a:spcAft>
                <a:spcPts val="0"/>
              </a:spcAft>
              <a:buSzPts val="1400"/>
              <a:buNone/>
            </a:pPr>
            <a:r>
              <a:rPr lang="en-US"/>
              <a:t>Firstly, microbiome data are compositional; </a:t>
            </a:r>
            <a:endParaRPr/>
          </a:p>
          <a:p>
            <a:pPr indent="0" lvl="0" marL="0" rtl="0" algn="l">
              <a:lnSpc>
                <a:spcPct val="100000"/>
              </a:lnSpc>
              <a:spcBef>
                <a:spcPts val="0"/>
              </a:spcBef>
              <a:spcAft>
                <a:spcPts val="0"/>
              </a:spcAft>
              <a:buSzPts val="1400"/>
              <a:buNone/>
            </a:pPr>
            <a:r>
              <a:rPr lang="en-US"/>
              <a:t>i.e. microbial counts represent proportions instead of absolute abundances.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Secondly, sparsity in the dataset can lead to false associations of microorganisms. </a:t>
            </a:r>
            <a:endParaRPr/>
          </a:p>
          <a:p>
            <a:pPr indent="0" lvl="0" marL="0" rtl="0" algn="l">
              <a:lnSpc>
                <a:spcPct val="100000"/>
              </a:lnSpc>
              <a:spcBef>
                <a:spcPts val="0"/>
              </a:spcBef>
              <a:spcAft>
                <a:spcPts val="0"/>
              </a:spcAft>
              <a:buSzPts val="1400"/>
              <a:buNone/>
            </a:pPr>
            <a:r>
              <a:rPr lang="en-US"/>
              <a:t>A zero indicates either the absence of a microorganism, or an insufficient sequencing depth.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Thirdly, it is challenging to differentiate between direct and indirect associations, in particular if these are related to environmental factors.</a:t>
            </a:r>
            <a:endParaRPr/>
          </a:p>
          <a:p>
            <a:pPr indent="0" lvl="0" marL="0" rtl="0" algn="l">
              <a:lnSpc>
                <a:spcPct val="100000"/>
              </a:lnSpc>
              <a:spcBef>
                <a:spcPts val="0"/>
              </a:spcBef>
              <a:spcAft>
                <a:spcPts val="0"/>
              </a:spcAft>
              <a:buSzPts val="1400"/>
              <a:buNone/>
            </a:pPr>
            <a:r>
              <a:rPr lang="en-US"/>
              <a:t>Direct associations occur when two species interact with each other without any external influence. </a:t>
            </a:r>
            <a:endParaRPr/>
          </a:p>
          <a:p>
            <a:pPr indent="0" lvl="0" marL="0" rtl="0" algn="l">
              <a:lnSpc>
                <a:spcPct val="100000"/>
              </a:lnSpc>
              <a:spcBef>
                <a:spcPts val="0"/>
              </a:spcBef>
              <a:spcAft>
                <a:spcPts val="0"/>
              </a:spcAft>
              <a:buSzPts val="1400"/>
              <a:buNone/>
            </a:pPr>
            <a:r>
              <a:rPr lang="en-US"/>
              <a:t>Indirect associations, however, can arise when two species are independently influenced by the same environmental factors, </a:t>
            </a:r>
            <a:endParaRPr/>
          </a:p>
          <a:p>
            <a:pPr indent="0" lvl="0" marL="0" rtl="0" algn="l">
              <a:lnSpc>
                <a:spcPct val="100000"/>
              </a:lnSpc>
              <a:spcBef>
                <a:spcPts val="0"/>
              </a:spcBef>
              <a:spcAft>
                <a:spcPts val="0"/>
              </a:spcAft>
              <a:buSzPts val="1400"/>
              <a:buNone/>
            </a:pPr>
            <a:r>
              <a:rPr lang="en-US"/>
              <a:t>creating a correlation that doesn’t reflect a direct biological interaction.</a:t>
            </a:r>
            <a:endParaRPr/>
          </a:p>
        </p:txBody>
      </p:sp>
      <p:sp>
        <p:nvSpPr>
          <p:cNvPr id="112" name="Google Shape;112;g35b69288a50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b69288a50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g35b69288a50_0_180:notes"/>
          <p:cNvSpPr txBox="1"/>
          <p:nvPr>
            <p:ph idx="1" type="body"/>
          </p:nvPr>
        </p:nvSpPr>
        <p:spPr>
          <a:xfrm>
            <a:off x="685800" y="4400640"/>
            <a:ext cx="5486100" cy="3600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So we collected some real Microbiome composition datasets. </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The dataset consists of counts of bacteria where each column represents a different type of bacteria, and each row represents a different sample from a specific environment.</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The </a:t>
            </a:r>
            <a:r>
              <a:rPr b="1" lang="en-US" sz="1000">
                <a:latin typeface="Helvetica Neue"/>
                <a:ea typeface="Helvetica Neue"/>
                <a:cs typeface="Helvetica Neue"/>
                <a:sym typeface="Helvetica Neue"/>
              </a:rPr>
              <a:t>amgut</a:t>
            </a:r>
            <a:r>
              <a:rPr lang="en-US" sz="1000">
                <a:latin typeface="Helvetica Neue"/>
                <a:ea typeface="Helvetica Neue"/>
                <a:cs typeface="Helvetica Neue"/>
                <a:sym typeface="Helvetica Neue"/>
              </a:rPr>
              <a:t> data set is a collection of samples from the American Gut Project, which is a citizen science initiative that aims to map the diversity and function of the human microbiome. </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The </a:t>
            </a:r>
            <a:r>
              <a:rPr b="1" lang="en-US" sz="1000">
                <a:latin typeface="Helvetica Neue"/>
                <a:ea typeface="Helvetica Neue"/>
                <a:cs typeface="Helvetica Neue"/>
                <a:sym typeface="Helvetica Neue"/>
              </a:rPr>
              <a:t>crohns</a:t>
            </a:r>
            <a:r>
              <a:rPr lang="en-US" sz="1000">
                <a:latin typeface="Helvetica Neue"/>
                <a:ea typeface="Helvetica Neue"/>
                <a:cs typeface="Helvetica Neue"/>
                <a:sym typeface="Helvetica Neue"/>
              </a:rPr>
              <a:t> data set is a subset of samples from the Human Microbiome Project, which is a large-scale research project that characterized the microbiome of healthy and diseased individuals. </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The </a:t>
            </a:r>
            <a:r>
              <a:rPr b="1" lang="en-US" sz="1000">
                <a:latin typeface="Helvetica Neue"/>
                <a:ea typeface="Helvetica Neue"/>
                <a:cs typeface="Helvetica Neue"/>
                <a:sym typeface="Helvetica Neue"/>
              </a:rPr>
              <a:t>iOraldat</a:t>
            </a:r>
            <a:r>
              <a:rPr lang="en-US" sz="1000">
                <a:latin typeface="Helvetica Neue"/>
                <a:ea typeface="Helvetica Neue"/>
                <a:cs typeface="Helvetica Neue"/>
                <a:sym typeface="Helvetica Neue"/>
              </a:rPr>
              <a:t> data set contains samples from the oral sites of participants</a:t>
            </a:r>
            <a:endParaRPr sz="1000">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2000"/>
              <a:buFont typeface="Calibri"/>
              <a:buNone/>
            </a:pPr>
            <a:r>
              <a:t/>
            </a:r>
            <a:endParaRPr sz="2000">
              <a:latin typeface="Arial"/>
              <a:ea typeface="Arial"/>
              <a:cs typeface="Arial"/>
              <a:sym typeface="Arial"/>
            </a:endParaRPr>
          </a:p>
        </p:txBody>
      </p:sp>
      <p:sp>
        <p:nvSpPr>
          <p:cNvPr id="125" name="Google Shape;125;g35b69288a50_0_180: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842649a06_0_1: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38" name="Google Shape;138;g21842649a06_0_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b69288a50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35b69288a50_0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Over the years there has been a lot of research into microbial network inference, hence a lot of algorithms have been proposed.</a:t>
            </a:r>
            <a:r>
              <a:rPr b="1" lang="en-US" sz="1000">
                <a:latin typeface="Helvetica Neue"/>
                <a:ea typeface="Helvetica Neue"/>
                <a:cs typeface="Helvetica Neue"/>
                <a:sym typeface="Helvetica Neue"/>
              </a:rPr>
              <a:t>  </a:t>
            </a:r>
            <a:endParaRPr b="1"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Some include:</a:t>
            </a:r>
            <a:r>
              <a:rPr b="1" lang="en-US" sz="1000">
                <a:latin typeface="Helvetica Neue"/>
                <a:ea typeface="Helvetica Neue"/>
                <a:cs typeface="Helvetica Neue"/>
                <a:sym typeface="Helvetica Neue"/>
              </a:rPr>
              <a:t> </a:t>
            </a:r>
            <a:endParaRPr b="1"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US" sz="1000">
                <a:latin typeface="Helvetica Neue"/>
                <a:ea typeface="Helvetica Neue"/>
                <a:cs typeface="Helvetica Neue"/>
                <a:sym typeface="Helvetica Neue"/>
              </a:rPr>
              <a:t>Correlation based methods like Pearson and Spearman </a:t>
            </a:r>
            <a:r>
              <a:rPr lang="en-US" sz="1000">
                <a:latin typeface="Helvetica Neue"/>
                <a:ea typeface="Helvetica Neue"/>
                <a:cs typeface="Helvetica Neue"/>
                <a:sym typeface="Helvetica Neue"/>
              </a:rPr>
              <a:t>where we calculate the correlation coefficient between each pair of node and limit the network to edges above a certain threshold</a:t>
            </a:r>
            <a:r>
              <a:rPr b="1" lang="en-US" sz="1000">
                <a:latin typeface="Helvetica Neue"/>
                <a:ea typeface="Helvetica Neue"/>
                <a:cs typeface="Helvetica Neue"/>
                <a:sym typeface="Helvetica Neue"/>
              </a:rPr>
              <a:t>.  </a:t>
            </a:r>
            <a:endParaRPr b="1"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US" sz="1000">
                <a:latin typeface="Helvetica Neue"/>
                <a:ea typeface="Helvetica Neue"/>
                <a:cs typeface="Helvetica Neue"/>
                <a:sym typeface="Helvetica Neue"/>
              </a:rPr>
              <a:t>Least Absolute Shrinkage and Selection Operator (LASSO)</a:t>
            </a:r>
            <a:r>
              <a:rPr lang="en-US" sz="1000">
                <a:latin typeface="Helvetica Neue"/>
                <a:ea typeface="Helvetica Neue"/>
                <a:cs typeface="Helvetica Neue"/>
                <a:sym typeface="Helvetica Neue"/>
              </a:rPr>
              <a:t> algorithm is a linear model that uses a regularization technique called L1 regularization to penalize the number of edges and shrink the coefficients of the weak edges to zero. </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rPr b="1" lang="en-US" sz="1000">
                <a:latin typeface="Helvetica Neue"/>
                <a:ea typeface="Helvetica Neue"/>
                <a:cs typeface="Helvetica Neue"/>
                <a:sym typeface="Helvetica Neue"/>
              </a:rPr>
              <a:t>Gaussian Graphical Model</a:t>
            </a:r>
            <a:r>
              <a:rPr lang="en-US" sz="1000">
                <a:latin typeface="Helvetica Neue"/>
                <a:ea typeface="Helvetica Neue"/>
                <a:cs typeface="Helvetica Neue"/>
                <a:sym typeface="Helvetica Neue"/>
              </a:rPr>
              <a:t> models the data as a multivariate normal distribution and estimates the inverse covariance matrix/precision matrix, which represents the conditional dependencies between the nodes.</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rPr lang="en-US" sz="1000">
                <a:latin typeface="Helvetica Neue"/>
                <a:ea typeface="Helvetica Neue"/>
                <a:cs typeface="Helvetica Neue"/>
                <a:sym typeface="Helvetica Neue"/>
              </a:rPr>
              <a:t>gCoda (Fang et. al 2017): gCoda is used for Conditional Dependence Network Inference for Compositional Data. It models the microbiome data using logistic normal distribution and estimates the sparse structure of inverse covariance for latent normal variables.</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rPr lang="en-US" sz="1000">
                <a:latin typeface="Helvetica Neue"/>
                <a:ea typeface="Helvetica Neue"/>
                <a:cs typeface="Helvetica Neue"/>
                <a:sym typeface="Helvetica Neue"/>
              </a:rPr>
              <a:t>MDiNE (McGregor et. al 2019): MDiNE estimates network changes with respect to a binary covariate. It models counts of individual taxa through a multinomial distribution influenced by a latent Gaussian random variable.</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rPr lang="en-US" sz="1000">
                <a:latin typeface="Helvetica Neue"/>
                <a:ea typeface="Helvetica Neue"/>
                <a:cs typeface="Helvetica Neue"/>
                <a:sym typeface="Helvetica Neue"/>
              </a:rPr>
              <a:t>PLNModels and variants (Chiquet et. al 2021): used for a variety of multivariate problems when count data are at play, including</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rPr lang="en-US" sz="1000">
                <a:latin typeface="Helvetica Neue"/>
                <a:ea typeface="Helvetica Neue"/>
                <a:cs typeface="Helvetica Neue"/>
                <a:sym typeface="Helvetica Neue"/>
              </a:rPr>
              <a:t>principal component analysis for count data, discriminant analysis, model-based clustering and</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rPr lang="en-US" sz="1000">
                <a:latin typeface="Helvetica Neue"/>
                <a:ea typeface="Helvetica Neue"/>
                <a:cs typeface="Helvetica Neue"/>
                <a:sym typeface="Helvetica Neue"/>
              </a:rPr>
              <a:t>network inference.</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SzPts val="1100"/>
              <a:buNone/>
            </a:pPr>
            <a:r>
              <a:t/>
            </a:r>
            <a:endParaRPr sz="1000">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57" name="Google Shape;157;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b69288a50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35b69288a50_0_3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These are some of the existing evaluation types.</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Most literature use external data or network consistency between sub-samples to validate the quality of the inferred co-occurrence network. </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With external data,  the quality of the inferred networks is validated across a hypothetical ground truth data set.</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The issue with using external data is, external data are not always available. </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Also, they are bias because different external data may result in different model performance.</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With network consistency between sub-samples, the data set is divided into samples and the idea behind this is that, the network inferred on one sub-sample should be the same as the network inferred on the other sub-sample.</a:t>
            </a:r>
            <a:endParaRPr sz="1000">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US" sz="1000">
                <a:latin typeface="Helvetica Neue"/>
                <a:ea typeface="Helvetica Neue"/>
                <a:cs typeface="Helvetica Neue"/>
                <a:sym typeface="Helvetica Neue"/>
              </a:rPr>
              <a:t>The problem with that is a trivial model such as the featureless/baseline model with no edges has perfect network consistency and 100% accuracy. </a:t>
            </a:r>
            <a:endParaRPr sz="1000">
              <a:latin typeface="Helvetica Neue"/>
              <a:ea typeface="Helvetica Neue"/>
              <a:cs typeface="Helvetica Neue"/>
              <a:sym typeface="Helvetica Neue"/>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b69288a50_0_6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35b69288a50_0_6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a2343@nau.edu" TargetMode="External"/><Relationship Id="rId4" Type="http://schemas.openxmlformats.org/officeDocument/2006/relationships/hyperlink" Target="mailto:Toby.Hocking@nau.edu" TargetMode="External"/><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mailto:da2343@nau.edu" TargetMode="Externa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2414905" y="190500"/>
            <a:ext cx="8915400" cy="217233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accent1"/>
              </a:buClr>
              <a:buSzPct val="100000"/>
              <a:buFont typeface="Calibri"/>
              <a:buNone/>
            </a:pPr>
            <a:r>
              <a:rPr b="1" lang="en-US" sz="5335">
                <a:solidFill>
                  <a:schemeClr val="accent1"/>
                </a:solidFill>
                <a:latin typeface="Calibri"/>
                <a:ea typeface="Calibri"/>
                <a:cs typeface="Calibri"/>
                <a:sym typeface="Calibri"/>
              </a:rPr>
              <a:t>Cross-Validation for </a:t>
            </a:r>
            <a:r>
              <a:rPr b="1" lang="en-US" sz="5335">
                <a:solidFill>
                  <a:schemeClr val="accent1"/>
                </a:solidFill>
              </a:rPr>
              <a:t>T</a:t>
            </a:r>
            <a:r>
              <a:rPr b="1" lang="en-US" sz="5335">
                <a:solidFill>
                  <a:schemeClr val="accent1"/>
                </a:solidFill>
                <a:latin typeface="Calibri"/>
                <a:ea typeface="Calibri"/>
                <a:cs typeface="Calibri"/>
                <a:sym typeface="Calibri"/>
              </a:rPr>
              <a:t>raining and </a:t>
            </a:r>
            <a:r>
              <a:rPr b="1" lang="en-US" sz="5335">
                <a:solidFill>
                  <a:schemeClr val="accent1"/>
                </a:solidFill>
              </a:rPr>
              <a:t>T</a:t>
            </a:r>
            <a:r>
              <a:rPr b="1" lang="en-US" sz="5335">
                <a:solidFill>
                  <a:schemeClr val="accent1"/>
                </a:solidFill>
                <a:latin typeface="Calibri"/>
                <a:ea typeface="Calibri"/>
                <a:cs typeface="Calibri"/>
                <a:sym typeface="Calibri"/>
              </a:rPr>
              <a:t>esting </a:t>
            </a:r>
            <a:r>
              <a:rPr b="1" lang="en-US" sz="5335">
                <a:solidFill>
                  <a:schemeClr val="accent1"/>
                </a:solidFill>
              </a:rPr>
              <a:t>C</a:t>
            </a:r>
            <a:r>
              <a:rPr b="1" lang="en-US" sz="5335">
                <a:solidFill>
                  <a:schemeClr val="accent1"/>
                </a:solidFill>
                <a:latin typeface="Calibri"/>
                <a:ea typeface="Calibri"/>
                <a:cs typeface="Calibri"/>
                <a:sym typeface="Calibri"/>
              </a:rPr>
              <a:t>o-occurrence </a:t>
            </a:r>
            <a:r>
              <a:rPr b="1" lang="en-US" sz="5335">
                <a:solidFill>
                  <a:schemeClr val="accent1"/>
                </a:solidFill>
              </a:rPr>
              <a:t>N</a:t>
            </a:r>
            <a:r>
              <a:rPr b="1" lang="en-US" sz="5335">
                <a:solidFill>
                  <a:schemeClr val="accent1"/>
                </a:solidFill>
                <a:latin typeface="Calibri"/>
                <a:ea typeface="Calibri"/>
                <a:cs typeface="Calibri"/>
                <a:sym typeface="Calibri"/>
              </a:rPr>
              <a:t>etwork </a:t>
            </a:r>
            <a:r>
              <a:rPr b="1" lang="en-US" sz="5335">
                <a:solidFill>
                  <a:schemeClr val="accent1"/>
                </a:solidFill>
              </a:rPr>
              <a:t>I</a:t>
            </a:r>
            <a:r>
              <a:rPr b="1" lang="en-US" sz="5335">
                <a:solidFill>
                  <a:schemeClr val="accent1"/>
                </a:solidFill>
                <a:latin typeface="Calibri"/>
                <a:ea typeface="Calibri"/>
                <a:cs typeface="Calibri"/>
                <a:sym typeface="Calibri"/>
              </a:rPr>
              <a:t>nference </a:t>
            </a:r>
            <a:r>
              <a:rPr b="1" lang="en-US" sz="5335">
                <a:solidFill>
                  <a:schemeClr val="accent1"/>
                </a:solidFill>
              </a:rPr>
              <a:t>A</a:t>
            </a:r>
            <a:r>
              <a:rPr b="1" lang="en-US" sz="5335">
                <a:solidFill>
                  <a:schemeClr val="accent1"/>
                </a:solidFill>
                <a:latin typeface="Calibri"/>
                <a:ea typeface="Calibri"/>
                <a:cs typeface="Calibri"/>
                <a:sym typeface="Calibri"/>
              </a:rPr>
              <a:t>lgorithms</a:t>
            </a:r>
            <a:endParaRPr b="1" sz="5335">
              <a:solidFill>
                <a:schemeClr val="accent1"/>
              </a:solidFill>
              <a:latin typeface="Calibri"/>
              <a:ea typeface="Calibri"/>
              <a:cs typeface="Calibri"/>
              <a:sym typeface="Calibri"/>
            </a:endParaRPr>
          </a:p>
        </p:txBody>
      </p:sp>
      <p:sp>
        <p:nvSpPr>
          <p:cNvPr id="90" name="Google Shape;90;p1"/>
          <p:cNvSpPr txBox="1"/>
          <p:nvPr>
            <p:ph idx="1" type="subTitle"/>
          </p:nvPr>
        </p:nvSpPr>
        <p:spPr>
          <a:xfrm>
            <a:off x="4131600" y="2641600"/>
            <a:ext cx="4810200" cy="40107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chemeClr val="dk1"/>
              </a:buClr>
              <a:buSzPts val="2400"/>
              <a:buNone/>
            </a:pPr>
            <a:r>
              <a:rPr lang="en-US"/>
              <a:t>Daniel Agyapong </a:t>
            </a:r>
            <a:endParaRPr/>
          </a:p>
          <a:p>
            <a:pPr indent="0" lvl="0" marL="0" rtl="0" algn="ctr">
              <a:lnSpc>
                <a:spcPct val="90000"/>
              </a:lnSpc>
              <a:spcBef>
                <a:spcPts val="1000"/>
              </a:spcBef>
              <a:spcAft>
                <a:spcPts val="0"/>
              </a:spcAft>
              <a:buClr>
                <a:schemeClr val="dk1"/>
              </a:buClr>
              <a:buSzPts val="2400"/>
              <a:buNone/>
            </a:pPr>
            <a:r>
              <a:rPr lang="en-US" u="sng">
                <a:solidFill>
                  <a:schemeClr val="hlink"/>
                </a:solidFill>
                <a:hlinkClick r:id="rId3"/>
              </a:rPr>
              <a:t>da2343@nau.edu</a:t>
            </a:r>
            <a:endParaRPr/>
          </a:p>
          <a:p>
            <a:pPr indent="0" lvl="0" marL="0" rtl="0" algn="ctr">
              <a:lnSpc>
                <a:spcPct val="90000"/>
              </a:lnSpc>
              <a:spcBef>
                <a:spcPts val="1000"/>
              </a:spcBef>
              <a:spcAft>
                <a:spcPts val="0"/>
              </a:spcAft>
              <a:buClr>
                <a:schemeClr val="dk1"/>
              </a:buClr>
              <a:buSzPts val="2400"/>
              <a:buNone/>
            </a:pPr>
            <a:r>
              <a:rPr lang="en-US"/>
              <a:t> PhD student</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rPr lang="en-US"/>
              <a:t>Dr. Toby Hocking</a:t>
            </a:r>
            <a:endParaRPr/>
          </a:p>
          <a:p>
            <a:pPr indent="0" lvl="0" marL="0" rtl="0" algn="ctr">
              <a:lnSpc>
                <a:spcPct val="90000"/>
              </a:lnSpc>
              <a:spcBef>
                <a:spcPts val="1000"/>
              </a:spcBef>
              <a:spcAft>
                <a:spcPts val="0"/>
              </a:spcAft>
              <a:buClr>
                <a:schemeClr val="dk1"/>
              </a:buClr>
              <a:buSzPts val="2400"/>
              <a:buNone/>
            </a:pPr>
            <a:r>
              <a:rPr lang="en-US" u="sng">
                <a:solidFill>
                  <a:schemeClr val="hlink"/>
                </a:solidFill>
                <a:hlinkClick r:id="rId4"/>
              </a:rPr>
              <a:t>Toby.Hocking@nau.edu</a:t>
            </a:r>
            <a:endParaRPr/>
          </a:p>
          <a:p>
            <a:pPr indent="0" lvl="0" marL="0" rtl="0" algn="ctr">
              <a:lnSpc>
                <a:spcPct val="90000"/>
              </a:lnSpc>
              <a:spcBef>
                <a:spcPts val="1000"/>
              </a:spcBef>
              <a:spcAft>
                <a:spcPts val="0"/>
              </a:spcAft>
              <a:buClr>
                <a:schemeClr val="dk1"/>
              </a:buClr>
              <a:buSzPts val="2400"/>
              <a:buNone/>
            </a:pPr>
            <a:r>
              <a:rPr lang="en-US"/>
              <a:t>Machine Learning Lab Director</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pic>
        <p:nvPicPr>
          <p:cNvPr descr="A black sign with white text&#10;&#10;Description automatically generated" id="91" name="Google Shape;91;p1"/>
          <p:cNvPicPr preferRelativeResize="0"/>
          <p:nvPr/>
        </p:nvPicPr>
        <p:blipFill rotWithShape="1">
          <a:blip r:embed="rId5">
            <a:alphaModFix/>
          </a:blip>
          <a:srcRect b="0" l="0" r="0" t="0"/>
          <a:stretch/>
        </p:blipFill>
        <p:spPr>
          <a:xfrm>
            <a:off x="9321165" y="3317875"/>
            <a:ext cx="2519680" cy="2977515"/>
          </a:xfrm>
          <a:prstGeom prst="rect">
            <a:avLst/>
          </a:prstGeom>
          <a:noFill/>
          <a:ln>
            <a:noFill/>
          </a:ln>
        </p:spPr>
      </p:pic>
      <p:pic>
        <p:nvPicPr>
          <p:cNvPr descr="https://lh5.googleusercontent.com/spLfQ3su2FZqMfZcn5gWHivxKwXBOqboKvKjSk8GDY4Bj7r6HfPJ6XgpKPDZxyKXxwjTt8zlFxhkkSPQlT2m9XlnFY1XE0TNPgdGwEz7mtQA4Z4dJA7zCxJDIkYoe98SmubfWDmxp5AMIa3RJCSgVUyOSRxnNO6FbBQiXTpazsCtInXzxScNNF4CP15sL1Vw9ar1pw" id="92" name="Google Shape;92;p1"/>
          <p:cNvPicPr preferRelativeResize="0"/>
          <p:nvPr/>
        </p:nvPicPr>
        <p:blipFill rotWithShape="1">
          <a:blip r:embed="rId6">
            <a:alphaModFix/>
          </a:blip>
          <a:srcRect b="0" l="0" r="0" t="0"/>
          <a:stretch/>
        </p:blipFill>
        <p:spPr>
          <a:xfrm>
            <a:off x="94615" y="125730"/>
            <a:ext cx="1929130" cy="1180465"/>
          </a:xfrm>
          <a:prstGeom prst="rect">
            <a:avLst/>
          </a:prstGeom>
          <a:noFill/>
          <a:ln>
            <a:noFill/>
          </a:ln>
        </p:spPr>
      </p:pic>
      <p:pic>
        <p:nvPicPr>
          <p:cNvPr id="93" name="Google Shape;93;p1"/>
          <p:cNvPicPr preferRelativeResize="0"/>
          <p:nvPr/>
        </p:nvPicPr>
        <p:blipFill rotWithShape="1">
          <a:blip r:embed="rId7">
            <a:alphaModFix/>
          </a:blip>
          <a:srcRect b="0" l="0" r="0" t="0"/>
          <a:stretch/>
        </p:blipFill>
        <p:spPr>
          <a:xfrm>
            <a:off x="4450" y="2641600"/>
            <a:ext cx="3747772" cy="4216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27604e9e92b_1_0"/>
          <p:cNvPicPr preferRelativeResize="0"/>
          <p:nvPr/>
        </p:nvPicPr>
        <p:blipFill rotWithShape="1">
          <a:blip r:embed="rId3">
            <a:alphaModFix/>
          </a:blip>
          <a:srcRect b="0" l="0" r="0" t="0"/>
          <a:stretch/>
        </p:blipFill>
        <p:spPr>
          <a:xfrm>
            <a:off x="640080" y="1491960"/>
            <a:ext cx="10972441" cy="3323880"/>
          </a:xfrm>
          <a:prstGeom prst="rect">
            <a:avLst/>
          </a:prstGeom>
          <a:noFill/>
          <a:ln>
            <a:noFill/>
          </a:ln>
        </p:spPr>
      </p:pic>
      <p:sp>
        <p:nvSpPr>
          <p:cNvPr id="185" name="Google Shape;185;g27604e9e92b_1_0"/>
          <p:cNvSpPr txBox="1"/>
          <p:nvPr/>
        </p:nvSpPr>
        <p:spPr>
          <a:xfrm>
            <a:off x="437125" y="5090075"/>
            <a:ext cx="11298000" cy="1505400"/>
          </a:xfrm>
          <a:prstGeom prst="rect">
            <a:avLst/>
          </a:prstGeom>
          <a:noFill/>
          <a:ln>
            <a:noFill/>
          </a:ln>
        </p:spPr>
        <p:txBody>
          <a:bodyPr anchorCtr="0" anchor="ctr" bIns="0" lIns="0" spcFirstLastPara="1" rIns="0" wrap="square" tIns="0">
            <a:noAutofit/>
          </a:bodyPr>
          <a:lstStyle/>
          <a:p>
            <a:pPr indent="-368300" lvl="0" marL="457200" marR="0" rtl="0" algn="l">
              <a:lnSpc>
                <a:spcPct val="100000"/>
              </a:lnSpc>
              <a:spcBef>
                <a:spcPts val="0"/>
              </a:spcBef>
              <a:spcAft>
                <a:spcPts val="0"/>
              </a:spcAft>
              <a:buClr>
                <a:srgbClr val="000000"/>
              </a:buClr>
              <a:buSzPts val="2200"/>
              <a:buFont typeface="Calibri"/>
              <a:buChar char="●"/>
            </a:pPr>
            <a:r>
              <a:rPr b="0" i="0" lang="en-US" sz="2200" u="none" cap="none" strike="noStrike">
                <a:solidFill>
                  <a:srgbClr val="000000"/>
                </a:solidFill>
                <a:latin typeface="Calibri"/>
                <a:ea typeface="Calibri"/>
                <a:cs typeface="Calibri"/>
                <a:sym typeface="Calibri"/>
              </a:rPr>
              <a:t>K-Fold cross-validation: each observation assigned a fold ID, K=3 means fold IDs from 1 to 3.</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b="0" i="0" lang="en-US" sz="2200" u="none" cap="none" strike="noStrike">
                <a:solidFill>
                  <a:srgbClr val="000000"/>
                </a:solidFill>
                <a:latin typeface="Calibri"/>
                <a:ea typeface="Calibri"/>
                <a:cs typeface="Calibri"/>
                <a:sym typeface="Calibri"/>
              </a:rPr>
              <a:t>For each fold ID, use corresponding observations as a test set to evaluate generalization ability of learning algorithm (trained on all other observations).</a:t>
            </a:r>
            <a:endParaRPr b="0" i="0" sz="2200" u="none" cap="none" strike="noStrike">
              <a:solidFill>
                <a:srgbClr val="000000"/>
              </a:solidFill>
              <a:latin typeface="Calibri"/>
              <a:ea typeface="Calibri"/>
              <a:cs typeface="Calibri"/>
              <a:sym typeface="Calibri"/>
            </a:endParaRPr>
          </a:p>
        </p:txBody>
      </p:sp>
      <p:sp>
        <p:nvSpPr>
          <p:cNvPr id="186" name="Google Shape;186;g27604e9e92b_1_0"/>
          <p:cNvSpPr txBox="1"/>
          <p:nvPr/>
        </p:nvSpPr>
        <p:spPr>
          <a:xfrm>
            <a:off x="0" y="-20040"/>
            <a:ext cx="12192000" cy="1014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000"/>
              <a:buFont typeface="Arial"/>
              <a:buNone/>
            </a:pPr>
            <a:r>
              <a:rPr b="1" i="0" lang="en-US" sz="4000" u="none" cap="none" strike="noStrike">
                <a:solidFill>
                  <a:schemeClr val="accent1"/>
                </a:solidFill>
                <a:latin typeface="Calibri"/>
                <a:ea typeface="Calibri"/>
                <a:cs typeface="Calibri"/>
                <a:sym typeface="Calibri"/>
              </a:rPr>
              <a:t>Cross-Validation for Supervised Learning</a:t>
            </a:r>
            <a:endParaRPr b="0" i="0" sz="4000" u="none" cap="none" strike="noStrike">
              <a:solidFill>
                <a:schemeClr val="accen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1842649a06_0_14"/>
          <p:cNvSpPr txBox="1"/>
          <p:nvPr/>
        </p:nvSpPr>
        <p:spPr>
          <a:xfrm>
            <a:off x="-100" y="0"/>
            <a:ext cx="12192000" cy="134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4000"/>
              <a:buFont typeface="Calibri"/>
              <a:buNone/>
            </a:pPr>
            <a:r>
              <a:rPr b="1" i="0" lang="en-US" sz="4000" u="none" cap="none" strike="noStrike">
                <a:solidFill>
                  <a:schemeClr val="accent1"/>
                </a:solidFill>
                <a:latin typeface="Calibri"/>
                <a:ea typeface="Calibri"/>
                <a:cs typeface="Calibri"/>
                <a:sym typeface="Calibri"/>
              </a:rPr>
              <a:t>Proposal: Cross-Validation for Training and Testing Co-occurrence Network Inference Algorithms</a:t>
            </a:r>
            <a:endParaRPr b="1" i="0" sz="4000" u="none" cap="none" strike="noStrike">
              <a:solidFill>
                <a:schemeClr val="accent1"/>
              </a:solidFill>
              <a:latin typeface="Calibri"/>
              <a:ea typeface="Calibri"/>
              <a:cs typeface="Calibri"/>
              <a:sym typeface="Calibri"/>
            </a:endParaRPr>
          </a:p>
        </p:txBody>
      </p:sp>
      <p:sp>
        <p:nvSpPr>
          <p:cNvPr id="192" name="Google Shape;192;g21842649a06_0_14"/>
          <p:cNvSpPr txBox="1"/>
          <p:nvPr/>
        </p:nvSpPr>
        <p:spPr>
          <a:xfrm>
            <a:off x="217800" y="5866375"/>
            <a:ext cx="4852800" cy="445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1800"/>
              <a:buFont typeface="Arial"/>
              <a:buNone/>
            </a:pPr>
            <a:r>
              <a:rPr b="0" i="0" lang="en-US" sz="2200" u="none" cap="none" strike="noStrike">
                <a:solidFill>
                  <a:schemeClr val="dk1"/>
                </a:solidFill>
                <a:latin typeface="Calibri"/>
                <a:ea typeface="Calibri"/>
                <a:cs typeface="Calibri"/>
                <a:sym typeface="Calibri"/>
              </a:rPr>
              <a:t>Repeat for each output taxon and Fold ID</a:t>
            </a:r>
            <a:endParaRPr b="0" i="0" sz="2200" u="none" cap="none" strike="noStrike">
              <a:solidFill>
                <a:schemeClr val="dk1"/>
              </a:solidFill>
              <a:latin typeface="Calibri"/>
              <a:ea typeface="Calibri"/>
              <a:cs typeface="Calibri"/>
              <a:sym typeface="Calibri"/>
            </a:endParaRPr>
          </a:p>
        </p:txBody>
      </p:sp>
      <p:pic>
        <p:nvPicPr>
          <p:cNvPr id="193" name="Google Shape;193;g21842649a06_0_14"/>
          <p:cNvPicPr preferRelativeResize="0"/>
          <p:nvPr/>
        </p:nvPicPr>
        <p:blipFill rotWithShape="1">
          <a:blip r:embed="rId3">
            <a:alphaModFix/>
          </a:blip>
          <a:srcRect b="0" l="0" r="0" t="0"/>
          <a:stretch/>
        </p:blipFill>
        <p:spPr>
          <a:xfrm>
            <a:off x="152400" y="1615500"/>
            <a:ext cx="11887201" cy="42023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g278f996746b_0_60"/>
          <p:cNvPicPr preferRelativeResize="0"/>
          <p:nvPr/>
        </p:nvPicPr>
        <p:blipFill rotWithShape="1">
          <a:blip r:embed="rId3">
            <a:alphaModFix/>
          </a:blip>
          <a:srcRect b="0" l="0" r="0" t="0"/>
          <a:stretch/>
        </p:blipFill>
        <p:spPr>
          <a:xfrm>
            <a:off x="6583850" y="1641800"/>
            <a:ext cx="4746576" cy="3726800"/>
          </a:xfrm>
          <a:prstGeom prst="rect">
            <a:avLst/>
          </a:prstGeom>
          <a:noFill/>
          <a:ln>
            <a:noFill/>
          </a:ln>
        </p:spPr>
      </p:pic>
      <p:sp>
        <p:nvSpPr>
          <p:cNvPr id="199" name="Google Shape;199;g278f996746b_0_60"/>
          <p:cNvSpPr txBox="1"/>
          <p:nvPr/>
        </p:nvSpPr>
        <p:spPr>
          <a:xfrm>
            <a:off x="696250" y="1582275"/>
            <a:ext cx="5284500" cy="37269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Pearson’s correlation coefficient (⍴) is the standard tool to infer a network through correlation analysis among all pairs of OTU (Operational Taxonomic Unit) samples.</a:t>
            </a:r>
            <a:endParaRPr b="0"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Spearman's Rank Correlation coefficient is often adopted when dealing with non-linear relationships between taxa.</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200" name="Google Shape;200;g278f996746b_0_60"/>
          <p:cNvSpPr txBox="1"/>
          <p:nvPr/>
        </p:nvSpPr>
        <p:spPr>
          <a:xfrm>
            <a:off x="0" y="0"/>
            <a:ext cx="12192000" cy="1097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000"/>
              <a:buFont typeface="Calibri"/>
              <a:buNone/>
            </a:pPr>
            <a:r>
              <a:rPr b="1" i="0" lang="en-US" sz="4000" u="none" cap="none" strike="noStrike">
                <a:solidFill>
                  <a:schemeClr val="accent1"/>
                </a:solidFill>
                <a:latin typeface="Calibri"/>
                <a:ea typeface="Calibri"/>
                <a:cs typeface="Calibri"/>
                <a:sym typeface="Calibri"/>
              </a:rPr>
              <a:t>Correlation-Based Models</a:t>
            </a:r>
            <a:endParaRPr b="1" i="0" sz="4000" u="none" cap="none" strike="noStrike">
              <a:solidFill>
                <a:schemeClr val="accen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1842649a06_0_36"/>
          <p:cNvSpPr txBox="1"/>
          <p:nvPr/>
        </p:nvSpPr>
        <p:spPr>
          <a:xfrm>
            <a:off x="0" y="0"/>
            <a:ext cx="12192000" cy="1224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600"/>
              <a:buFont typeface="Calibri"/>
              <a:buNone/>
            </a:pPr>
            <a:r>
              <a:rPr b="1" i="0" lang="en-US" sz="4000" u="none" cap="none" strike="noStrike">
                <a:solidFill>
                  <a:schemeClr val="accent1"/>
                </a:solidFill>
                <a:latin typeface="Calibri"/>
                <a:ea typeface="Calibri"/>
                <a:cs typeface="Calibri"/>
                <a:sym typeface="Calibri"/>
              </a:rPr>
              <a:t>Results of Proposed Method for Training the Pearson Correlation Threshold using Cross-Validation</a:t>
            </a:r>
            <a:endParaRPr b="1" i="0" sz="4000" u="none" cap="none" strike="noStrike">
              <a:solidFill>
                <a:schemeClr val="accent1"/>
              </a:solidFill>
              <a:latin typeface="Calibri"/>
              <a:ea typeface="Calibri"/>
              <a:cs typeface="Calibri"/>
              <a:sym typeface="Calibri"/>
            </a:endParaRPr>
          </a:p>
        </p:txBody>
      </p:sp>
      <p:sp>
        <p:nvSpPr>
          <p:cNvPr id="207" name="Google Shape;207;g21842649a06_0_36"/>
          <p:cNvSpPr/>
          <p:nvPr/>
        </p:nvSpPr>
        <p:spPr>
          <a:xfrm>
            <a:off x="6715750" y="1440274"/>
            <a:ext cx="4780800" cy="4731300"/>
          </a:xfrm>
          <a:prstGeom prst="rect">
            <a:avLst/>
          </a:prstGeom>
          <a:noFill/>
          <a:ln>
            <a:noFill/>
          </a:ln>
        </p:spPr>
        <p:txBody>
          <a:bodyPr anchorCtr="0" anchor="t" bIns="45000" lIns="90000" spcFirstLastPara="1" rIns="90000" wrap="square" tIns="450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2200" u="none" cap="none" strike="noStrike">
                <a:solidFill>
                  <a:schemeClr val="dk1"/>
                </a:solidFill>
                <a:latin typeface="Calibri"/>
                <a:ea typeface="Calibri"/>
                <a:cs typeface="Calibri"/>
                <a:sym typeface="Calibri"/>
              </a:rPr>
              <a:t>Pearson is common in microbiome literature. </a:t>
            </a:r>
            <a:r>
              <a:rPr b="1" i="0" lang="en-US" sz="2200" u="none" cap="none" strike="noStrike">
                <a:solidFill>
                  <a:schemeClr val="dk1"/>
                </a:solidFill>
                <a:latin typeface="Calibri"/>
                <a:ea typeface="Calibri"/>
                <a:cs typeface="Calibri"/>
                <a:sym typeface="Calibri"/>
              </a:rPr>
              <a:t>SparCC </a:t>
            </a:r>
            <a:r>
              <a:rPr b="0" i="0" lang="en-US" sz="2200" u="none" cap="none" strike="noStrike">
                <a:solidFill>
                  <a:schemeClr val="dk1"/>
                </a:solidFill>
                <a:latin typeface="Calibri"/>
                <a:ea typeface="Calibri"/>
                <a:cs typeface="Calibri"/>
                <a:sym typeface="Calibri"/>
              </a:rPr>
              <a:t>(Jonathan et al 2012) uses 0.3 as an arbitrary threshold (not learned).</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2200" u="none" cap="none" strike="noStrike">
                <a:solidFill>
                  <a:schemeClr val="dk1"/>
                </a:solidFill>
                <a:latin typeface="Calibri"/>
                <a:ea typeface="Calibri"/>
                <a:cs typeface="Calibri"/>
                <a:sym typeface="Calibri"/>
              </a:rPr>
              <a:t>Validation error shows the expected U shape, overfitting for small thresholds (many edges), underfitting for large thresholds (few edges).</a:t>
            </a:r>
            <a:endParaRPr b="0"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2200" u="none" cap="none" strike="noStrike">
                <a:solidFill>
                  <a:srgbClr val="000000"/>
                </a:solidFill>
                <a:latin typeface="Calibri"/>
                <a:ea typeface="Calibri"/>
                <a:cs typeface="Calibri"/>
                <a:sym typeface="Calibri"/>
              </a:rPr>
              <a:t>We select the threshold which gives the minimum validation error, in this example r2=0.5 (Best number of edges = 785).</a:t>
            </a:r>
            <a:endParaRPr b="0" i="0" sz="2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pic>
        <p:nvPicPr>
          <p:cNvPr id="208" name="Google Shape;208;g21842649a06_0_36"/>
          <p:cNvPicPr preferRelativeResize="0"/>
          <p:nvPr/>
        </p:nvPicPr>
        <p:blipFill rotWithShape="1">
          <a:blip r:embed="rId3">
            <a:alphaModFix/>
          </a:blip>
          <a:srcRect b="0" l="0" r="0" t="0"/>
          <a:stretch/>
        </p:blipFill>
        <p:spPr>
          <a:xfrm>
            <a:off x="406400" y="1447950"/>
            <a:ext cx="5456026" cy="5128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5b69288a50_0_441"/>
          <p:cNvSpPr txBox="1"/>
          <p:nvPr/>
        </p:nvSpPr>
        <p:spPr>
          <a:xfrm>
            <a:off x="685675" y="1708775"/>
            <a:ext cx="10515300" cy="51492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9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The LASSO is a form of linear regression which uses L1 regularization technique to increase the accuracy of prediction. L1 regularization adds a penalty which causes the regression coefficient of the less contributing taxa to shrink to zero or near zero.</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90000"/>
              </a:lnSpc>
              <a:spcBef>
                <a:spcPts val="1001"/>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Consider an </a:t>
            </a:r>
            <a:r>
              <a:rPr b="1" i="0" lang="en-US" sz="2000" u="none" cap="none" strike="noStrike">
                <a:solidFill>
                  <a:srgbClr val="000000"/>
                </a:solidFill>
                <a:latin typeface="Calibri"/>
                <a:ea typeface="Calibri"/>
                <a:cs typeface="Calibri"/>
                <a:sym typeface="Calibri"/>
              </a:rPr>
              <a:t>n</a:t>
            </a:r>
            <a:r>
              <a:rPr b="0" i="0" lang="en-US" sz="2000" u="none" cap="none" strike="noStrike">
                <a:solidFill>
                  <a:srgbClr val="000000"/>
                </a:solidFill>
                <a:latin typeface="Calibri"/>
                <a:ea typeface="Calibri"/>
                <a:cs typeface="Calibri"/>
                <a:sym typeface="Calibri"/>
              </a:rPr>
              <a:t> rows by </a:t>
            </a:r>
            <a:r>
              <a:rPr b="1" i="0" lang="en-US" sz="2000" u="none" cap="none" strike="noStrike">
                <a:solidFill>
                  <a:srgbClr val="000000"/>
                </a:solidFill>
                <a:latin typeface="Calibri"/>
                <a:ea typeface="Calibri"/>
                <a:cs typeface="Calibri"/>
                <a:sym typeface="Calibri"/>
              </a:rPr>
              <a:t>p</a:t>
            </a:r>
            <a:r>
              <a:rPr b="0" i="0" lang="en-US" sz="2000" u="none" cap="none" strike="noStrike">
                <a:solidFill>
                  <a:srgbClr val="000000"/>
                </a:solidFill>
                <a:latin typeface="Calibri"/>
                <a:ea typeface="Calibri"/>
                <a:cs typeface="Calibri"/>
                <a:sym typeface="Calibri"/>
              </a:rPr>
              <a:t> columns matrix where </a:t>
            </a:r>
            <a:r>
              <a:rPr b="1" i="0" lang="en-US" sz="2000" u="none" cap="none" strike="noStrike">
                <a:solidFill>
                  <a:srgbClr val="000000"/>
                </a:solidFill>
                <a:latin typeface="Calibri"/>
                <a:ea typeface="Calibri"/>
                <a:cs typeface="Calibri"/>
                <a:sym typeface="Calibri"/>
              </a:rPr>
              <a:t>(y, </a:t>
            </a:r>
            <a:r>
              <a:rPr b="1" i="0" lang="en-US" sz="2100" u="none" cap="none" strike="noStrike">
                <a:solidFill>
                  <a:schemeClr val="dk1"/>
                </a:solidFill>
                <a:latin typeface="Calibri"/>
                <a:ea typeface="Calibri"/>
                <a:cs typeface="Calibri"/>
                <a:sym typeface="Calibri"/>
              </a:rPr>
              <a:t>ŷ</a:t>
            </a:r>
            <a:r>
              <a:rPr b="1" i="0" lang="en-US" sz="2000" u="none" cap="none" strike="noStrike">
                <a:solidFill>
                  <a:srgbClr val="000000"/>
                </a:solidFill>
                <a:latin typeface="Calibri"/>
                <a:ea typeface="Calibri"/>
                <a:cs typeface="Calibri"/>
                <a:sym typeface="Calibri"/>
              </a:rPr>
              <a:t>)</a:t>
            </a:r>
            <a:r>
              <a:rPr b="0" i="0" lang="en-US" sz="2000" u="none" cap="none" strike="noStrike">
                <a:solidFill>
                  <a:srgbClr val="000000"/>
                </a:solidFill>
                <a:latin typeface="Calibri"/>
                <a:ea typeface="Calibri"/>
                <a:cs typeface="Calibri"/>
                <a:sym typeface="Calibri"/>
              </a:rPr>
              <a:t> is the (output,predicted) taxon and 𝞫 is the coefficients of the predictor taxa (</a:t>
            </a:r>
            <a:r>
              <a:rPr b="1" i="0" lang="en-US" sz="2000" u="none" cap="none" strike="noStrike">
                <a:solidFill>
                  <a:srgbClr val="000000"/>
                </a:solidFill>
                <a:latin typeface="Calibri"/>
                <a:ea typeface="Calibri"/>
                <a:cs typeface="Calibri"/>
                <a:sym typeface="Calibri"/>
              </a:rPr>
              <a:t>X</a:t>
            </a:r>
            <a:r>
              <a:rPr b="0" i="0" lang="en-US" sz="2000" u="none" cap="none" strike="noStrike">
                <a:solidFill>
                  <a:srgbClr val="000000"/>
                </a:solidFill>
                <a:latin typeface="Calibri"/>
                <a:ea typeface="Calibri"/>
                <a:cs typeface="Calibri"/>
                <a:sym typeface="Calibri"/>
              </a:rPr>
              <a:t>).</a:t>
            </a:r>
            <a:br>
              <a:rPr b="0" i="0" lang="en-US" sz="2000" u="none" cap="none" strike="noStrike">
                <a:solidFill>
                  <a:srgbClr val="000000"/>
                </a:solidFill>
                <a:latin typeface="Calibri"/>
                <a:ea typeface="Calibri"/>
                <a:cs typeface="Calibri"/>
                <a:sym typeface="Calibri"/>
              </a:rPr>
            </a:br>
            <a:endParaRPr b="0" i="0" sz="2000" u="none" cap="none" strike="noStrike">
              <a:solidFill>
                <a:srgbClr val="000000"/>
              </a:solidFill>
              <a:latin typeface="Calibri"/>
              <a:ea typeface="Calibri"/>
              <a:cs typeface="Calibri"/>
              <a:sym typeface="Calibri"/>
            </a:endParaRPr>
          </a:p>
          <a:p>
            <a:pPr indent="-355600" lvl="0" marL="457200" marR="0" rtl="0" algn="l">
              <a:lnSpc>
                <a:spcPct val="9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Linear Regression Model: </a:t>
            </a:r>
            <a:r>
              <a:rPr b="1" i="0" lang="en-US" sz="2200" u="none" cap="none" strike="noStrike">
                <a:solidFill>
                  <a:schemeClr val="dk1"/>
                </a:solidFill>
                <a:latin typeface="Calibri"/>
                <a:ea typeface="Calibri"/>
                <a:cs typeface="Calibri"/>
                <a:sym typeface="Calibri"/>
              </a:rPr>
              <a:t>ŷ = </a:t>
            </a:r>
            <a:r>
              <a:rPr b="1" i="0" lang="en-US" sz="2200" u="none" cap="none" strike="noStrike">
                <a:solidFill>
                  <a:schemeClr val="dk1"/>
                </a:solidFill>
                <a:latin typeface="Times New Roman"/>
                <a:ea typeface="Times New Roman"/>
                <a:cs typeface="Times New Roman"/>
                <a:sym typeface="Times New Roman"/>
              </a:rPr>
              <a:t>𝞫</a:t>
            </a:r>
            <a:r>
              <a:rPr b="1" baseline="30000" i="0" lang="en-US" sz="2200" u="none" cap="none" strike="noStrike">
                <a:solidFill>
                  <a:schemeClr val="dk1"/>
                </a:solidFill>
                <a:latin typeface="Times New Roman"/>
                <a:ea typeface="Times New Roman"/>
                <a:cs typeface="Times New Roman"/>
                <a:sym typeface="Times New Roman"/>
              </a:rPr>
              <a:t>T</a:t>
            </a:r>
            <a:r>
              <a:rPr b="1" i="0" lang="en-US" sz="2200" u="none" cap="none" strike="noStrike">
                <a:solidFill>
                  <a:schemeClr val="dk1"/>
                </a:solidFill>
                <a:latin typeface="Calibri"/>
                <a:ea typeface="Calibri"/>
                <a:cs typeface="Calibri"/>
                <a:sym typeface="Calibri"/>
              </a:rPr>
              <a:t>X</a:t>
            </a:r>
            <a:endParaRPr b="1" i="0" sz="2200" u="none" cap="none" strike="noStrike">
              <a:solidFill>
                <a:schemeClr val="dk1"/>
              </a:solidFill>
              <a:latin typeface="Calibri"/>
              <a:ea typeface="Calibri"/>
              <a:cs typeface="Calibri"/>
              <a:sym typeface="Calibri"/>
            </a:endParaRPr>
          </a:p>
          <a:p>
            <a:pPr indent="0" lvl="0" marL="914400" marR="0" rtl="0" algn="l">
              <a:lnSpc>
                <a:spcPct val="90000"/>
              </a:lnSpc>
              <a:spcBef>
                <a:spcPts val="1001"/>
              </a:spcBef>
              <a:spcAft>
                <a:spcPts val="0"/>
              </a:spcAft>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90000"/>
              </a:lnSpc>
              <a:spcBef>
                <a:spcPts val="1001"/>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Loss function: </a:t>
            </a:r>
            <a:endParaRPr sz="2000">
              <a:latin typeface="Calibri"/>
              <a:ea typeface="Calibri"/>
              <a:cs typeface="Calibri"/>
              <a:sym typeface="Calibri"/>
            </a:endParaRPr>
          </a:p>
          <a:p>
            <a:pPr indent="0" lvl="0" marL="914400" marR="0" rtl="0" algn="l">
              <a:lnSpc>
                <a:spcPct val="90000"/>
              </a:lnSpc>
              <a:spcBef>
                <a:spcPts val="1001"/>
              </a:spcBef>
              <a:spcAft>
                <a:spcPts val="0"/>
              </a:spcAft>
              <a:buNone/>
            </a:pPr>
            <a:r>
              <a:t/>
            </a:r>
            <a:endParaRPr sz="2000">
              <a:latin typeface="Calibri"/>
              <a:ea typeface="Calibri"/>
              <a:cs typeface="Calibri"/>
              <a:sym typeface="Calibri"/>
            </a:endParaRPr>
          </a:p>
          <a:p>
            <a:pPr indent="0" lvl="0" marL="0" marR="0" rtl="0" algn="l">
              <a:lnSpc>
                <a:spcPct val="90000"/>
              </a:lnSpc>
              <a:spcBef>
                <a:spcPts val="1001"/>
              </a:spcBef>
              <a:spcAft>
                <a:spcPts val="0"/>
              </a:spcAft>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90000"/>
              </a:lnSpc>
              <a:spcBef>
                <a:spcPts val="1001"/>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𝜆 </a:t>
            </a:r>
            <a:r>
              <a:rPr b="0" i="0" lang="en-US" sz="2000" u="none" cap="none" strike="noStrike">
                <a:solidFill>
                  <a:srgbClr val="000000"/>
                </a:solidFill>
                <a:latin typeface="Calibri"/>
                <a:ea typeface="Calibri"/>
                <a:cs typeface="Calibri"/>
                <a:sym typeface="Calibri"/>
              </a:rPr>
              <a:t>is a tuning parameter (amount of shrinkage). When </a:t>
            </a:r>
            <a:r>
              <a:rPr b="1" i="0" lang="en-US" sz="2000" u="none" cap="none" strike="noStrike">
                <a:solidFill>
                  <a:schemeClr val="dk1"/>
                </a:solidFill>
                <a:latin typeface="Calibri"/>
                <a:ea typeface="Calibri"/>
                <a:cs typeface="Calibri"/>
                <a:sym typeface="Calibri"/>
              </a:rPr>
              <a:t>𝜆</a:t>
            </a:r>
            <a:r>
              <a:rPr b="0" i="0" lang="en-US" sz="2000" u="none" cap="none" strike="noStrike">
                <a:solidFill>
                  <a:srgbClr val="000000"/>
                </a:solidFill>
                <a:latin typeface="Calibri"/>
                <a:ea typeface="Calibri"/>
                <a:cs typeface="Calibri"/>
                <a:sym typeface="Calibri"/>
              </a:rPr>
              <a:t> = 0, no parameters are eliminated. </a:t>
            </a:r>
            <a:endParaRPr b="0" i="0" sz="20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pic>
        <p:nvPicPr>
          <p:cNvPr id="214" name="Google Shape;214;g35b69288a50_0_441"/>
          <p:cNvPicPr preferRelativeResize="0"/>
          <p:nvPr/>
        </p:nvPicPr>
        <p:blipFill rotWithShape="1">
          <a:blip r:embed="rId3">
            <a:alphaModFix/>
          </a:blip>
          <a:srcRect b="0" l="0" r="0" t="0"/>
          <a:stretch/>
        </p:blipFill>
        <p:spPr>
          <a:xfrm>
            <a:off x="2937800" y="4383910"/>
            <a:ext cx="4232161" cy="1264320"/>
          </a:xfrm>
          <a:prstGeom prst="rect">
            <a:avLst/>
          </a:prstGeom>
          <a:noFill/>
          <a:ln>
            <a:noFill/>
          </a:ln>
        </p:spPr>
      </p:pic>
      <p:sp>
        <p:nvSpPr>
          <p:cNvPr id="215" name="Google Shape;215;g35b69288a50_0_441"/>
          <p:cNvSpPr txBox="1"/>
          <p:nvPr/>
        </p:nvSpPr>
        <p:spPr>
          <a:xfrm>
            <a:off x="0" y="132900"/>
            <a:ext cx="12192000" cy="1166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600"/>
              <a:buFont typeface="Calibri"/>
              <a:buNone/>
            </a:pPr>
            <a:r>
              <a:rPr b="1" lang="en-US" sz="4000">
                <a:solidFill>
                  <a:schemeClr val="accent1"/>
                </a:solidFill>
                <a:latin typeface="Calibri"/>
                <a:ea typeface="Calibri"/>
                <a:cs typeface="Calibri"/>
                <a:sym typeface="Calibri"/>
              </a:rPr>
              <a:t>Least Absolute Shrinkage and Selection Operator (LASSO)</a:t>
            </a:r>
            <a:endParaRPr b="1" i="0" sz="4000" u="none" cap="none" strike="noStrike">
              <a:solidFill>
                <a:schemeClr val="accen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1842649a06_0_58"/>
          <p:cNvSpPr txBox="1"/>
          <p:nvPr/>
        </p:nvSpPr>
        <p:spPr>
          <a:xfrm>
            <a:off x="0" y="0"/>
            <a:ext cx="12192000" cy="1166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600"/>
              <a:buFont typeface="Calibri"/>
              <a:buNone/>
            </a:pPr>
            <a:r>
              <a:rPr b="1" i="0" lang="en-US" sz="4000" u="none" cap="none" strike="noStrike">
                <a:solidFill>
                  <a:schemeClr val="accent1"/>
                </a:solidFill>
                <a:latin typeface="Calibri"/>
                <a:ea typeface="Calibri"/>
                <a:cs typeface="Calibri"/>
                <a:sym typeface="Calibri"/>
              </a:rPr>
              <a:t>Results of Previous Method for Training the LASSO Algorithm with Cross-Validation</a:t>
            </a:r>
            <a:endParaRPr b="1" i="0" sz="4000" u="none" cap="none" strike="noStrike">
              <a:solidFill>
                <a:schemeClr val="accent1"/>
              </a:solidFill>
              <a:latin typeface="Calibri"/>
              <a:ea typeface="Calibri"/>
              <a:cs typeface="Calibri"/>
              <a:sym typeface="Calibri"/>
            </a:endParaRPr>
          </a:p>
        </p:txBody>
      </p:sp>
      <p:sp>
        <p:nvSpPr>
          <p:cNvPr id="222" name="Google Shape;222;g21842649a06_0_58"/>
          <p:cNvSpPr/>
          <p:nvPr/>
        </p:nvSpPr>
        <p:spPr>
          <a:xfrm>
            <a:off x="6650825" y="1318900"/>
            <a:ext cx="4987200" cy="5016000"/>
          </a:xfrm>
          <a:prstGeom prst="rect">
            <a:avLst/>
          </a:prstGeom>
          <a:noFill/>
          <a:ln>
            <a:noFill/>
          </a:ln>
        </p:spPr>
        <p:txBody>
          <a:bodyPr anchorCtr="0" anchor="t" bIns="45000" lIns="90000" spcFirstLastPara="1" rIns="90000" wrap="square" tIns="45000">
            <a:noAutofit/>
          </a:bodyPr>
          <a:lstStyle/>
          <a:p>
            <a:pPr indent="-285750" lvl="0" marL="285750" marR="0" rtl="0" algn="l">
              <a:lnSpc>
                <a:spcPct val="100000"/>
              </a:lnSpc>
              <a:spcBef>
                <a:spcPts val="0"/>
              </a:spcBef>
              <a:spcAft>
                <a:spcPts val="0"/>
              </a:spcAft>
              <a:buClr>
                <a:srgbClr val="000000"/>
              </a:buClr>
              <a:buSzPts val="2200"/>
              <a:buFont typeface="Calibri"/>
              <a:buChar char="•"/>
            </a:pPr>
            <a:r>
              <a:rPr b="0" i="0" lang="en-US" sz="2200" u="none" cap="none" strike="noStrike">
                <a:solidFill>
                  <a:srgbClr val="000000"/>
                </a:solidFill>
                <a:latin typeface="Calibri"/>
                <a:ea typeface="Calibri"/>
                <a:cs typeface="Calibri"/>
                <a:sym typeface="Calibri"/>
              </a:rPr>
              <a:t>Train set split into subtrain set (used to learn regression coefficients) and validation set (used to learn model complexity, degree of L1 regularization, which controls sparsity / number of edges in co-occurrence network).</a:t>
            </a:r>
            <a:endParaRPr b="0" i="0" sz="22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22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200"/>
              <a:buFont typeface="Calibri"/>
              <a:buChar char="•"/>
            </a:pPr>
            <a:r>
              <a:rPr b="0" i="0" lang="en-US" sz="2200" u="none" cap="none" strike="noStrike">
                <a:solidFill>
                  <a:srgbClr val="000000"/>
                </a:solidFill>
                <a:latin typeface="Calibri"/>
                <a:ea typeface="Calibri"/>
                <a:cs typeface="Calibri"/>
                <a:sym typeface="Calibri"/>
              </a:rPr>
              <a:t>The lambda value (degree of L1 regularization) which has the minimum the validation error corresponds to 1176 edges.</a:t>
            </a:r>
            <a:endParaRPr b="0" i="0" sz="2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200"/>
              <a:buFont typeface="Calibri"/>
              <a:buChar char="•"/>
            </a:pPr>
            <a:r>
              <a:rPr b="0" i="0" lang="en-US" sz="2200" u="none" cap="none" strike="noStrike">
                <a:solidFill>
                  <a:schemeClr val="dk1"/>
                </a:solidFill>
                <a:latin typeface="Calibri"/>
                <a:ea typeface="Calibri"/>
                <a:cs typeface="Calibri"/>
                <a:sym typeface="Calibri"/>
              </a:rPr>
              <a:t>Huaying et al</a:t>
            </a:r>
            <a:r>
              <a:rPr b="0" i="0" lang="en-US" sz="2200" u="none" cap="none" strike="noStrike">
                <a:solidFill>
                  <a:srgbClr val="000000"/>
                </a:solidFill>
                <a:latin typeface="Calibri"/>
                <a:ea typeface="Calibri"/>
                <a:cs typeface="Calibri"/>
                <a:sym typeface="Calibri"/>
              </a:rPr>
              <a:t> proposed </a:t>
            </a:r>
            <a:r>
              <a:rPr b="1" i="0" lang="en-US" sz="2200" u="none" cap="none" strike="noStrike">
                <a:solidFill>
                  <a:schemeClr val="dk1"/>
                </a:solidFill>
                <a:latin typeface="Calibri"/>
                <a:ea typeface="Calibri"/>
                <a:cs typeface="Calibri"/>
                <a:sym typeface="Calibri"/>
              </a:rPr>
              <a:t>CCLasso</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000000"/>
                </a:solidFill>
                <a:latin typeface="Calibri"/>
                <a:ea typeface="Calibri"/>
                <a:cs typeface="Calibri"/>
                <a:sym typeface="Calibri"/>
              </a:rPr>
              <a:t>for microbial network inference.</a:t>
            </a:r>
            <a:endParaRPr b="0" i="0" sz="2200" u="none" cap="none" strike="noStrike">
              <a:solidFill>
                <a:srgbClr val="000000"/>
              </a:solidFill>
              <a:latin typeface="Calibri"/>
              <a:ea typeface="Calibri"/>
              <a:cs typeface="Calibri"/>
              <a:sym typeface="Calibri"/>
            </a:endParaRPr>
          </a:p>
        </p:txBody>
      </p:sp>
      <p:pic>
        <p:nvPicPr>
          <p:cNvPr id="223" name="Google Shape;223;g21842649a06_0_58"/>
          <p:cNvPicPr preferRelativeResize="0"/>
          <p:nvPr/>
        </p:nvPicPr>
        <p:blipFill rotWithShape="1">
          <a:blip r:embed="rId3">
            <a:alphaModFix/>
          </a:blip>
          <a:srcRect b="0" l="0" r="0" t="0"/>
          <a:stretch/>
        </p:blipFill>
        <p:spPr>
          <a:xfrm>
            <a:off x="304800" y="1471375"/>
            <a:ext cx="5444024" cy="51489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78f996746b_0_123"/>
          <p:cNvSpPr txBox="1"/>
          <p:nvPr/>
        </p:nvSpPr>
        <p:spPr>
          <a:xfrm>
            <a:off x="6178025" y="1311375"/>
            <a:ext cx="5721600" cy="5120100"/>
          </a:xfrm>
          <a:prstGeom prst="rect">
            <a:avLst/>
          </a:prstGeom>
          <a:noFill/>
          <a:ln>
            <a:noFill/>
          </a:ln>
        </p:spPr>
        <p:txBody>
          <a:bodyPr anchorCtr="0" anchor="t" bIns="45700" lIns="91425" spcFirstLastPara="1" rIns="91425" wrap="square" tIns="45700">
            <a:normAutofit/>
          </a:bodyPr>
          <a:lstStyle/>
          <a:p>
            <a:pPr indent="0" lvl="0" marL="457200" marR="0" rtl="0" algn="l">
              <a:lnSpc>
                <a:spcPct val="90000"/>
              </a:lnSpc>
              <a:spcBef>
                <a:spcPts val="0"/>
              </a:spcBef>
              <a:spcAft>
                <a:spcPts val="0"/>
              </a:spcAft>
              <a:buClr>
                <a:schemeClr val="dk1"/>
              </a:buClr>
              <a:buSzPts val="11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9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The Probability Density Function (PDF) of the distribution is :</a:t>
            </a:r>
            <a:endParaRPr b="0" i="0" sz="2200" u="none" cap="none" strike="noStrike">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Clr>
                <a:schemeClr val="dk1"/>
              </a:buClr>
              <a:buSzPts val="1100"/>
              <a:buFont typeface="Arial"/>
              <a:buNone/>
            </a:pPr>
            <a:r>
              <a:rPr b="0" i="0" lang="en-US" sz="2200" u="none" cap="none" strike="noStrike">
                <a:solidFill>
                  <a:schemeClr val="dk1"/>
                </a:solidFill>
                <a:latin typeface="Calibri"/>
                <a:ea typeface="Calibri"/>
                <a:cs typeface="Calibri"/>
                <a:sym typeface="Calibri"/>
              </a:rPr>
              <a:t>x is a k dimensional vector variable</a:t>
            </a:r>
            <a:endParaRPr b="0" i="0" sz="2200" u="none" cap="none" strike="noStrike">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Clr>
                <a:schemeClr val="dk1"/>
              </a:buClr>
              <a:buSzPts val="1100"/>
              <a:buFont typeface="Arial"/>
              <a:buNone/>
            </a:pPr>
            <a:r>
              <a:rPr b="0" i="0" lang="en-US" sz="2200" u="none" cap="none" strike="noStrike">
                <a:solidFill>
                  <a:schemeClr val="dk1"/>
                </a:solidFill>
                <a:latin typeface="Calibri"/>
                <a:ea typeface="Calibri"/>
                <a:cs typeface="Calibri"/>
                <a:sym typeface="Calibri"/>
              </a:rPr>
              <a:t>Σ is the k × k covariance matrix</a:t>
            </a:r>
            <a:endParaRPr b="0" i="0" sz="2200" u="none" cap="none" strike="noStrike">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ω is a value in the k x k precision matrix</a:t>
            </a:r>
            <a:endParaRPr b="0" i="0" sz="22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l">
              <a:lnSpc>
                <a:spcPct val="90000"/>
              </a:lnSpc>
              <a:spcBef>
                <a:spcPts val="1001"/>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90000"/>
              </a:lnSpc>
              <a:spcBef>
                <a:spcPts val="1001"/>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Conditional mean (predicted value) is :</a:t>
            </a:r>
            <a:endParaRPr b="0" i="0" sz="2200" u="none" cap="none" strike="noStrike">
              <a:solidFill>
                <a:srgbClr val="000000"/>
              </a:solidFill>
              <a:latin typeface="Calibri"/>
              <a:ea typeface="Calibri"/>
              <a:cs typeface="Calibri"/>
              <a:sym typeface="Calibri"/>
            </a:endParaRPr>
          </a:p>
        </p:txBody>
      </p:sp>
      <p:pic>
        <p:nvPicPr>
          <p:cNvPr id="229" name="Google Shape;229;g278f996746b_0_123"/>
          <p:cNvPicPr preferRelativeResize="0"/>
          <p:nvPr/>
        </p:nvPicPr>
        <p:blipFill rotWithShape="1">
          <a:blip r:embed="rId3">
            <a:alphaModFix/>
          </a:blip>
          <a:srcRect b="0" l="0" r="0" t="0"/>
          <a:stretch/>
        </p:blipFill>
        <p:spPr>
          <a:xfrm>
            <a:off x="6698250" y="3263625"/>
            <a:ext cx="5073251" cy="1056200"/>
          </a:xfrm>
          <a:prstGeom prst="rect">
            <a:avLst/>
          </a:prstGeom>
          <a:noFill/>
          <a:ln>
            <a:noFill/>
          </a:ln>
        </p:spPr>
      </p:pic>
      <p:sp>
        <p:nvSpPr>
          <p:cNvPr id="230" name="Google Shape;230;g278f996746b_0_123"/>
          <p:cNvSpPr txBox="1"/>
          <p:nvPr/>
        </p:nvSpPr>
        <p:spPr>
          <a:xfrm>
            <a:off x="500600" y="1223950"/>
            <a:ext cx="5366700" cy="500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The Gaussian distribution is a continuous and symmetrical probability distribution that explains how the outcomes of a random variable are distributed.</a:t>
            </a:r>
            <a:endParaRPr b="0"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Most observations are clustered around the mean so there is a less chance of occurrence as the observations move further away of mean.</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Calibri"/>
              <a:ea typeface="Calibri"/>
              <a:cs typeface="Calibri"/>
              <a:sym typeface="Calibri"/>
            </a:endParaRPr>
          </a:p>
        </p:txBody>
      </p:sp>
      <p:pic>
        <p:nvPicPr>
          <p:cNvPr id="231" name="Google Shape;231;g278f996746b_0_123"/>
          <p:cNvPicPr preferRelativeResize="0"/>
          <p:nvPr/>
        </p:nvPicPr>
        <p:blipFill rotWithShape="1">
          <a:blip r:embed="rId4">
            <a:alphaModFix/>
          </a:blip>
          <a:srcRect b="0" l="0" r="0" t="0"/>
          <a:stretch/>
        </p:blipFill>
        <p:spPr>
          <a:xfrm>
            <a:off x="6866875" y="5160225"/>
            <a:ext cx="3886175" cy="992573"/>
          </a:xfrm>
          <a:prstGeom prst="rect">
            <a:avLst/>
          </a:prstGeom>
          <a:noFill/>
          <a:ln>
            <a:noFill/>
          </a:ln>
        </p:spPr>
      </p:pic>
      <p:sp>
        <p:nvSpPr>
          <p:cNvPr id="232" name="Google Shape;232;g278f996746b_0_123"/>
          <p:cNvSpPr txBox="1"/>
          <p:nvPr/>
        </p:nvSpPr>
        <p:spPr>
          <a:xfrm>
            <a:off x="0" y="0"/>
            <a:ext cx="12192000" cy="1097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000"/>
              <a:buFont typeface="Calibri"/>
              <a:buNone/>
            </a:pPr>
            <a:r>
              <a:rPr b="1" i="0" lang="en-US" sz="4000" u="none" cap="none" strike="noStrike">
                <a:solidFill>
                  <a:schemeClr val="accent1"/>
                </a:solidFill>
                <a:latin typeface="Calibri"/>
                <a:ea typeface="Calibri"/>
                <a:cs typeface="Calibri"/>
                <a:sym typeface="Calibri"/>
              </a:rPr>
              <a:t>Gaussian Graphical Model (GGM)</a:t>
            </a:r>
            <a:endParaRPr b="1" i="0" sz="4000" u="none" cap="none" strike="noStrike">
              <a:solidFill>
                <a:schemeClr val="accen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2"/>
          <p:cNvSpPr txBox="1"/>
          <p:nvPr/>
        </p:nvSpPr>
        <p:spPr>
          <a:xfrm>
            <a:off x="0" y="0"/>
            <a:ext cx="12192000" cy="1169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200"/>
              <a:buFont typeface="Calibri"/>
              <a:buNone/>
            </a:pPr>
            <a:r>
              <a:rPr b="1" i="0" lang="en-US" sz="4000" u="none" cap="none" strike="noStrike">
                <a:solidFill>
                  <a:schemeClr val="accent1"/>
                </a:solidFill>
                <a:highlight>
                  <a:srgbClr val="FFFFFF"/>
                </a:highlight>
                <a:latin typeface="Calibri"/>
                <a:ea typeface="Calibri"/>
                <a:cs typeface="Calibri"/>
                <a:sym typeface="Calibri"/>
              </a:rPr>
              <a:t>Boxplot of  Different Data Transformation Techniques on the Amgut2 data set</a:t>
            </a:r>
            <a:endParaRPr b="1" i="0" sz="4000" u="none" cap="none" strike="noStrike">
              <a:solidFill>
                <a:schemeClr val="accent1"/>
              </a:solidFill>
              <a:latin typeface="Calibri"/>
              <a:ea typeface="Calibri"/>
              <a:cs typeface="Calibri"/>
              <a:sym typeface="Calibri"/>
            </a:endParaRPr>
          </a:p>
        </p:txBody>
      </p:sp>
      <p:pic>
        <p:nvPicPr>
          <p:cNvPr id="238" name="Google Shape;238;p12"/>
          <p:cNvPicPr preferRelativeResize="0"/>
          <p:nvPr/>
        </p:nvPicPr>
        <p:blipFill rotWithShape="1">
          <a:blip r:embed="rId3">
            <a:alphaModFix/>
          </a:blip>
          <a:srcRect b="0" l="0" r="0" t="0"/>
          <a:stretch/>
        </p:blipFill>
        <p:spPr>
          <a:xfrm>
            <a:off x="1447225" y="1380800"/>
            <a:ext cx="7883873" cy="4380774"/>
          </a:xfrm>
          <a:prstGeom prst="rect">
            <a:avLst/>
          </a:prstGeom>
          <a:noFill/>
          <a:ln>
            <a:noFill/>
          </a:ln>
        </p:spPr>
      </p:pic>
      <p:sp>
        <p:nvSpPr>
          <p:cNvPr id="239" name="Google Shape;239;p12"/>
          <p:cNvSpPr txBox="1"/>
          <p:nvPr/>
        </p:nvSpPr>
        <p:spPr>
          <a:xfrm>
            <a:off x="969875" y="5896325"/>
            <a:ext cx="8315100" cy="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Which data transformation technique above would you choose?</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40a8789f87_0_29"/>
          <p:cNvSpPr txBox="1"/>
          <p:nvPr/>
        </p:nvSpPr>
        <p:spPr>
          <a:xfrm>
            <a:off x="0" y="0"/>
            <a:ext cx="12192000" cy="1169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200"/>
              <a:buFont typeface="Calibri"/>
              <a:buNone/>
            </a:pPr>
            <a:r>
              <a:rPr b="1" i="0" lang="en-US" sz="4000" u="none" cap="none" strike="noStrike">
                <a:solidFill>
                  <a:schemeClr val="accent1"/>
                </a:solidFill>
                <a:highlight>
                  <a:srgbClr val="FFFFFF"/>
                </a:highlight>
                <a:latin typeface="Calibri"/>
                <a:ea typeface="Calibri"/>
                <a:cs typeface="Calibri"/>
                <a:sym typeface="Calibri"/>
              </a:rPr>
              <a:t>How Different Data Transformation Techniques affect the Test Error</a:t>
            </a:r>
            <a:endParaRPr b="1" i="0" sz="4000" u="none" cap="none" strike="noStrike">
              <a:solidFill>
                <a:schemeClr val="accent1"/>
              </a:solidFill>
              <a:latin typeface="Calibri"/>
              <a:ea typeface="Calibri"/>
              <a:cs typeface="Calibri"/>
              <a:sym typeface="Calibri"/>
            </a:endParaRPr>
          </a:p>
        </p:txBody>
      </p:sp>
      <p:pic>
        <p:nvPicPr>
          <p:cNvPr id="245" name="Google Shape;245;g240a8789f87_0_29"/>
          <p:cNvPicPr preferRelativeResize="0"/>
          <p:nvPr/>
        </p:nvPicPr>
        <p:blipFill rotWithShape="1">
          <a:blip r:embed="rId3">
            <a:alphaModFix/>
          </a:blip>
          <a:srcRect b="0" l="0" r="0" t="0"/>
          <a:stretch/>
        </p:blipFill>
        <p:spPr>
          <a:xfrm>
            <a:off x="381000" y="2001025"/>
            <a:ext cx="6022600" cy="3805301"/>
          </a:xfrm>
          <a:prstGeom prst="rect">
            <a:avLst/>
          </a:prstGeom>
          <a:noFill/>
          <a:ln>
            <a:noFill/>
          </a:ln>
        </p:spPr>
      </p:pic>
      <p:sp>
        <p:nvSpPr>
          <p:cNvPr id="246" name="Google Shape;246;g240a8789f87_0_29"/>
          <p:cNvSpPr txBox="1"/>
          <p:nvPr/>
        </p:nvSpPr>
        <p:spPr>
          <a:xfrm>
            <a:off x="6518025" y="1544500"/>
            <a:ext cx="5517300" cy="4449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highlight>
                  <a:srgbClr val="FFFFFF"/>
                </a:highlight>
                <a:latin typeface="Calibri"/>
                <a:ea typeface="Calibri"/>
                <a:cs typeface="Calibri"/>
                <a:sym typeface="Calibri"/>
              </a:rPr>
              <a:t>This figure evaluates the performance of the various algorithms on the </a:t>
            </a:r>
            <a:r>
              <a:rPr b="1" i="0" lang="en-US" sz="2200" u="none" cap="none" strike="noStrike">
                <a:solidFill>
                  <a:schemeClr val="dk1"/>
                </a:solidFill>
                <a:highlight>
                  <a:srgbClr val="FFFFFF"/>
                </a:highlight>
                <a:latin typeface="Calibri"/>
                <a:ea typeface="Calibri"/>
                <a:cs typeface="Calibri"/>
                <a:sym typeface="Calibri"/>
              </a:rPr>
              <a:t>Amgut2</a:t>
            </a:r>
            <a:r>
              <a:rPr b="0" i="0" lang="en-US" sz="2200" u="none" cap="none" strike="noStrike">
                <a:solidFill>
                  <a:schemeClr val="dk1"/>
                </a:solidFill>
                <a:highlight>
                  <a:srgbClr val="FFFFFF"/>
                </a:highlight>
                <a:latin typeface="Calibri"/>
                <a:ea typeface="Calibri"/>
                <a:cs typeface="Calibri"/>
                <a:sym typeface="Calibri"/>
              </a:rPr>
              <a:t> real dataset.</a:t>
            </a:r>
            <a:endParaRPr b="0" i="0" sz="2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200"/>
              <a:buFont typeface="Arial"/>
              <a:buNone/>
            </a:pPr>
            <a:r>
              <a:t/>
            </a:r>
            <a:endParaRPr b="0" i="0" sz="2200" u="none" cap="none" strike="noStrike">
              <a:solidFill>
                <a:schemeClr val="dk1"/>
              </a:solidFill>
              <a:highlight>
                <a:srgbClr val="FFFFFF"/>
              </a:highlight>
              <a:latin typeface="Calibri"/>
              <a:ea typeface="Calibri"/>
              <a:cs typeface="Calibri"/>
              <a:sym typeface="Calibri"/>
            </a:endParaRPr>
          </a:p>
          <a:p>
            <a:pPr indent="-368300" lvl="0" marL="457200" marR="0" rtl="0" algn="l">
              <a:lnSpc>
                <a:spcPct val="115000"/>
              </a:lnSpc>
              <a:spcBef>
                <a:spcPts val="0"/>
              </a:spcBef>
              <a:spcAft>
                <a:spcPts val="0"/>
              </a:spcAft>
              <a:buClr>
                <a:schemeClr val="dk1"/>
              </a:buClr>
              <a:buSzPts val="2200"/>
              <a:buFont typeface="Calibri"/>
              <a:buChar char="●"/>
            </a:pPr>
            <a:r>
              <a:rPr b="0" i="0" lang="en-US" sz="2200" u="none" cap="none" strike="noStrike">
                <a:solidFill>
                  <a:schemeClr val="dk1"/>
                </a:solidFill>
                <a:highlight>
                  <a:srgbClr val="FFFFFF"/>
                </a:highlight>
                <a:latin typeface="Calibri"/>
                <a:ea typeface="Calibri"/>
                <a:cs typeface="Calibri"/>
                <a:sym typeface="Calibri"/>
              </a:rPr>
              <a:t>The results imply that just standard scaling alone yields lower accuracy than the combination of Yeo-Johnson and standard scaling for the algorithms compared.</a:t>
            </a:r>
            <a:endParaRPr b="0" i="0" sz="22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40a8789f87_0_3"/>
          <p:cNvSpPr txBox="1"/>
          <p:nvPr/>
        </p:nvSpPr>
        <p:spPr>
          <a:xfrm>
            <a:off x="0" y="0"/>
            <a:ext cx="12192000" cy="1330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3200"/>
              <a:buFont typeface="Calibri"/>
              <a:buNone/>
            </a:pPr>
            <a:r>
              <a:rPr b="1" i="0" lang="en-US" sz="3000" u="none" cap="none" strike="noStrike">
                <a:solidFill>
                  <a:schemeClr val="accent1"/>
                </a:solidFill>
                <a:latin typeface="Calibri"/>
                <a:ea typeface="Calibri"/>
                <a:cs typeface="Calibri"/>
                <a:sym typeface="Calibri"/>
              </a:rPr>
              <a:t>Proposed Cross-Validation Method requires only 10-20 Samples to see Differences in Test Error between Algorithms</a:t>
            </a:r>
            <a:endParaRPr b="1" i="0" sz="3000" u="none" cap="none" strike="noStrike">
              <a:solidFill>
                <a:schemeClr val="accent1"/>
              </a:solidFill>
              <a:latin typeface="Calibri"/>
              <a:ea typeface="Calibri"/>
              <a:cs typeface="Calibri"/>
              <a:sym typeface="Calibri"/>
            </a:endParaRPr>
          </a:p>
        </p:txBody>
      </p:sp>
      <p:sp>
        <p:nvSpPr>
          <p:cNvPr id="252" name="Google Shape;252;g240a8789f87_0_3"/>
          <p:cNvSpPr txBox="1"/>
          <p:nvPr/>
        </p:nvSpPr>
        <p:spPr>
          <a:xfrm>
            <a:off x="1257375" y="6148725"/>
            <a:ext cx="15411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rgbClr val="000000"/>
                </a:solidFill>
                <a:latin typeface="Calibri"/>
                <a:ea typeface="Calibri"/>
                <a:cs typeface="Calibri"/>
                <a:sym typeface="Calibri"/>
              </a:rPr>
              <a:t>LASSO best</a:t>
            </a:r>
            <a:endParaRPr b="0" i="0" sz="2200" u="none" cap="none" strike="noStrike">
              <a:solidFill>
                <a:srgbClr val="000000"/>
              </a:solidFill>
              <a:latin typeface="Calibri"/>
              <a:ea typeface="Calibri"/>
              <a:cs typeface="Calibri"/>
              <a:sym typeface="Calibri"/>
            </a:endParaRPr>
          </a:p>
        </p:txBody>
      </p:sp>
      <p:sp>
        <p:nvSpPr>
          <p:cNvPr id="253" name="Google Shape;253;g240a8789f87_0_3"/>
          <p:cNvSpPr txBox="1"/>
          <p:nvPr/>
        </p:nvSpPr>
        <p:spPr>
          <a:xfrm>
            <a:off x="3861600" y="6148725"/>
            <a:ext cx="2975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rgbClr val="000000"/>
                </a:solidFill>
                <a:latin typeface="Calibri"/>
                <a:ea typeface="Calibri"/>
                <a:cs typeface="Calibri"/>
                <a:sym typeface="Calibri"/>
              </a:rPr>
              <a:t>LASSO and GGM similar</a:t>
            </a:r>
            <a:endParaRPr b="0" i="0" sz="2200" u="none" cap="none" strike="noStrike">
              <a:solidFill>
                <a:srgbClr val="000000"/>
              </a:solidFill>
              <a:latin typeface="Calibri"/>
              <a:ea typeface="Calibri"/>
              <a:cs typeface="Calibri"/>
              <a:sym typeface="Calibri"/>
            </a:endParaRPr>
          </a:p>
        </p:txBody>
      </p:sp>
      <p:sp>
        <p:nvSpPr>
          <p:cNvPr id="254" name="Google Shape;254;g240a8789f87_0_3"/>
          <p:cNvSpPr txBox="1"/>
          <p:nvPr/>
        </p:nvSpPr>
        <p:spPr>
          <a:xfrm>
            <a:off x="7743825" y="6148725"/>
            <a:ext cx="15411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rgbClr val="000000"/>
                </a:solidFill>
                <a:latin typeface="Calibri"/>
                <a:ea typeface="Calibri"/>
                <a:cs typeface="Calibri"/>
                <a:sym typeface="Calibri"/>
              </a:rPr>
              <a:t>GGM best</a:t>
            </a:r>
            <a:endParaRPr b="0" i="0" sz="2200" u="none" cap="none" strike="noStrike">
              <a:solidFill>
                <a:srgbClr val="000000"/>
              </a:solidFill>
              <a:latin typeface="Calibri"/>
              <a:ea typeface="Calibri"/>
              <a:cs typeface="Calibri"/>
              <a:sym typeface="Calibri"/>
            </a:endParaRPr>
          </a:p>
        </p:txBody>
      </p:sp>
      <p:pic>
        <p:nvPicPr>
          <p:cNvPr id="255" name="Google Shape;255;g240a8789f87_0_3"/>
          <p:cNvPicPr preferRelativeResize="0"/>
          <p:nvPr/>
        </p:nvPicPr>
        <p:blipFill rotWithShape="1">
          <a:blip r:embed="rId3">
            <a:alphaModFix/>
          </a:blip>
          <a:srcRect b="0" l="0" r="0" t="0"/>
          <a:stretch/>
        </p:blipFill>
        <p:spPr>
          <a:xfrm>
            <a:off x="152400" y="1542435"/>
            <a:ext cx="11887201" cy="42603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g35b69288a50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g35b69288a50_0_0"/>
          <p:cNvSpPr/>
          <p:nvPr/>
        </p:nvSpPr>
        <p:spPr>
          <a:xfrm flipH="1" rot="3967157">
            <a:off x="8631346" y="490521"/>
            <a:ext cx="2987893" cy="2987893"/>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g35b69288a50_0_0"/>
          <p:cNvSpPr/>
          <p:nvPr/>
        </p:nvSpPr>
        <p:spPr>
          <a:xfrm flipH="1">
            <a:off x="0" y="5486400"/>
            <a:ext cx="2672863" cy="13716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 name="Google Shape;102;g35b69288a50_0_0"/>
          <p:cNvSpPr/>
          <p:nvPr/>
        </p:nvSpPr>
        <p:spPr>
          <a:xfrm>
            <a:off x="0" y="7185"/>
            <a:ext cx="12192000" cy="1188600"/>
          </a:xfrm>
          <a:prstGeom prst="rect">
            <a:avLst/>
          </a:prstGeom>
          <a:gradFill>
            <a:gsLst>
              <a:gs pos="0">
                <a:srgbClr val="2A4B86"/>
              </a:gs>
              <a:gs pos="48000">
                <a:srgbClr val="4875C5"/>
              </a:gs>
              <a:gs pos="100000">
                <a:srgbClr val="8DA9DB"/>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3" name="Google Shape;103;g35b69288a50_0_0"/>
          <p:cNvSpPr txBox="1"/>
          <p:nvPr>
            <p:ph type="title"/>
          </p:nvPr>
        </p:nvSpPr>
        <p:spPr>
          <a:xfrm>
            <a:off x="508529" y="213201"/>
            <a:ext cx="5458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960"/>
              <a:buFont typeface="Calibri"/>
              <a:buNone/>
            </a:pPr>
            <a:r>
              <a:rPr b="1" lang="en-US" sz="3200">
                <a:solidFill>
                  <a:schemeClr val="lt1"/>
                </a:solidFill>
              </a:rPr>
              <a:t>Introduction</a:t>
            </a:r>
            <a:endParaRPr>
              <a:solidFill>
                <a:schemeClr val="lt1"/>
              </a:solidFill>
            </a:endParaRPr>
          </a:p>
        </p:txBody>
      </p:sp>
      <p:pic>
        <p:nvPicPr>
          <p:cNvPr id="104" name="Google Shape;104;g35b69288a50_0_0"/>
          <p:cNvPicPr preferRelativeResize="0"/>
          <p:nvPr/>
        </p:nvPicPr>
        <p:blipFill rotWithShape="1">
          <a:blip r:embed="rId3">
            <a:alphaModFix/>
          </a:blip>
          <a:srcRect b="0" l="0" r="0" t="0"/>
          <a:stretch/>
        </p:blipFill>
        <p:spPr>
          <a:xfrm>
            <a:off x="263138" y="1605439"/>
            <a:ext cx="1466850" cy="4181475"/>
          </a:xfrm>
          <a:prstGeom prst="rect">
            <a:avLst/>
          </a:prstGeom>
          <a:noFill/>
          <a:ln>
            <a:noFill/>
          </a:ln>
        </p:spPr>
      </p:pic>
      <p:sp>
        <p:nvSpPr>
          <p:cNvPr id="105" name="Google Shape;105;g35b69288a50_0_0"/>
          <p:cNvSpPr txBox="1"/>
          <p:nvPr>
            <p:ph idx="1" type="body"/>
          </p:nvPr>
        </p:nvSpPr>
        <p:spPr>
          <a:xfrm>
            <a:off x="1974850" y="1269325"/>
            <a:ext cx="5119200" cy="54495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SzPts val="1800"/>
              <a:buNone/>
            </a:pPr>
            <a:r>
              <a:t/>
            </a:r>
            <a:endParaRPr sz="2000"/>
          </a:p>
          <a:p>
            <a:pPr indent="0" lvl="0" marL="457200" rtl="0" algn="l">
              <a:lnSpc>
                <a:spcPct val="90000"/>
              </a:lnSpc>
              <a:spcBef>
                <a:spcPts val="0"/>
              </a:spcBef>
              <a:spcAft>
                <a:spcPts val="0"/>
              </a:spcAft>
              <a:buSzPts val="1800"/>
              <a:buNone/>
            </a:pPr>
            <a:r>
              <a:t/>
            </a:r>
            <a:endParaRPr sz="2000"/>
          </a:p>
          <a:p>
            <a:pPr indent="-355600" lvl="0" marL="457200" rtl="0" algn="l">
              <a:lnSpc>
                <a:spcPct val="90000"/>
              </a:lnSpc>
              <a:spcBef>
                <a:spcPts val="0"/>
              </a:spcBef>
              <a:spcAft>
                <a:spcPts val="0"/>
              </a:spcAft>
              <a:buSzPts val="2000"/>
              <a:buChar char="➢"/>
            </a:pPr>
            <a:r>
              <a:rPr lang="en-US" sz="2000"/>
              <a:t>Micro-organisms form complex ecological interactions. </a:t>
            </a:r>
            <a:endParaRPr sz="2000"/>
          </a:p>
          <a:p>
            <a:pPr indent="0" lvl="0" marL="457200" rtl="0" algn="l">
              <a:lnSpc>
                <a:spcPct val="90000"/>
              </a:lnSpc>
              <a:spcBef>
                <a:spcPts val="0"/>
              </a:spcBef>
              <a:spcAft>
                <a:spcPts val="0"/>
              </a:spcAft>
              <a:buSzPts val="1800"/>
              <a:buNone/>
            </a:pPr>
            <a:r>
              <a:t/>
            </a:r>
            <a:endParaRPr sz="2000"/>
          </a:p>
          <a:p>
            <a:pPr indent="-355600" lvl="0" marL="457200" rtl="0" algn="l">
              <a:lnSpc>
                <a:spcPct val="90000"/>
              </a:lnSpc>
              <a:spcBef>
                <a:spcPts val="0"/>
              </a:spcBef>
              <a:spcAft>
                <a:spcPts val="0"/>
              </a:spcAft>
              <a:buSzPts val="2000"/>
              <a:buChar char="➢"/>
            </a:pPr>
            <a:r>
              <a:rPr lang="en-US" sz="2000"/>
              <a:t>Extensive research has been done on interactions between host and its microbiome which have revealed several cases of complex dynamics.</a:t>
            </a:r>
            <a:endParaRPr sz="2000"/>
          </a:p>
          <a:p>
            <a:pPr indent="0" lvl="0" marL="457200" rtl="0" algn="l">
              <a:lnSpc>
                <a:spcPct val="90000"/>
              </a:lnSpc>
              <a:spcBef>
                <a:spcPts val="0"/>
              </a:spcBef>
              <a:spcAft>
                <a:spcPts val="0"/>
              </a:spcAft>
              <a:buSzPts val="1800"/>
              <a:buNone/>
            </a:pPr>
            <a:r>
              <a:t/>
            </a:r>
            <a:endParaRPr sz="2000"/>
          </a:p>
          <a:p>
            <a:pPr indent="-355600" lvl="0" marL="457200" rtl="0" algn="l">
              <a:lnSpc>
                <a:spcPct val="90000"/>
              </a:lnSpc>
              <a:spcBef>
                <a:spcPts val="0"/>
              </a:spcBef>
              <a:spcAft>
                <a:spcPts val="0"/>
              </a:spcAft>
              <a:buSzPts val="2000"/>
              <a:buChar char="➢"/>
            </a:pPr>
            <a:r>
              <a:rPr lang="en-US" sz="2000"/>
              <a:t>Reconstructing microbial ecological networks to represent these interactions would help to understand the complex behaviors in microbial communities.</a:t>
            </a:r>
            <a:endParaRPr sz="2200"/>
          </a:p>
        </p:txBody>
      </p:sp>
      <p:pic>
        <p:nvPicPr>
          <p:cNvPr id="106" name="Google Shape;106;g35b69288a50_0_0"/>
          <p:cNvPicPr preferRelativeResize="0"/>
          <p:nvPr/>
        </p:nvPicPr>
        <p:blipFill rotWithShape="1">
          <a:blip r:embed="rId4">
            <a:alphaModFix/>
          </a:blip>
          <a:srcRect b="0" l="0" r="0" t="0"/>
          <a:stretch/>
        </p:blipFill>
        <p:spPr>
          <a:xfrm>
            <a:off x="7083400" y="1841500"/>
            <a:ext cx="5042650" cy="2542200"/>
          </a:xfrm>
          <a:prstGeom prst="rect">
            <a:avLst/>
          </a:prstGeom>
          <a:noFill/>
          <a:ln>
            <a:noFill/>
          </a:ln>
        </p:spPr>
      </p:pic>
      <p:sp>
        <p:nvSpPr>
          <p:cNvPr id="107" name="Google Shape;107;g35b69288a50_0_0"/>
          <p:cNvSpPr txBox="1"/>
          <p:nvPr/>
        </p:nvSpPr>
        <p:spPr>
          <a:xfrm>
            <a:off x="7888575" y="4527550"/>
            <a:ext cx="2767500" cy="53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1" lang="en-US" sz="2000" u="none" cap="none" strike="noStrike">
                <a:solidFill>
                  <a:schemeClr val="dk1"/>
                </a:solidFill>
                <a:latin typeface="Calibri"/>
                <a:ea typeface="Calibri"/>
                <a:cs typeface="Calibri"/>
                <a:sym typeface="Calibri"/>
              </a:rPr>
              <a:t>Faust et. al 2012</a:t>
            </a:r>
            <a:endParaRPr b="0" i="1" sz="2000" u="none" cap="none" strike="noStrike">
              <a:solidFill>
                <a:srgbClr val="000000"/>
              </a:solidFill>
              <a:latin typeface="Arial"/>
              <a:ea typeface="Arial"/>
              <a:cs typeface="Arial"/>
              <a:sym typeface="Arial"/>
            </a:endParaRPr>
          </a:p>
        </p:txBody>
      </p:sp>
      <p:sp>
        <p:nvSpPr>
          <p:cNvPr id="108" name="Google Shape;108;g35b69288a50_0_0"/>
          <p:cNvSpPr txBox="1"/>
          <p:nvPr/>
        </p:nvSpPr>
        <p:spPr>
          <a:xfrm>
            <a:off x="110750" y="6059875"/>
            <a:ext cx="2202600" cy="6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Matchado et. al, 2021</a:t>
            </a:r>
            <a:endParaRPr b="1" i="1"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604e9e92b_1_121"/>
          <p:cNvSpPr txBox="1"/>
          <p:nvPr/>
        </p:nvSpPr>
        <p:spPr>
          <a:xfrm>
            <a:off x="602250" y="217525"/>
            <a:ext cx="11589600" cy="12006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000"/>
              <a:buFont typeface="Arial"/>
              <a:buNone/>
            </a:pPr>
            <a:r>
              <a:rPr b="1" i="0" lang="en-US" sz="3000" u="none" cap="none" strike="noStrike">
                <a:solidFill>
                  <a:schemeClr val="accent1"/>
                </a:solidFill>
                <a:latin typeface="Calibri"/>
                <a:ea typeface="Calibri"/>
                <a:cs typeface="Calibri"/>
                <a:sym typeface="Calibri"/>
              </a:rPr>
              <a:t>(A) Model Comparison using Inferred Positive and Negative Association</a:t>
            </a:r>
            <a:endParaRPr b="1" i="0" sz="3000" u="none" cap="none" strike="noStrike">
              <a:solidFill>
                <a:schemeClr val="accent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3000"/>
              <a:buFont typeface="Arial"/>
              <a:buNone/>
            </a:pPr>
            <a:r>
              <a:rPr b="1" i="0" lang="en-US" sz="3000" u="none" cap="none" strike="noStrike">
                <a:solidFill>
                  <a:schemeClr val="accent1"/>
                </a:solidFill>
                <a:latin typeface="Calibri"/>
                <a:ea typeface="Calibri"/>
                <a:cs typeface="Calibri"/>
                <a:sym typeface="Calibri"/>
              </a:rPr>
              <a:t>(B) Microbial Network Graph of crohns Data Set</a:t>
            </a:r>
            <a:endParaRPr b="1" i="0" sz="3000" u="none" cap="none" strike="noStrike">
              <a:solidFill>
                <a:schemeClr val="accent1"/>
              </a:solidFill>
              <a:latin typeface="Calibri"/>
              <a:ea typeface="Calibri"/>
              <a:cs typeface="Calibri"/>
              <a:sym typeface="Calibri"/>
            </a:endParaRPr>
          </a:p>
        </p:txBody>
      </p:sp>
      <p:sp>
        <p:nvSpPr>
          <p:cNvPr id="261" name="Google Shape;261;g27604e9e92b_1_121"/>
          <p:cNvSpPr txBox="1"/>
          <p:nvPr/>
        </p:nvSpPr>
        <p:spPr>
          <a:xfrm>
            <a:off x="969875" y="5896325"/>
            <a:ext cx="8315100" cy="6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Which inferred co-occurrence network above would you choose?</a:t>
            </a:r>
            <a:endParaRPr b="0" i="0" sz="2200" u="none" cap="none" strike="noStrike">
              <a:solidFill>
                <a:srgbClr val="000000"/>
              </a:solidFill>
              <a:latin typeface="Calibri"/>
              <a:ea typeface="Calibri"/>
              <a:cs typeface="Calibri"/>
              <a:sym typeface="Calibri"/>
            </a:endParaRPr>
          </a:p>
        </p:txBody>
      </p:sp>
      <p:pic>
        <p:nvPicPr>
          <p:cNvPr id="262" name="Google Shape;262;g27604e9e92b_1_121" title="edges_algo (1).png"/>
          <p:cNvPicPr preferRelativeResize="0"/>
          <p:nvPr/>
        </p:nvPicPr>
        <p:blipFill>
          <a:blip r:embed="rId3">
            <a:alphaModFix/>
          </a:blip>
          <a:stretch>
            <a:fillRect/>
          </a:stretch>
        </p:blipFill>
        <p:spPr>
          <a:xfrm>
            <a:off x="914400" y="1570525"/>
            <a:ext cx="9618384" cy="4173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5b69288a50_0_798"/>
          <p:cNvSpPr txBox="1"/>
          <p:nvPr/>
        </p:nvSpPr>
        <p:spPr>
          <a:xfrm>
            <a:off x="402175" y="1609400"/>
            <a:ext cx="10634100" cy="49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We have proposed the cross-validation machine learning technique as a more robust way of testing the quality of the networks inferred.</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Collaborate with Dr. Julien Chiquet about an extension to his Poisson LogNormal Models (PLNmodel, Chiquet et. al 2021).</a:t>
            </a:r>
            <a:endParaRPr sz="2000">
              <a:solidFill>
                <a:schemeClr val="dk1"/>
              </a:solidFill>
              <a:latin typeface="Calibri"/>
              <a:ea typeface="Calibri"/>
              <a:cs typeface="Calibri"/>
              <a:sym typeface="Calibri"/>
            </a:endParaRPr>
          </a:p>
          <a:p>
            <a:pPr indent="0" lvl="0" marL="9144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PLNmodel is under GGM category and infers co-occurrence network by using graphical lasso to penalize elements of the precision matrix except the diagonals.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68" name="Google Shape;268;g35b69288a50_0_798"/>
          <p:cNvSpPr txBox="1"/>
          <p:nvPr/>
        </p:nvSpPr>
        <p:spPr>
          <a:xfrm>
            <a:off x="536448" y="-24700"/>
            <a:ext cx="10506600" cy="1014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600"/>
              </a:spcAft>
              <a:buNone/>
            </a:pPr>
            <a:r>
              <a:rPr b="1" lang="en-US" sz="3200">
                <a:solidFill>
                  <a:srgbClr val="4472C4"/>
                </a:solidFill>
                <a:latin typeface="Calibri"/>
                <a:ea typeface="Calibri"/>
                <a:cs typeface="Calibri"/>
                <a:sym typeface="Calibri"/>
              </a:rPr>
              <a:t>Conclusion and Current </a:t>
            </a:r>
            <a:r>
              <a:rPr b="1" lang="en-US" sz="3200">
                <a:solidFill>
                  <a:srgbClr val="4472C4"/>
                </a:solidFill>
                <a:latin typeface="Calibri"/>
                <a:ea typeface="Calibri"/>
                <a:cs typeface="Calibri"/>
                <a:sym typeface="Calibri"/>
              </a:rPr>
              <a:t>Work</a:t>
            </a:r>
            <a:endParaRPr b="1" i="0" sz="3200" u="none" cap="none" strike="noStrike">
              <a:solidFill>
                <a:srgbClr val="4472C4"/>
              </a:solidFill>
              <a:latin typeface="Calibri"/>
              <a:ea typeface="Calibri"/>
              <a:cs typeface="Calibri"/>
              <a:sym typeface="Calibri"/>
            </a:endParaRPr>
          </a:p>
        </p:txBody>
      </p:sp>
      <p:sp>
        <p:nvSpPr>
          <p:cNvPr id="269" name="Google Shape;269;g35b69288a50_0_798"/>
          <p:cNvSpPr/>
          <p:nvPr/>
        </p:nvSpPr>
        <p:spPr>
          <a:xfrm flipH="1" rot="10800000">
            <a:off x="841248" y="1309590"/>
            <a:ext cx="1873500" cy="109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g35b69288a50_0_695"/>
          <p:cNvSpPr txBox="1"/>
          <p:nvPr/>
        </p:nvSpPr>
        <p:spPr>
          <a:xfrm>
            <a:off x="592328" y="1336512"/>
            <a:ext cx="4085700" cy="2439900"/>
          </a:xfrm>
          <a:prstGeom prst="rect">
            <a:avLst/>
          </a:prstGeom>
          <a:noFill/>
          <a:ln>
            <a:noFill/>
          </a:ln>
        </p:spPr>
        <p:txBody>
          <a:bodyPr anchorCtr="0" anchor="t" bIns="45700" lIns="91425" spcFirstLastPara="1" rIns="91425" wrap="square" tIns="45700">
            <a:normAutofit fontScale="25000"/>
          </a:bodyPr>
          <a:lstStyle/>
          <a:p>
            <a:pPr indent="0" lvl="0" marL="0" marR="0" rtl="0" algn="l">
              <a:lnSpc>
                <a:spcPct val="90000"/>
              </a:lnSpc>
              <a:spcBef>
                <a:spcPts val="0"/>
              </a:spcBef>
              <a:spcAft>
                <a:spcPts val="0"/>
              </a:spcAft>
              <a:buClr>
                <a:srgbClr val="000000"/>
              </a:buClr>
              <a:buSzPct val="100000"/>
              <a:buFont typeface="Arial"/>
              <a:buNone/>
            </a:pPr>
            <a:r>
              <a:t/>
            </a:r>
            <a:endParaRPr b="1" i="0" sz="8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ct val="100000"/>
              <a:buFont typeface="Arial"/>
              <a:buNone/>
            </a:pPr>
            <a:r>
              <a:t/>
            </a:r>
            <a:endParaRPr b="1" i="0" sz="800" u="none" cap="none" strike="noStrike">
              <a:solidFill>
                <a:schemeClr val="dk1"/>
              </a:solidFill>
              <a:latin typeface="Arial"/>
              <a:ea typeface="Arial"/>
              <a:cs typeface="Arial"/>
              <a:sym typeface="Arial"/>
            </a:endParaRPr>
          </a:p>
          <a:p>
            <a:pPr indent="0" lvl="0" marL="0" marR="0" rtl="0" algn="ctr">
              <a:lnSpc>
                <a:spcPct val="90000"/>
              </a:lnSpc>
              <a:spcBef>
                <a:spcPts val="600"/>
              </a:spcBef>
              <a:spcAft>
                <a:spcPts val="0"/>
              </a:spcAft>
              <a:buClr>
                <a:srgbClr val="000000"/>
              </a:buClr>
              <a:buSzPct val="100000"/>
              <a:buFont typeface="Arial"/>
              <a:buNone/>
            </a:pPr>
            <a:r>
              <a:rPr b="1" i="0" lang="en-US" sz="11200" u="none" cap="none" strike="noStrike">
                <a:solidFill>
                  <a:schemeClr val="dk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600"/>
              </a:spcBef>
              <a:spcAft>
                <a:spcPts val="0"/>
              </a:spcAft>
              <a:buClr>
                <a:srgbClr val="000000"/>
              </a:buClr>
              <a:buSzPct val="100000"/>
              <a:buFont typeface="Arial"/>
              <a:buNone/>
            </a:pPr>
            <a:r>
              <a:t/>
            </a:r>
            <a:endParaRPr b="1" i="0" sz="11200" u="none" cap="none" strike="noStrike">
              <a:solidFill>
                <a:schemeClr val="dk1"/>
              </a:solidFill>
              <a:latin typeface="Calibri"/>
              <a:ea typeface="Calibri"/>
              <a:cs typeface="Calibri"/>
              <a:sym typeface="Calibri"/>
            </a:endParaRPr>
          </a:p>
          <a:p>
            <a:pPr indent="0" lvl="0" marL="0" marR="0" rtl="0" algn="ctr">
              <a:lnSpc>
                <a:spcPct val="90000"/>
              </a:lnSpc>
              <a:spcBef>
                <a:spcPts val="600"/>
              </a:spcBef>
              <a:spcAft>
                <a:spcPts val="0"/>
              </a:spcAft>
              <a:buClr>
                <a:srgbClr val="000000"/>
              </a:buClr>
              <a:buSzPct val="100000"/>
              <a:buFont typeface="Arial"/>
              <a:buNone/>
            </a:pPr>
            <a:r>
              <a:rPr b="1" i="0" lang="en-US" sz="11200" u="none" cap="none" strike="noStrike">
                <a:solidFill>
                  <a:schemeClr val="dk1"/>
                </a:solidFill>
                <a:latin typeface="Calibri"/>
                <a:ea typeface="Calibri"/>
                <a:cs typeface="Calibri"/>
                <a:sym typeface="Calibri"/>
              </a:rPr>
              <a:t>Any Questions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600"/>
              </a:spcBef>
              <a:spcAft>
                <a:spcPts val="0"/>
              </a:spcAft>
              <a:buClr>
                <a:srgbClr val="000000"/>
              </a:buClr>
              <a:buSzPct val="100000"/>
              <a:buFont typeface="Arial"/>
              <a:buNone/>
            </a:pPr>
            <a:r>
              <a:t/>
            </a:r>
            <a:endParaRPr b="1" i="0" sz="8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ct val="100000"/>
              <a:buFont typeface="Arial"/>
              <a:buNone/>
            </a:pPr>
            <a:r>
              <a:t/>
            </a:r>
            <a:endParaRPr b="1" i="0" sz="8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ct val="100000"/>
              <a:buFont typeface="Arial"/>
              <a:buNone/>
            </a:pPr>
            <a:r>
              <a:t/>
            </a:r>
            <a:endParaRPr b="1" i="0" sz="8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ct val="100000"/>
              <a:buFont typeface="Arial"/>
              <a:buNone/>
            </a:pPr>
            <a:r>
              <a:t/>
            </a:r>
            <a:endParaRPr b="1" i="0" sz="8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ct val="100000"/>
              <a:buFont typeface="Arial"/>
              <a:buNone/>
            </a:pPr>
            <a:r>
              <a:rPr b="1" i="0" lang="en-US" sz="800" u="none" cap="none" strike="noStrike">
                <a:solidFill>
                  <a:schemeClr val="dk1"/>
                </a:solidFill>
                <a:latin typeface="Arial"/>
                <a:ea typeface="Arial"/>
                <a:cs typeface="Arial"/>
                <a:sym typeface="Arial"/>
              </a:rPr>
              <a:t> </a:t>
            </a:r>
            <a:endParaRPr b="1" i="0" sz="8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ct val="100000"/>
              <a:buFont typeface="Arial"/>
              <a:buNone/>
            </a:pPr>
            <a:r>
              <a:t/>
            </a:r>
            <a:endParaRPr b="1" i="0" sz="8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0"/>
              </a:spcAft>
              <a:buClr>
                <a:srgbClr val="000000"/>
              </a:buClr>
              <a:buSzPct val="100000"/>
              <a:buFont typeface="Arial"/>
              <a:buNone/>
            </a:pPr>
            <a:r>
              <a:t/>
            </a:r>
            <a:endParaRPr b="1" i="0" sz="8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600"/>
              </a:spcAft>
              <a:buClr>
                <a:srgbClr val="000000"/>
              </a:buClr>
              <a:buSzPct val="100000"/>
              <a:buFont typeface="Arial"/>
              <a:buNone/>
            </a:pPr>
            <a:r>
              <a:t/>
            </a:r>
            <a:endParaRPr b="1" i="0" sz="800" u="none" cap="none" strike="noStrike">
              <a:solidFill>
                <a:schemeClr val="dk1"/>
              </a:solidFill>
              <a:latin typeface="Arial"/>
              <a:ea typeface="Arial"/>
              <a:cs typeface="Arial"/>
              <a:sym typeface="Arial"/>
            </a:endParaRPr>
          </a:p>
        </p:txBody>
      </p:sp>
      <p:cxnSp>
        <p:nvCxnSpPr>
          <p:cNvPr id="275" name="Google Shape;275;g35b69288a50_0_695"/>
          <p:cNvCxnSpPr/>
          <p:nvPr/>
        </p:nvCxnSpPr>
        <p:spPr>
          <a:xfrm>
            <a:off x="865140" y="871146"/>
            <a:ext cx="736800" cy="0"/>
          </a:xfrm>
          <a:prstGeom prst="straightConnector1">
            <a:avLst/>
          </a:prstGeom>
          <a:noFill/>
          <a:ln cap="flat" cmpd="sng" w="57150">
            <a:solidFill>
              <a:schemeClr val="accent4"/>
            </a:solidFill>
            <a:prstDash val="solid"/>
            <a:round/>
            <a:headEnd len="sm" w="sm" type="none"/>
            <a:tailEnd len="sm" w="sm" type="none"/>
          </a:ln>
        </p:spPr>
      </p:cxnSp>
      <p:sp>
        <p:nvSpPr>
          <p:cNvPr id="276" name="Google Shape;276;g35b69288a50_0_695"/>
          <p:cNvSpPr txBox="1"/>
          <p:nvPr/>
        </p:nvSpPr>
        <p:spPr>
          <a:xfrm>
            <a:off x="688850" y="4013551"/>
            <a:ext cx="4085700" cy="2228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Funding</a:t>
            </a:r>
            <a:r>
              <a:rPr b="1" i="0" lang="en-US" sz="2000" u="none" cap="none" strike="noStrike">
                <a:solidFill>
                  <a:schemeClr val="dk1"/>
                </a:solidFill>
                <a:latin typeface="Arial"/>
                <a:ea typeface="Arial"/>
                <a:cs typeface="Arial"/>
                <a:sym typeface="Arial"/>
              </a:rPr>
              <a:t>: NSF grant #2125088  from Rules of Life Program</a:t>
            </a:r>
            <a:endParaRPr b="0" i="0" sz="1400" u="none" cap="none" strike="noStrike">
              <a:solidFill>
                <a:srgbClr val="000000"/>
              </a:solidFill>
              <a:latin typeface="Arial"/>
              <a:ea typeface="Arial"/>
              <a:cs typeface="Arial"/>
              <a:sym typeface="Arial"/>
            </a:endParaRPr>
          </a:p>
          <a:p>
            <a:pPr indent="-88900" lvl="0" marL="914400" marR="0" rtl="0" algn="l">
              <a:lnSpc>
                <a:spcPct val="90000"/>
              </a:lnSpc>
              <a:spcBef>
                <a:spcPts val="600"/>
              </a:spcBef>
              <a:spcAft>
                <a:spcPts val="0"/>
              </a:spcAft>
              <a:buClr>
                <a:srgbClr val="000000"/>
              </a:buClr>
              <a:buSzPts val="2200"/>
              <a:buFont typeface="Arial"/>
              <a:buNone/>
            </a:pPr>
            <a:r>
              <a:t/>
            </a:r>
            <a:endParaRPr b="1" i="0" sz="2000" u="none" cap="none" strike="noStrike">
              <a:solidFill>
                <a:schemeClr val="dk1"/>
              </a:solidFill>
              <a:latin typeface="Arial"/>
              <a:ea typeface="Arial"/>
              <a:cs typeface="Arial"/>
              <a:sym typeface="Arial"/>
            </a:endParaRPr>
          </a:p>
          <a:p>
            <a:pPr indent="0" lvl="0" marL="0" marR="0" rtl="0" algn="l">
              <a:lnSpc>
                <a:spcPct val="90000"/>
              </a:lnSpc>
              <a:spcBef>
                <a:spcPts val="600"/>
              </a:spcBef>
              <a:spcAft>
                <a:spcPts val="600"/>
              </a:spcAft>
              <a:buClr>
                <a:srgbClr val="000000"/>
              </a:buClr>
              <a:buSzPts val="2000"/>
              <a:buFont typeface="Arial"/>
              <a:buNone/>
            </a:pPr>
            <a:r>
              <a:rPr b="0" i="0" lang="en-US" sz="2000" u="none" cap="none" strike="noStrike">
                <a:solidFill>
                  <a:schemeClr val="dk1"/>
                </a:solidFill>
                <a:latin typeface="Arial"/>
                <a:ea typeface="Arial"/>
                <a:cs typeface="Arial"/>
                <a:sym typeface="Arial"/>
              </a:rPr>
              <a:t>Contact</a:t>
            </a:r>
            <a:r>
              <a:rPr b="1" i="0" lang="en-US" sz="2000" u="none" cap="none" strike="noStrike">
                <a:solidFill>
                  <a:schemeClr val="dk1"/>
                </a:solidFill>
                <a:latin typeface="Arial"/>
                <a:ea typeface="Arial"/>
                <a:cs typeface="Arial"/>
                <a:sym typeface="Arial"/>
              </a:rPr>
              <a:t>: </a:t>
            </a:r>
            <a:r>
              <a:rPr b="1" i="0" lang="en-US" sz="2000" u="sng" cap="none" strike="noStrike">
                <a:solidFill>
                  <a:schemeClr val="dk1"/>
                </a:solidFill>
                <a:latin typeface="Arial"/>
                <a:ea typeface="Arial"/>
                <a:cs typeface="Arial"/>
                <a:sym typeface="Arial"/>
                <a:hlinkClick r:id="rId3">
                  <a:extLst>
                    <a:ext uri="{A12FA001-AC4F-418D-AE19-62706E023703}">
                      <ahyp:hlinkClr val="tx"/>
                    </a:ext>
                  </a:extLst>
                </a:hlinkClick>
              </a:rPr>
              <a:t>da2343@nau.edu</a:t>
            </a:r>
            <a:endParaRPr b="0" i="0" sz="2000" u="none" cap="none" strike="noStrike">
              <a:solidFill>
                <a:schemeClr val="dk1"/>
              </a:solidFill>
              <a:latin typeface="Arial"/>
              <a:ea typeface="Arial"/>
              <a:cs typeface="Arial"/>
              <a:sym typeface="Arial"/>
            </a:endParaRPr>
          </a:p>
        </p:txBody>
      </p:sp>
      <p:pic>
        <p:nvPicPr>
          <p:cNvPr descr="Different coloured question marks" id="277" name="Google Shape;277;g35b69288a50_0_695"/>
          <p:cNvPicPr preferRelativeResize="0"/>
          <p:nvPr/>
        </p:nvPicPr>
        <p:blipFill rotWithShape="1">
          <a:blip r:embed="rId4">
            <a:alphaModFix/>
          </a:blip>
          <a:srcRect b="0" l="21218" r="25130" t="0"/>
          <a:stretch/>
        </p:blipFill>
        <p:spPr>
          <a:xfrm>
            <a:off x="5650992" y="0"/>
            <a:ext cx="6541010" cy="68579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g35b69288a50_0_9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5" name="Google Shape;115;g35b69288a50_0_91"/>
          <p:cNvSpPr/>
          <p:nvPr/>
        </p:nvSpPr>
        <p:spPr>
          <a:xfrm flipH="1" rot="3967157">
            <a:off x="8631346" y="490521"/>
            <a:ext cx="2987893" cy="2987893"/>
          </a:xfrm>
          <a:prstGeom prst="arc">
            <a:avLst>
              <a:gd fmla="val 14441841"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g35b69288a50_0_91"/>
          <p:cNvSpPr/>
          <p:nvPr/>
        </p:nvSpPr>
        <p:spPr>
          <a:xfrm flipH="1">
            <a:off x="0" y="5486400"/>
            <a:ext cx="2672863" cy="1371600"/>
          </a:xfrm>
          <a:custGeom>
            <a:rect b="b" l="l" r="r" t="t"/>
            <a:pathLst>
              <a:path extrusionOk="0" h="1371600" w="2672863">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7" name="Google Shape;117;g35b69288a50_0_91"/>
          <p:cNvSpPr/>
          <p:nvPr/>
        </p:nvSpPr>
        <p:spPr>
          <a:xfrm>
            <a:off x="0" y="7185"/>
            <a:ext cx="12192000" cy="1188600"/>
          </a:xfrm>
          <a:prstGeom prst="rect">
            <a:avLst/>
          </a:prstGeom>
          <a:gradFill>
            <a:gsLst>
              <a:gs pos="0">
                <a:srgbClr val="2A4B86"/>
              </a:gs>
              <a:gs pos="48000">
                <a:srgbClr val="4875C5"/>
              </a:gs>
              <a:gs pos="100000">
                <a:srgbClr val="8DA9DB"/>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8" name="Google Shape;118;g35b69288a50_0_91"/>
          <p:cNvSpPr txBox="1"/>
          <p:nvPr>
            <p:ph type="title"/>
          </p:nvPr>
        </p:nvSpPr>
        <p:spPr>
          <a:xfrm>
            <a:off x="508529" y="213201"/>
            <a:ext cx="5458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960"/>
              <a:buFont typeface="Calibri"/>
              <a:buNone/>
            </a:pPr>
            <a:r>
              <a:rPr b="1" lang="en-US" sz="3200">
                <a:solidFill>
                  <a:schemeClr val="lt1"/>
                </a:solidFill>
              </a:rPr>
              <a:t>Microbiome Data</a:t>
            </a:r>
            <a:endParaRPr b="1" sz="3200">
              <a:solidFill>
                <a:schemeClr val="lt1"/>
              </a:solidFill>
            </a:endParaRPr>
          </a:p>
        </p:txBody>
      </p:sp>
      <p:sp>
        <p:nvSpPr>
          <p:cNvPr id="119" name="Google Shape;119;g35b69288a50_0_91"/>
          <p:cNvSpPr txBox="1"/>
          <p:nvPr/>
        </p:nvSpPr>
        <p:spPr>
          <a:xfrm>
            <a:off x="7217175" y="1764500"/>
            <a:ext cx="4647900" cy="4827300"/>
          </a:xfrm>
          <a:prstGeom prst="rect">
            <a:avLst/>
          </a:prstGeom>
          <a:noFill/>
          <a:ln>
            <a:noFill/>
          </a:ln>
        </p:spPr>
        <p:txBody>
          <a:bodyPr anchorCtr="0" anchor="t" bIns="45700" lIns="91425" spcFirstLastPara="1" rIns="91425" wrap="square" tIns="45700">
            <a:normAutofit/>
          </a:bodyPr>
          <a:lstStyle/>
          <a:p>
            <a:pPr indent="-355600" lvl="0" marL="457200" marR="0" rtl="0" algn="l">
              <a:lnSpc>
                <a:spcPct val="90000"/>
              </a:lnSpc>
              <a:spcBef>
                <a:spcPts val="81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High-throughput sequencing techniques help in characterizing microbial communities by sequencing suitable molecular targets.</a:t>
            </a:r>
            <a:endParaRPr b="0" i="0" sz="2000" u="none" cap="none" strike="noStrike">
              <a:solidFill>
                <a:srgbClr val="000000"/>
              </a:solidFill>
              <a:latin typeface="Calibri"/>
              <a:ea typeface="Calibri"/>
              <a:cs typeface="Calibri"/>
              <a:sym typeface="Calibri"/>
            </a:endParaRPr>
          </a:p>
          <a:p>
            <a:pPr indent="0" lvl="0" marL="457200" marR="0" rtl="0" algn="l">
              <a:lnSpc>
                <a:spcPct val="90000"/>
              </a:lnSpc>
              <a:spcBef>
                <a:spcPts val="81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90000"/>
              </a:lnSpc>
              <a:spcBef>
                <a:spcPts val="81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There are three important biases in microbiome studies: </a:t>
            </a:r>
            <a:r>
              <a:rPr b="1" i="0" lang="en-US" sz="2000" u="none" cap="none" strike="noStrike">
                <a:solidFill>
                  <a:srgbClr val="000000"/>
                </a:solidFill>
                <a:latin typeface="Calibri"/>
                <a:ea typeface="Calibri"/>
                <a:cs typeface="Calibri"/>
                <a:sym typeface="Calibri"/>
              </a:rPr>
              <a:t>compositionality</a:t>
            </a:r>
            <a:r>
              <a:rPr b="0" i="0" lang="en-US" sz="2000" u="none" cap="none" strike="noStrike">
                <a:solidFill>
                  <a:srgbClr val="000000"/>
                </a:solidFill>
                <a:latin typeface="Calibri"/>
                <a:ea typeface="Calibri"/>
                <a:cs typeface="Calibri"/>
                <a:sym typeface="Calibri"/>
              </a:rPr>
              <a:t>, </a:t>
            </a:r>
            <a:r>
              <a:rPr b="1" i="0" lang="en-US" sz="2000" u="none" cap="none" strike="noStrike">
                <a:solidFill>
                  <a:srgbClr val="000000"/>
                </a:solidFill>
                <a:latin typeface="Calibri"/>
                <a:ea typeface="Calibri"/>
                <a:cs typeface="Calibri"/>
                <a:sym typeface="Calibri"/>
              </a:rPr>
              <a:t>sparsity</a:t>
            </a:r>
            <a:r>
              <a:rPr b="0" i="0" lang="en-US" sz="2000" u="none" cap="none" strike="noStrike">
                <a:solidFill>
                  <a:srgbClr val="000000"/>
                </a:solidFill>
                <a:latin typeface="Calibri"/>
                <a:ea typeface="Calibri"/>
                <a:cs typeface="Calibri"/>
                <a:sym typeface="Calibri"/>
              </a:rPr>
              <a:t> and </a:t>
            </a:r>
            <a:r>
              <a:rPr b="1" i="0" lang="en-US" sz="2000" u="none" cap="none" strike="noStrike">
                <a:solidFill>
                  <a:srgbClr val="000000"/>
                </a:solidFill>
                <a:latin typeface="Calibri"/>
                <a:ea typeface="Calibri"/>
                <a:cs typeface="Calibri"/>
                <a:sym typeface="Calibri"/>
              </a:rPr>
              <a:t>spurious correlations</a:t>
            </a:r>
            <a:r>
              <a:rPr b="0" i="0" lang="en-US" sz="2000" u="none" cap="none" strike="noStrike">
                <a:solidFill>
                  <a:srgbClr val="000000"/>
                </a:solidFill>
                <a:latin typeface="Calibri"/>
                <a:ea typeface="Calibri"/>
                <a:cs typeface="Calibri"/>
                <a:sym typeface="Calibri"/>
              </a:rPr>
              <a:t> in microbial co-occurrence network analysis.</a:t>
            </a:r>
            <a:endParaRPr b="0" i="0" sz="2000" u="none" cap="none" strike="noStrike">
              <a:solidFill>
                <a:srgbClr val="000000"/>
              </a:solidFill>
              <a:latin typeface="Calibri"/>
              <a:ea typeface="Calibri"/>
              <a:cs typeface="Calibri"/>
              <a:sym typeface="Calibri"/>
            </a:endParaRPr>
          </a:p>
          <a:p>
            <a:pPr indent="0" lvl="0" marL="457200" marR="0" rtl="0" algn="l">
              <a:lnSpc>
                <a:spcPct val="90000"/>
              </a:lnSpc>
              <a:spcBef>
                <a:spcPts val="81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355600" lvl="0" marL="457200" marR="0" rtl="0" algn="l">
              <a:lnSpc>
                <a:spcPct val="90000"/>
              </a:lnSpc>
              <a:spcBef>
                <a:spcPts val="81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OTU</a:t>
            </a:r>
            <a:r>
              <a:rPr b="0" i="0" lang="en-US" sz="2000" u="none" cap="none" strike="noStrike">
                <a:solidFill>
                  <a:srgbClr val="000000"/>
                </a:solidFill>
                <a:latin typeface="Calibri"/>
                <a:ea typeface="Calibri"/>
                <a:cs typeface="Calibri"/>
                <a:sym typeface="Calibri"/>
              </a:rPr>
              <a:t> - Operational Taxonomic Unit</a:t>
            </a:r>
            <a:endParaRPr b="0" i="0" sz="2000" u="none" cap="none" strike="noStrike">
              <a:solidFill>
                <a:srgbClr val="000000"/>
              </a:solidFill>
              <a:latin typeface="Calibri"/>
              <a:ea typeface="Calibri"/>
              <a:cs typeface="Calibri"/>
              <a:sym typeface="Calibri"/>
            </a:endParaRPr>
          </a:p>
          <a:p>
            <a:pPr indent="0" lvl="0" marL="457200" marR="0" rtl="0" algn="l">
              <a:lnSpc>
                <a:spcPct val="90000"/>
              </a:lnSpc>
              <a:spcBef>
                <a:spcPts val="81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rRNA</a:t>
            </a:r>
            <a:r>
              <a:rPr b="0" i="0" lang="en-US" sz="2000" u="none" cap="none" strike="noStrike">
                <a:solidFill>
                  <a:srgbClr val="000000"/>
                </a:solidFill>
                <a:latin typeface="Calibri"/>
                <a:ea typeface="Calibri"/>
                <a:cs typeface="Calibri"/>
                <a:sym typeface="Calibri"/>
              </a:rPr>
              <a:t> - Ribosomal Ribonucleic Acid</a:t>
            </a:r>
            <a:endParaRPr b="0" i="0" sz="2000" u="none" cap="none" strike="noStrike">
              <a:solidFill>
                <a:srgbClr val="000000"/>
              </a:solidFill>
              <a:latin typeface="Calibri"/>
              <a:ea typeface="Calibri"/>
              <a:cs typeface="Calibri"/>
              <a:sym typeface="Calibri"/>
            </a:endParaRPr>
          </a:p>
          <a:p>
            <a:pPr indent="0" lvl="0" marL="457200" marR="0" rtl="0" algn="l">
              <a:lnSpc>
                <a:spcPct val="90000"/>
              </a:lnSpc>
              <a:spcBef>
                <a:spcPts val="81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ASV</a:t>
            </a:r>
            <a:r>
              <a:rPr b="0" i="0" lang="en-US" sz="2000" u="none" cap="none" strike="noStrike">
                <a:solidFill>
                  <a:srgbClr val="000000"/>
                </a:solidFill>
                <a:latin typeface="Calibri"/>
                <a:ea typeface="Calibri"/>
                <a:cs typeface="Calibri"/>
                <a:sym typeface="Calibri"/>
              </a:rPr>
              <a:t> -  Amplicon Sequencing Variants</a:t>
            </a:r>
            <a:endParaRPr b="0" i="0" sz="2000" u="none" cap="none" strike="noStrike">
              <a:solidFill>
                <a:srgbClr val="000000"/>
              </a:solidFill>
              <a:latin typeface="Calibri"/>
              <a:ea typeface="Calibri"/>
              <a:cs typeface="Calibri"/>
              <a:sym typeface="Calibri"/>
            </a:endParaRPr>
          </a:p>
        </p:txBody>
      </p:sp>
      <p:pic>
        <p:nvPicPr>
          <p:cNvPr id="120" name="Google Shape;120;g35b69288a50_0_91"/>
          <p:cNvPicPr preferRelativeResize="0"/>
          <p:nvPr/>
        </p:nvPicPr>
        <p:blipFill rotWithShape="1">
          <a:blip r:embed="rId3">
            <a:alphaModFix/>
          </a:blip>
          <a:srcRect b="0" l="0" r="0" t="0"/>
          <a:stretch/>
        </p:blipFill>
        <p:spPr>
          <a:xfrm>
            <a:off x="644252" y="1634432"/>
            <a:ext cx="6393433" cy="4194828"/>
          </a:xfrm>
          <a:prstGeom prst="rect">
            <a:avLst/>
          </a:prstGeom>
          <a:noFill/>
          <a:ln>
            <a:noFill/>
          </a:ln>
        </p:spPr>
      </p:pic>
      <p:sp>
        <p:nvSpPr>
          <p:cNvPr id="121" name="Google Shape;121;g35b69288a50_0_91"/>
          <p:cNvSpPr txBox="1"/>
          <p:nvPr/>
        </p:nvSpPr>
        <p:spPr>
          <a:xfrm>
            <a:off x="110750" y="6059875"/>
            <a:ext cx="2202600" cy="6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Matchado et. al, 2021</a:t>
            </a:r>
            <a:endParaRPr b="1" i="1"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aphicFrame>
        <p:nvGraphicFramePr>
          <p:cNvPr id="127" name="Google Shape;127;g35b69288a50_0_180"/>
          <p:cNvGraphicFramePr/>
          <p:nvPr/>
        </p:nvGraphicFramePr>
        <p:xfrm>
          <a:off x="347980" y="1304290"/>
          <a:ext cx="3000000" cy="3000000"/>
        </p:xfrm>
        <a:graphic>
          <a:graphicData uri="http://schemas.openxmlformats.org/drawingml/2006/table">
            <a:tbl>
              <a:tblPr>
                <a:noFill/>
                <a:tableStyleId>{D5CE9817-1DB6-4535-AAA2-43D04999D857}</a:tableStyleId>
              </a:tblPr>
              <a:tblGrid>
                <a:gridCol w="1475375"/>
                <a:gridCol w="4548000"/>
                <a:gridCol w="1022400"/>
                <a:gridCol w="950375"/>
              </a:tblGrid>
              <a:tr h="522350">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chemeClr val="lt1"/>
                          </a:solidFill>
                          <a:latin typeface="Calibri"/>
                          <a:ea typeface="Calibri"/>
                          <a:cs typeface="Calibri"/>
                          <a:sym typeface="Calibri"/>
                        </a:rPr>
                        <a:t>Data</a:t>
                      </a:r>
                      <a:endParaRPr sz="1800" u="none" cap="none" strike="noStrike">
                        <a:solidFill>
                          <a:schemeClr val="lt1"/>
                        </a:solidFill>
                        <a:latin typeface="Calibri"/>
                        <a:ea typeface="Calibri"/>
                        <a:cs typeface="Calibri"/>
                        <a:sym typeface="Calibri"/>
                      </a:endParaRPr>
                    </a:p>
                  </a:txBody>
                  <a:tcPr marT="45725" marB="45725" marR="91450" marL="91450">
                    <a:lnL cap="flat" cmpd="sng" w="12225">
                      <a:solidFill>
                        <a:schemeClr val="dk1"/>
                      </a:solidFill>
                      <a:prstDash val="solid"/>
                      <a:round/>
                      <a:headEnd len="sm" w="sm" type="none"/>
                      <a:tailEnd len="sm" w="sm" type="none"/>
                    </a:lnL>
                    <a:lnR cap="flat" cmpd="sng" w="12225">
                      <a:solidFill>
                        <a:schemeClr val="dk1"/>
                      </a:solidFill>
                      <a:prstDash val="solid"/>
                      <a:round/>
                      <a:headEnd len="sm" w="sm" type="none"/>
                      <a:tailEnd len="sm" w="sm" type="none"/>
                    </a:lnR>
                    <a:lnT cap="flat" cmpd="sng" w="12225">
                      <a:solidFill>
                        <a:schemeClr val="dk1"/>
                      </a:solidFill>
                      <a:prstDash val="solid"/>
                      <a:round/>
                      <a:headEnd len="sm" w="sm" type="none"/>
                      <a:tailEnd len="sm" w="sm" type="none"/>
                    </a:lnT>
                    <a:lnB cap="flat" cmpd="sng" w="12225">
                      <a:solidFill>
                        <a:schemeClr val="dk1"/>
                      </a:solidFill>
                      <a:prstDash val="solid"/>
                      <a:round/>
                      <a:headEnd len="sm" w="sm" type="none"/>
                      <a:tailEnd len="sm" w="sm" type="none"/>
                    </a:lnB>
                    <a:solidFill>
                      <a:srgbClr val="2A4B86"/>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chemeClr val="lt1"/>
                          </a:solidFill>
                          <a:latin typeface="Calibri"/>
                          <a:ea typeface="Calibri"/>
                          <a:cs typeface="Calibri"/>
                          <a:sym typeface="Calibri"/>
                        </a:rPr>
                        <a:t>Citation</a:t>
                      </a:r>
                      <a:endParaRPr sz="1800" u="none" cap="none" strike="noStrike">
                        <a:solidFill>
                          <a:schemeClr val="lt1"/>
                        </a:solidFill>
                        <a:latin typeface="Calibri"/>
                        <a:ea typeface="Calibri"/>
                        <a:cs typeface="Calibri"/>
                        <a:sym typeface="Calibri"/>
                      </a:endParaRPr>
                    </a:p>
                  </a:txBody>
                  <a:tcPr marT="45725" marB="45725" marR="91450" marL="91450">
                    <a:lnL cap="flat" cmpd="sng" w="12225">
                      <a:solidFill>
                        <a:schemeClr val="dk1"/>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2A4B86"/>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chemeClr val="lt1"/>
                          </a:solidFill>
                          <a:latin typeface="Calibri"/>
                          <a:ea typeface="Calibri"/>
                          <a:cs typeface="Calibri"/>
                          <a:sym typeface="Calibri"/>
                        </a:rPr>
                        <a:t>Samples</a:t>
                      </a:r>
                      <a:endParaRPr sz="1800" u="none" cap="none" strike="noStrike">
                        <a:solidFill>
                          <a:schemeClr val="lt1"/>
                        </a:solidFill>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2A4B86"/>
                    </a:solidFill>
                  </a:tcPr>
                </a:tc>
                <a:tc>
                  <a:txBody>
                    <a:bodyPr/>
                    <a:lstStyle/>
                    <a:p>
                      <a:pPr indent="0" lvl="0" marL="0" marR="0" rtl="0" algn="l">
                        <a:lnSpc>
                          <a:spcPct val="100000"/>
                        </a:lnSpc>
                        <a:spcBef>
                          <a:spcPts val="0"/>
                        </a:spcBef>
                        <a:spcAft>
                          <a:spcPts val="0"/>
                        </a:spcAft>
                        <a:buClr>
                          <a:srgbClr val="FFFFFF"/>
                        </a:buClr>
                        <a:buSzPts val="1800"/>
                        <a:buFont typeface="Calibri"/>
                        <a:buNone/>
                      </a:pPr>
                      <a:r>
                        <a:rPr b="1" lang="en-US" sz="1800" u="none" cap="none" strike="noStrike">
                          <a:solidFill>
                            <a:schemeClr val="lt1"/>
                          </a:solidFill>
                          <a:latin typeface="Calibri"/>
                          <a:ea typeface="Calibri"/>
                          <a:cs typeface="Calibri"/>
                          <a:sym typeface="Calibri"/>
                        </a:rPr>
                        <a:t>Taxa</a:t>
                      </a:r>
                      <a:endParaRPr sz="1800" u="none" cap="none" strike="noStrike">
                        <a:solidFill>
                          <a:schemeClr val="lt1"/>
                        </a:solidFill>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2A4B86"/>
                    </a:solidFill>
                  </a:tcPr>
                </a:tc>
              </a:tr>
              <a:tr h="387050">
                <a:tc>
                  <a:txBody>
                    <a:bodyPr/>
                    <a:lstStyle/>
                    <a:p>
                      <a:pPr indent="0" lvl="0" marL="0" marR="0" rtl="0" algn="l">
                        <a:lnSpc>
                          <a:spcPct val="100000"/>
                        </a:lnSpc>
                        <a:spcBef>
                          <a:spcPts val="0"/>
                        </a:spcBef>
                        <a:spcAft>
                          <a:spcPts val="0"/>
                        </a:spcAft>
                        <a:buClr>
                          <a:srgbClr val="000000"/>
                        </a:buClr>
                        <a:buSzPts val="1800"/>
                        <a:buFont typeface="Calibri"/>
                        <a:buNone/>
                      </a:pPr>
                      <a:r>
                        <a:rPr b="1" lang="en-US" sz="1800" u="none" cap="none" strike="noStrike">
                          <a:latin typeface="Calibri"/>
                          <a:ea typeface="Calibri"/>
                          <a:cs typeface="Calibri"/>
                          <a:sym typeface="Calibri"/>
                        </a:rPr>
                        <a:t>*</a:t>
                      </a:r>
                      <a:r>
                        <a:rPr b="1" lang="en-US" sz="1800" u="none" cap="none" strike="noStrike">
                          <a:solidFill>
                            <a:srgbClr val="000000"/>
                          </a:solidFill>
                          <a:latin typeface="Calibri"/>
                          <a:ea typeface="Calibri"/>
                          <a:cs typeface="Calibri"/>
                          <a:sym typeface="Calibri"/>
                        </a:rPr>
                        <a:t>amgut1</a:t>
                      </a:r>
                      <a:endParaRPr b="1"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chemeClr val="dk1"/>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rowSpan="2">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https://journals.plos.org/ploscompbiol/article?id=10.1371/journal.pcbi.1004226</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289</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127</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r>
              <a:tr h="356725">
                <a:tc>
                  <a:txBody>
                    <a:bodyPr/>
                    <a:lstStyle/>
                    <a:p>
                      <a:pPr indent="0" lvl="0" marL="0" marR="0" rtl="0" algn="l">
                        <a:lnSpc>
                          <a:spcPct val="100000"/>
                        </a:lnSpc>
                        <a:spcBef>
                          <a:spcPts val="0"/>
                        </a:spcBef>
                        <a:spcAft>
                          <a:spcPts val="0"/>
                        </a:spcAft>
                        <a:buClr>
                          <a:srgbClr val="000000"/>
                        </a:buClr>
                        <a:buSzPts val="1800"/>
                        <a:buFont typeface="Calibri"/>
                        <a:buNone/>
                      </a:pPr>
                      <a:r>
                        <a:rPr b="1" lang="en-US" sz="1800" u="none" cap="none" strike="noStrike">
                          <a:latin typeface="Calibri"/>
                          <a:ea typeface="Calibri"/>
                          <a:cs typeface="Calibri"/>
                          <a:sym typeface="Calibri"/>
                        </a:rPr>
                        <a:t>*</a:t>
                      </a:r>
                      <a:r>
                        <a:rPr b="1" lang="en-US" sz="1800" u="none" cap="none" strike="noStrike">
                          <a:solidFill>
                            <a:srgbClr val="000000"/>
                          </a:solidFill>
                          <a:latin typeface="Calibri"/>
                          <a:ea typeface="Calibri"/>
                          <a:cs typeface="Calibri"/>
                          <a:sym typeface="Calibri"/>
                        </a:rPr>
                        <a:t>amgut2</a:t>
                      </a:r>
                      <a:endParaRPr b="1"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296</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138</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r>
              <a:tr h="387050">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hmp216S</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rowSpan="2">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https://ibdmdb.org/tunnel/public/summary.html</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47</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45</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r>
              <a:tr h="386475">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hmp2prot</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47</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43</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r>
              <a:tr h="387050">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enterotype</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rowSpan="2">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https://journals.plos.org/plosone/article?id=10.1371/journal.pone.0061217</a:t>
                      </a:r>
                      <a:endParaRPr sz="1800" u="none" cap="none" strike="noStrike">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280</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553</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r>
              <a:tr h="505375">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esophagus</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3</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58</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r>
              <a:tr h="624300">
                <a:tc>
                  <a:txBody>
                    <a:bodyPr/>
                    <a:lstStyle/>
                    <a:p>
                      <a:pPr indent="0" lvl="0" marL="0" marR="0" rtl="0" algn="l">
                        <a:lnSpc>
                          <a:spcPct val="100000"/>
                        </a:lnSpc>
                        <a:spcBef>
                          <a:spcPts val="0"/>
                        </a:spcBef>
                        <a:spcAft>
                          <a:spcPts val="0"/>
                        </a:spcAft>
                        <a:buClr>
                          <a:srgbClr val="000000"/>
                        </a:buClr>
                        <a:buSzPts val="1800"/>
                        <a:buFont typeface="Calibri"/>
                        <a:buNone/>
                      </a:pPr>
                      <a:r>
                        <a:rPr b="1" lang="en-US" sz="1800" u="none" cap="none" strike="noStrike">
                          <a:latin typeface="Calibri"/>
                          <a:ea typeface="Calibri"/>
                          <a:cs typeface="Calibri"/>
                          <a:sym typeface="Calibri"/>
                        </a:rPr>
                        <a:t>*</a:t>
                      </a:r>
                      <a:r>
                        <a:rPr b="1" lang="en-US" sz="1800" u="none" cap="none" strike="noStrike">
                          <a:solidFill>
                            <a:srgbClr val="000000"/>
                          </a:solidFill>
                          <a:latin typeface="Calibri"/>
                          <a:ea typeface="Calibri"/>
                          <a:cs typeface="Calibri"/>
                          <a:sym typeface="Calibri"/>
                        </a:rPr>
                        <a:t>crohns</a:t>
                      </a:r>
                      <a:endParaRPr b="1"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https://www.mcgill.ca/statisticalgenetics/software</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100</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5</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r>
              <a:tr h="386475">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Baxter_CRC</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rowSpan="2">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http://www.raeslab.org/companion/ocean-interactome.html</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490</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117</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r>
              <a:tr h="387050">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glne007</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vMerge="1"/>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490</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338</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E8EBF4"/>
                    </a:solidFill>
                  </a:tcPr>
                </a:tc>
              </a:tr>
              <a:tr h="624300">
                <a:tc>
                  <a:txBody>
                    <a:bodyPr/>
                    <a:lstStyle/>
                    <a:p>
                      <a:pPr indent="0" lvl="0" marL="0" marR="0" rtl="0" algn="l">
                        <a:lnSpc>
                          <a:spcPct val="100000"/>
                        </a:lnSpc>
                        <a:spcBef>
                          <a:spcPts val="0"/>
                        </a:spcBef>
                        <a:spcAft>
                          <a:spcPts val="0"/>
                        </a:spcAft>
                        <a:buClr>
                          <a:srgbClr val="000000"/>
                        </a:buClr>
                        <a:buSzPts val="1800"/>
                        <a:buFont typeface="Calibri"/>
                        <a:buNone/>
                      </a:pPr>
                      <a:r>
                        <a:rPr b="1" lang="en-US" sz="1800" u="none" cap="none" strike="noStrike">
                          <a:latin typeface="Calibri"/>
                          <a:ea typeface="Calibri"/>
                          <a:cs typeface="Calibri"/>
                          <a:sym typeface="Calibri"/>
                        </a:rPr>
                        <a:t>*</a:t>
                      </a:r>
                      <a:r>
                        <a:rPr b="1" lang="en-US" sz="1800" u="none" cap="none" strike="noStrike">
                          <a:solidFill>
                            <a:srgbClr val="000000"/>
                          </a:solidFill>
                          <a:latin typeface="Calibri"/>
                          <a:ea typeface="Calibri"/>
                          <a:cs typeface="Calibri"/>
                          <a:sym typeface="Calibri"/>
                        </a:rPr>
                        <a:t>iOraldat</a:t>
                      </a:r>
                      <a:endParaRPr b="1"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https://bmcbioinformatics.biomedcentral.com/articles/10.1186/s12859-020-03911-w</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b="0" lang="en-US" sz="1800" u="none" cap="none" strike="noStrike">
                          <a:solidFill>
                            <a:srgbClr val="000000"/>
                          </a:solidFill>
                          <a:latin typeface="Calibri"/>
                          <a:ea typeface="Calibri"/>
                          <a:cs typeface="Calibri"/>
                          <a:sym typeface="Calibri"/>
                        </a:rPr>
                        <a:t>86</a:t>
                      </a:r>
                      <a:endParaRPr b="0" sz="1800" u="none" cap="none" strike="noStrike">
                        <a:latin typeface="Arial"/>
                        <a:ea typeface="Arial"/>
                        <a:cs typeface="Arial"/>
                        <a:sym typeface="Arial"/>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000000"/>
                          </a:solidFill>
                          <a:latin typeface="Calibri"/>
                          <a:ea typeface="Calibri"/>
                          <a:cs typeface="Calibri"/>
                          <a:sym typeface="Calibri"/>
                        </a:rPr>
                        <a:t>63</a:t>
                      </a:r>
                      <a:endParaRPr sz="1800" u="none" cap="none" strike="noStrike">
                        <a:latin typeface="Calibri"/>
                        <a:ea typeface="Calibri"/>
                        <a:cs typeface="Calibri"/>
                        <a:sym typeface="Calibri"/>
                      </a:endParaRPr>
                    </a:p>
                  </a:txBody>
                  <a:tcPr marT="45725" marB="45725" marR="91450" marL="914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solidFill>
                      <a:srgbClr val="FFFFFF"/>
                    </a:solidFill>
                  </a:tcPr>
                </a:tc>
              </a:tr>
            </a:tbl>
          </a:graphicData>
        </a:graphic>
      </p:graphicFrame>
      <p:sp>
        <p:nvSpPr>
          <p:cNvPr id="128" name="Google Shape;128;g35b69288a50_0_180"/>
          <p:cNvSpPr txBox="1"/>
          <p:nvPr/>
        </p:nvSpPr>
        <p:spPr>
          <a:xfrm>
            <a:off x="9102400" y="1678575"/>
            <a:ext cx="2985300" cy="1141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Each data set is a matrix of counts, for example:</a:t>
            </a:r>
            <a:endParaRPr b="0" i="0" sz="1400" u="none" cap="none" strike="noStrike">
              <a:solidFill>
                <a:srgbClr val="000000"/>
              </a:solidFill>
              <a:latin typeface="Arial"/>
              <a:ea typeface="Arial"/>
              <a:cs typeface="Arial"/>
              <a:sym typeface="Arial"/>
            </a:endParaRPr>
          </a:p>
        </p:txBody>
      </p:sp>
      <p:sp>
        <p:nvSpPr>
          <p:cNvPr id="129" name="Google Shape;129;g35b69288a50_0_180"/>
          <p:cNvSpPr txBox="1"/>
          <p:nvPr/>
        </p:nvSpPr>
        <p:spPr>
          <a:xfrm>
            <a:off x="10104120" y="2995295"/>
            <a:ext cx="1063500" cy="536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Taxa</a:t>
            </a:r>
            <a:endParaRPr b="0" i="0" sz="1400" u="none" cap="none" strike="noStrike">
              <a:solidFill>
                <a:srgbClr val="000000"/>
              </a:solidFill>
              <a:latin typeface="Arial"/>
              <a:ea typeface="Arial"/>
              <a:cs typeface="Arial"/>
              <a:sym typeface="Arial"/>
            </a:endParaRPr>
          </a:p>
        </p:txBody>
      </p:sp>
      <p:sp>
        <p:nvSpPr>
          <p:cNvPr id="130" name="Google Shape;130;g35b69288a50_0_180"/>
          <p:cNvSpPr txBox="1"/>
          <p:nvPr/>
        </p:nvSpPr>
        <p:spPr>
          <a:xfrm rot="-5400000">
            <a:off x="8753508" y="4544603"/>
            <a:ext cx="1539300" cy="5367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Samples</a:t>
            </a:r>
            <a:endParaRPr b="0" i="0" sz="1400" u="none" cap="none" strike="noStrike">
              <a:solidFill>
                <a:srgbClr val="000000"/>
              </a:solidFill>
              <a:latin typeface="Arial"/>
              <a:ea typeface="Arial"/>
              <a:cs typeface="Arial"/>
              <a:sym typeface="Arial"/>
            </a:endParaRPr>
          </a:p>
        </p:txBody>
      </p:sp>
      <p:sp>
        <p:nvSpPr>
          <p:cNvPr id="131" name="Google Shape;131;g35b69288a50_0_180"/>
          <p:cNvSpPr txBox="1"/>
          <p:nvPr/>
        </p:nvSpPr>
        <p:spPr>
          <a:xfrm>
            <a:off x="9889500" y="3623950"/>
            <a:ext cx="1581000" cy="2403000"/>
          </a:xfrm>
          <a:prstGeom prst="rect">
            <a:avLst/>
          </a:prstGeom>
          <a:solidFill>
            <a:srgbClr val="729FCF"/>
          </a:solidFill>
          <a:ln cap="flat" cmpd="sng" w="9525">
            <a:solidFill>
              <a:srgbClr val="3465A4"/>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0   15   61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4    0    98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53   74    0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0    32    0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11   0      0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0    24   65</a:t>
            </a:r>
            <a:endParaRPr b="0" i="0" sz="1400" u="none" cap="none" strike="noStrike">
              <a:solidFill>
                <a:srgbClr val="000000"/>
              </a:solidFill>
              <a:latin typeface="Arial"/>
              <a:ea typeface="Arial"/>
              <a:cs typeface="Arial"/>
              <a:sym typeface="Arial"/>
            </a:endParaRPr>
          </a:p>
        </p:txBody>
      </p:sp>
      <p:sp>
        <p:nvSpPr>
          <p:cNvPr id="132" name="Google Shape;132;g35b69288a50_0_180"/>
          <p:cNvSpPr/>
          <p:nvPr/>
        </p:nvSpPr>
        <p:spPr>
          <a:xfrm>
            <a:off x="0" y="7185"/>
            <a:ext cx="12192000" cy="1188600"/>
          </a:xfrm>
          <a:prstGeom prst="rect">
            <a:avLst/>
          </a:prstGeom>
          <a:gradFill>
            <a:gsLst>
              <a:gs pos="0">
                <a:srgbClr val="2A4B86"/>
              </a:gs>
              <a:gs pos="48000">
                <a:srgbClr val="4875C5"/>
              </a:gs>
              <a:gs pos="100000">
                <a:srgbClr val="8DA9DB"/>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g35b69288a50_0_180"/>
          <p:cNvSpPr txBox="1"/>
          <p:nvPr/>
        </p:nvSpPr>
        <p:spPr>
          <a:xfrm>
            <a:off x="-224825" y="601550"/>
            <a:ext cx="10190400" cy="536700"/>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000"/>
              <a:buFont typeface="Calibri"/>
              <a:buNone/>
            </a:pPr>
            <a:r>
              <a:rPr b="1" i="0" lang="en-US" sz="3200" u="none" cap="none" strike="noStrike">
                <a:solidFill>
                  <a:schemeClr val="lt1"/>
                </a:solidFill>
                <a:latin typeface="Calibri"/>
                <a:ea typeface="Calibri"/>
                <a:cs typeface="Calibri"/>
                <a:sym typeface="Calibri"/>
              </a:rPr>
              <a:t>Publicly Available Real Microbiome Data</a:t>
            </a:r>
            <a:endParaRPr b="0" i="0" sz="1400" u="none" cap="none" strike="noStrike">
              <a:solidFill>
                <a:schemeClr val="lt1"/>
              </a:solidFill>
              <a:latin typeface="Arial"/>
              <a:ea typeface="Arial"/>
              <a:cs typeface="Arial"/>
              <a:sym typeface="Arial"/>
            </a:endParaRPr>
          </a:p>
        </p:txBody>
      </p:sp>
      <p:sp>
        <p:nvSpPr>
          <p:cNvPr id="134" name="Google Shape;134;g35b69288a50_0_180"/>
          <p:cNvSpPr txBox="1"/>
          <p:nvPr/>
        </p:nvSpPr>
        <p:spPr>
          <a:xfrm>
            <a:off x="9026200" y="6258600"/>
            <a:ext cx="3089700" cy="5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1" lang="en-US" sz="2500" u="none" cap="none" strike="noStrike">
                <a:solidFill>
                  <a:schemeClr val="dk1"/>
                </a:solidFill>
                <a:latin typeface="Calibri"/>
                <a:ea typeface="Calibri"/>
                <a:cs typeface="Calibri"/>
                <a:sym typeface="Calibri"/>
              </a:rPr>
              <a:t>Agyapong et. al, 202</a:t>
            </a:r>
            <a:r>
              <a:rPr b="1" i="1" lang="en-US" sz="2500">
                <a:solidFill>
                  <a:schemeClr val="dk1"/>
                </a:solidFill>
                <a:latin typeface="Calibri"/>
                <a:ea typeface="Calibri"/>
                <a:cs typeface="Calibri"/>
                <a:sym typeface="Calibri"/>
              </a:rPr>
              <a:t>5</a:t>
            </a:r>
            <a:endParaRPr b="1" i="1" sz="2500" u="none" cap="none" strike="noStrike">
              <a:solidFill>
                <a:schemeClr val="dk1"/>
              </a:solidFill>
              <a:latin typeface="Calibri"/>
              <a:ea typeface="Calibri"/>
              <a:cs typeface="Calibri"/>
              <a:sym typeface="Calibri"/>
            </a:endParaRPr>
          </a:p>
        </p:txBody>
      </p:sp>
      <p:sp>
        <p:nvSpPr>
          <p:cNvPr id="135" name="Google Shape;135;g35b69288a50_0_180"/>
          <p:cNvSpPr txBox="1"/>
          <p:nvPr/>
        </p:nvSpPr>
        <p:spPr>
          <a:xfrm>
            <a:off x="360475" y="6471150"/>
            <a:ext cx="57921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Calibri"/>
                <a:ea typeface="Calibri"/>
                <a:cs typeface="Calibri"/>
                <a:sym typeface="Calibri"/>
              </a:rPr>
              <a:t>*</a:t>
            </a:r>
            <a:r>
              <a:rPr b="0" i="0" lang="en-US" sz="1500" u="none" cap="none" strike="noStrike">
                <a:solidFill>
                  <a:schemeClr val="dk1"/>
                </a:solidFill>
                <a:latin typeface="Calibri"/>
                <a:ea typeface="Calibri"/>
                <a:cs typeface="Calibri"/>
                <a:sym typeface="Calibri"/>
              </a:rPr>
              <a:t> show datasets used in the analysis in our paper. </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1842649a06_0_1"/>
          <p:cNvSpPr txBox="1"/>
          <p:nvPr/>
        </p:nvSpPr>
        <p:spPr>
          <a:xfrm>
            <a:off x="259550" y="5505125"/>
            <a:ext cx="6957900" cy="1118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000"/>
              <a:buFont typeface="Calibri"/>
              <a:buNone/>
            </a:pPr>
            <a:r>
              <a:rPr b="0" i="0" lang="en-US" sz="3000" u="none" cap="none" strike="noStrike">
                <a:solidFill>
                  <a:srgbClr val="000000"/>
                </a:solidFill>
                <a:latin typeface="Calibri"/>
                <a:ea typeface="Calibri"/>
                <a:cs typeface="Calibri"/>
                <a:sym typeface="Calibri"/>
              </a:rPr>
              <a:t> Which is a more accurate interpretation for these data?</a:t>
            </a:r>
            <a:endParaRPr b="0" i="0" sz="3000" u="none" cap="none" strike="noStrike">
              <a:solidFill>
                <a:srgbClr val="000000"/>
              </a:solidFill>
              <a:latin typeface="Calibri"/>
              <a:ea typeface="Calibri"/>
              <a:cs typeface="Calibri"/>
              <a:sym typeface="Calibri"/>
            </a:endParaRPr>
          </a:p>
        </p:txBody>
      </p:sp>
      <p:sp>
        <p:nvSpPr>
          <p:cNvPr id="141" name="Google Shape;141;g21842649a06_0_1"/>
          <p:cNvSpPr txBox="1"/>
          <p:nvPr/>
        </p:nvSpPr>
        <p:spPr>
          <a:xfrm>
            <a:off x="8219525" y="2572650"/>
            <a:ext cx="3767400" cy="19233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4000"/>
              <a:buFont typeface="Calibri"/>
              <a:buNone/>
            </a:pPr>
            <a:r>
              <a:rPr b="1" i="0" lang="en-US" sz="2200" u="none" cap="none" strike="noStrike">
                <a:solidFill>
                  <a:srgbClr val="000000"/>
                </a:solidFill>
                <a:latin typeface="Calibri"/>
                <a:ea typeface="Calibri"/>
                <a:cs typeface="Calibri"/>
                <a:sym typeface="Calibri"/>
              </a:rPr>
              <a:t>Previous algorithms</a:t>
            </a:r>
            <a:endParaRPr b="1" i="0" sz="22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4000"/>
              <a:buFont typeface="Calibri"/>
              <a:buNone/>
            </a:pPr>
            <a:r>
              <a:t/>
            </a:r>
            <a:endParaRPr b="1" i="0" sz="22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4000"/>
              <a:buFont typeface="Calibri"/>
              <a:buNone/>
            </a:pPr>
            <a:r>
              <a:rPr b="1" i="0" lang="en-US" sz="2200" u="none" cap="none" strike="noStrike">
                <a:solidFill>
                  <a:srgbClr val="000000"/>
                </a:solidFill>
                <a:latin typeface="Calibri"/>
                <a:ea typeface="Calibri"/>
                <a:cs typeface="Calibri"/>
                <a:sym typeface="Calibri"/>
              </a:rPr>
              <a:t>SparCC</a:t>
            </a:r>
            <a:r>
              <a:rPr b="0" i="0" lang="en-US" sz="2200" u="none" cap="none" strike="noStrike">
                <a:solidFill>
                  <a:srgbClr val="000000"/>
                </a:solidFill>
                <a:latin typeface="Calibri"/>
                <a:ea typeface="Calibri"/>
                <a:cs typeface="Calibri"/>
                <a:sym typeface="Calibri"/>
              </a:rPr>
              <a:t> (Jonathan et al 2012) </a:t>
            </a:r>
            <a:endParaRPr b="0" i="0" sz="22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4000"/>
              <a:buFont typeface="Calibri"/>
              <a:buNone/>
            </a:pPr>
            <a:r>
              <a:rPr b="1" i="0" lang="en-US" sz="2200" u="none" cap="none" strike="noStrike">
                <a:solidFill>
                  <a:srgbClr val="000000"/>
                </a:solidFill>
                <a:latin typeface="Calibri"/>
                <a:ea typeface="Calibri"/>
                <a:cs typeface="Calibri"/>
                <a:sym typeface="Calibri"/>
              </a:rPr>
              <a:t>SPIEC-EASI </a:t>
            </a:r>
            <a:r>
              <a:rPr b="0" i="0" lang="en-US" sz="2200" u="none" cap="none" strike="noStrike">
                <a:solidFill>
                  <a:srgbClr val="000000"/>
                </a:solidFill>
                <a:latin typeface="Calibri"/>
                <a:ea typeface="Calibri"/>
                <a:cs typeface="Calibri"/>
                <a:sym typeface="Calibri"/>
              </a:rPr>
              <a:t>(Zachary et al 2015) </a:t>
            </a:r>
            <a:endParaRPr b="0" i="0" sz="22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4000"/>
              <a:buFont typeface="Calibri"/>
              <a:buNone/>
            </a:pPr>
            <a:r>
              <a:rPr b="1" i="0" lang="en-US" sz="2200" u="none" cap="none" strike="noStrike">
                <a:solidFill>
                  <a:srgbClr val="000000"/>
                </a:solidFill>
                <a:latin typeface="Calibri"/>
                <a:ea typeface="Calibri"/>
                <a:cs typeface="Calibri"/>
                <a:sym typeface="Calibri"/>
              </a:rPr>
              <a:t>COZINE </a:t>
            </a:r>
            <a:r>
              <a:rPr b="0" i="0" lang="en-US" sz="2200" u="none" cap="none" strike="noStrike">
                <a:solidFill>
                  <a:srgbClr val="000000"/>
                </a:solidFill>
                <a:latin typeface="Calibri"/>
                <a:ea typeface="Calibri"/>
                <a:cs typeface="Calibri"/>
                <a:sym typeface="Calibri"/>
              </a:rPr>
              <a:t>(Min et al 2020)</a:t>
            </a:r>
            <a:endParaRPr b="0" i="0" sz="2200" u="none" cap="none" strike="noStrike">
              <a:solidFill>
                <a:srgbClr val="000000"/>
              </a:solidFill>
              <a:latin typeface="Calibri"/>
              <a:ea typeface="Calibri"/>
              <a:cs typeface="Calibri"/>
              <a:sym typeface="Calibri"/>
            </a:endParaRPr>
          </a:p>
        </p:txBody>
      </p:sp>
      <p:pic>
        <p:nvPicPr>
          <p:cNvPr id="142" name="Google Shape;142;g21842649a06_0_1"/>
          <p:cNvPicPr preferRelativeResize="0"/>
          <p:nvPr/>
        </p:nvPicPr>
        <p:blipFill rotWithShape="1">
          <a:blip r:embed="rId3">
            <a:alphaModFix/>
          </a:blip>
          <a:srcRect b="0" l="0" r="0" t="0"/>
          <a:stretch/>
        </p:blipFill>
        <p:spPr>
          <a:xfrm>
            <a:off x="152400" y="1759000"/>
            <a:ext cx="7492424" cy="3288924"/>
          </a:xfrm>
          <a:prstGeom prst="rect">
            <a:avLst/>
          </a:prstGeom>
          <a:noFill/>
          <a:ln>
            <a:noFill/>
          </a:ln>
        </p:spPr>
      </p:pic>
      <p:sp>
        <p:nvSpPr>
          <p:cNvPr id="143" name="Google Shape;143;g21842649a06_0_1"/>
          <p:cNvSpPr/>
          <p:nvPr/>
        </p:nvSpPr>
        <p:spPr>
          <a:xfrm>
            <a:off x="0" y="-27375"/>
            <a:ext cx="12192000" cy="1188600"/>
          </a:xfrm>
          <a:prstGeom prst="rect">
            <a:avLst/>
          </a:prstGeom>
          <a:gradFill>
            <a:gsLst>
              <a:gs pos="0">
                <a:srgbClr val="2A4B86"/>
              </a:gs>
              <a:gs pos="48000">
                <a:srgbClr val="4875C5"/>
              </a:gs>
              <a:gs pos="100000">
                <a:srgbClr val="8DA9DB"/>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44" name="Google Shape;144;g21842649a06_0_1"/>
          <p:cNvSpPr txBox="1"/>
          <p:nvPr/>
        </p:nvSpPr>
        <p:spPr>
          <a:xfrm>
            <a:off x="437007" y="109785"/>
            <a:ext cx="11318100" cy="1097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000"/>
              <a:buFont typeface="Calibri"/>
              <a:buNone/>
            </a:pPr>
            <a:r>
              <a:rPr b="1" lang="en-US" sz="3200">
                <a:solidFill>
                  <a:schemeClr val="lt1"/>
                </a:solidFill>
                <a:latin typeface="Calibri"/>
                <a:ea typeface="Calibri"/>
                <a:cs typeface="Calibri"/>
                <a:sym typeface="Calibri"/>
              </a:rPr>
              <a:t>Different Algorithms Infer Different Co-occurrence Networks</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g35b69288a50_0_270"/>
          <p:cNvSpPr/>
          <p:nvPr/>
        </p:nvSpPr>
        <p:spPr>
          <a:xfrm>
            <a:off x="0" y="-21022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aphicFrame>
        <p:nvGraphicFramePr>
          <p:cNvPr id="150" name="Google Shape;150;g35b69288a50_0_270"/>
          <p:cNvGraphicFramePr/>
          <p:nvPr/>
        </p:nvGraphicFramePr>
        <p:xfrm>
          <a:off x="432225" y="2475196"/>
          <a:ext cx="3000000" cy="3000000"/>
        </p:xfrm>
        <a:graphic>
          <a:graphicData uri="http://schemas.openxmlformats.org/drawingml/2006/table">
            <a:tbl>
              <a:tblPr bandRow="1" firstCol="1" firstRow="1">
                <a:noFill/>
                <a:tableStyleId>{C2572069-C806-4148-B4A4-61043A345E9E}</a:tableStyleId>
              </a:tblPr>
              <a:tblGrid>
                <a:gridCol w="1679375"/>
                <a:gridCol w="3107525"/>
                <a:gridCol w="3270325"/>
                <a:gridCol w="3270325"/>
              </a:tblGrid>
              <a:tr h="1104925">
                <a:tc>
                  <a:txBody>
                    <a:bodyPr/>
                    <a:lstStyle/>
                    <a:p>
                      <a:pPr indent="0" lvl="0" marL="0" marR="0" rtl="0" algn="l">
                        <a:lnSpc>
                          <a:spcPct val="100000"/>
                        </a:lnSpc>
                        <a:spcBef>
                          <a:spcPts val="0"/>
                        </a:spcBef>
                        <a:spcAft>
                          <a:spcPts val="0"/>
                        </a:spcAft>
                        <a:buClr>
                          <a:srgbClr val="000000"/>
                        </a:buClr>
                        <a:buSzPts val="2400"/>
                        <a:buFont typeface="Arial"/>
                        <a:buNone/>
                      </a:pPr>
                      <a:r>
                        <a:rPr b="1" lang="en-US" sz="2300" u="none" cap="none" strike="noStrike"/>
                        <a:t>Category of Algorithm</a:t>
                      </a:r>
                      <a:endParaRPr b="1" sz="1400" u="none" cap="none" strike="noStrike"/>
                    </a:p>
                  </a:txBody>
                  <a:tcPr marT="46075" marB="46075" marR="92150" marL="92150">
                    <a:solidFill>
                      <a:srgbClr val="2A4B86"/>
                    </a:solidFill>
                  </a:tcPr>
                </a:tc>
                <a:tc>
                  <a:txBody>
                    <a:bodyPr/>
                    <a:lstStyle/>
                    <a:p>
                      <a:pPr indent="0" lvl="0" marL="0" marR="0" rtl="0" algn="ctr">
                        <a:lnSpc>
                          <a:spcPct val="100000"/>
                        </a:lnSpc>
                        <a:spcBef>
                          <a:spcPts val="0"/>
                        </a:spcBef>
                        <a:spcAft>
                          <a:spcPts val="0"/>
                        </a:spcAft>
                        <a:buClr>
                          <a:schemeClr val="dk1"/>
                        </a:buClr>
                        <a:buSzPts val="2400"/>
                        <a:buFont typeface="Calibri"/>
                        <a:buNone/>
                      </a:pPr>
                      <a:r>
                        <a:rPr lang="en-US" sz="2300" u="none" cap="none" strike="noStrike"/>
                        <a:t>Pearson/Spearman Correlation </a:t>
                      </a:r>
                      <a:endParaRPr sz="1400" u="none" cap="none" strike="noStrike"/>
                    </a:p>
                  </a:txBody>
                  <a:tcPr marT="46075" marB="46075" marR="92150" marL="92150">
                    <a:solidFill>
                      <a:srgbClr val="2A4B86"/>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300" u="none" cap="none" strike="noStrike"/>
                        <a:t>Least Absolute Shrinkage and Selection Operator (LASSO)</a:t>
                      </a:r>
                      <a:endParaRPr b="1" sz="2300" u="none" cap="none" strike="noStrike">
                        <a:solidFill>
                          <a:schemeClr val="dk1"/>
                        </a:solidFill>
                        <a:latin typeface="Calibri"/>
                        <a:ea typeface="Calibri"/>
                        <a:cs typeface="Calibri"/>
                        <a:sym typeface="Calibri"/>
                      </a:endParaRPr>
                    </a:p>
                  </a:txBody>
                  <a:tcPr marT="46075" marB="46075" marR="92150" marL="92150">
                    <a:solidFill>
                      <a:srgbClr val="2A4B86"/>
                    </a:solidFill>
                  </a:tcP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Gaussian Graphical Model (GGM)</a:t>
                      </a:r>
                      <a:endParaRPr b="1" sz="2300" u="none" cap="none" strike="noStrike"/>
                    </a:p>
                  </a:txBody>
                  <a:tcPr marT="46075" marB="46075" marR="92150" marL="92150">
                    <a:solidFill>
                      <a:srgbClr val="2A4B86"/>
                    </a:solidFill>
                  </a:tcPr>
                </a:tc>
              </a:tr>
              <a:tr h="957700">
                <a:tc>
                  <a:txBody>
                    <a:bodyPr/>
                    <a:lstStyle/>
                    <a:p>
                      <a:pPr indent="0" lvl="0" marL="0" marR="0" rtl="0" algn="l">
                        <a:lnSpc>
                          <a:spcPct val="100000"/>
                        </a:lnSpc>
                        <a:spcBef>
                          <a:spcPts val="0"/>
                        </a:spcBef>
                        <a:spcAft>
                          <a:spcPts val="0"/>
                        </a:spcAft>
                        <a:buClr>
                          <a:srgbClr val="000000"/>
                        </a:buClr>
                        <a:buSzPts val="2400"/>
                        <a:buFont typeface="Arial"/>
                        <a:buNone/>
                      </a:pPr>
                      <a:r>
                        <a:rPr lang="en-US" sz="2300" u="none" cap="none" strike="noStrike"/>
                        <a:t>Sparsity Constraint</a:t>
                      </a:r>
                      <a:endParaRPr sz="1400" u="none" cap="none" strike="noStrike"/>
                    </a:p>
                  </a:txBody>
                  <a:tcPr marT="46075" marB="46075" marR="92150" marL="92150">
                    <a:solidFill>
                      <a:srgbClr val="2A4B86"/>
                    </a:solidFill>
                  </a:tcPr>
                </a:tc>
                <a:tc>
                  <a:txBody>
                    <a:bodyPr/>
                    <a:lstStyle/>
                    <a:p>
                      <a:pPr indent="0" lvl="0" marL="0" marR="0" rtl="0" algn="l">
                        <a:lnSpc>
                          <a:spcPct val="90000"/>
                        </a:lnSpc>
                        <a:spcBef>
                          <a:spcPts val="0"/>
                        </a:spcBef>
                        <a:spcAft>
                          <a:spcPts val="0"/>
                        </a:spcAft>
                        <a:buClr>
                          <a:schemeClr val="dk1"/>
                        </a:buClr>
                        <a:buSzPts val="4000"/>
                        <a:buFont typeface="Calibri"/>
                        <a:buNone/>
                      </a:pPr>
                      <a:r>
                        <a:rPr b="1" lang="en-US" sz="2000" u="none" cap="none" strike="noStrike"/>
                        <a:t>Threshold on correlation constant</a:t>
                      </a:r>
                      <a:endParaRPr sz="2000" u="none" cap="none" strike="noStrike"/>
                    </a:p>
                    <a:p>
                      <a:pPr indent="0" lvl="0" marL="0" marR="0" rtl="0" algn="l">
                        <a:lnSpc>
                          <a:spcPct val="100000"/>
                        </a:lnSpc>
                        <a:spcBef>
                          <a:spcPts val="0"/>
                        </a:spcBef>
                        <a:spcAft>
                          <a:spcPts val="0"/>
                        </a:spcAft>
                        <a:buClr>
                          <a:srgbClr val="000000"/>
                        </a:buClr>
                        <a:buSzPts val="2400"/>
                        <a:buFont typeface="Arial"/>
                        <a:buNone/>
                      </a:pPr>
                      <a:r>
                        <a:t/>
                      </a:r>
                      <a:endParaRPr sz="2300" u="none" cap="none" strike="noStrike"/>
                    </a:p>
                  </a:txBody>
                  <a:tcPr marT="46075" marB="46075" marR="92150" marL="92150"/>
                </a:tc>
                <a:tc>
                  <a:txBody>
                    <a:bodyPr/>
                    <a:lstStyle/>
                    <a:p>
                      <a:pPr indent="0" lvl="0" marL="0" marR="0" rtl="0" algn="l">
                        <a:lnSpc>
                          <a:spcPct val="90000"/>
                        </a:lnSpc>
                        <a:spcBef>
                          <a:spcPts val="0"/>
                        </a:spcBef>
                        <a:spcAft>
                          <a:spcPts val="0"/>
                        </a:spcAft>
                        <a:buClr>
                          <a:schemeClr val="dk1"/>
                        </a:buClr>
                        <a:buSzPts val="4000"/>
                        <a:buFont typeface="Calibri"/>
                        <a:buNone/>
                      </a:pPr>
                      <a:r>
                        <a:rPr b="1" lang="en-US" sz="2000" u="none" cap="none" strike="noStrike"/>
                        <a:t>Degree of L1 regularization</a:t>
                      </a:r>
                      <a:endParaRPr sz="2000" u="none" cap="none" strike="noStrike"/>
                    </a:p>
                  </a:txBody>
                  <a:tcPr marT="46075" marB="46075" marR="92150" marL="92150"/>
                </a:tc>
                <a:tc>
                  <a:txBody>
                    <a:bodyPr/>
                    <a:lstStyle/>
                    <a:p>
                      <a:pPr indent="0" lvl="0" marL="0" marR="0" rtl="0" algn="l">
                        <a:lnSpc>
                          <a:spcPct val="90000"/>
                        </a:lnSpc>
                        <a:spcBef>
                          <a:spcPts val="0"/>
                        </a:spcBef>
                        <a:spcAft>
                          <a:spcPts val="0"/>
                        </a:spcAft>
                        <a:buClr>
                          <a:srgbClr val="000000"/>
                        </a:buClr>
                        <a:buSzPts val="2000"/>
                        <a:buFont typeface="Arial"/>
                        <a:buNone/>
                      </a:pPr>
                      <a:r>
                        <a:rPr b="1" lang="en-US" sz="2000" u="none" cap="none" strike="noStrike"/>
                        <a:t>Degree of trace norm regularization</a:t>
                      </a:r>
                      <a:endParaRPr b="1" sz="2000" u="none" cap="none" strike="noStrike"/>
                    </a:p>
                  </a:txBody>
                  <a:tcPr marT="46075" marB="46075" marR="92150" marL="92150"/>
                </a:tc>
              </a:tr>
              <a:tr h="1631000">
                <a:tc>
                  <a:txBody>
                    <a:bodyPr/>
                    <a:lstStyle/>
                    <a:p>
                      <a:pPr indent="0" lvl="0" marL="0" marR="0" rtl="0" algn="l">
                        <a:lnSpc>
                          <a:spcPct val="100000"/>
                        </a:lnSpc>
                        <a:spcBef>
                          <a:spcPts val="0"/>
                        </a:spcBef>
                        <a:spcAft>
                          <a:spcPts val="0"/>
                        </a:spcAft>
                        <a:buClr>
                          <a:srgbClr val="000000"/>
                        </a:buClr>
                        <a:buSzPts val="2400"/>
                        <a:buFont typeface="Arial"/>
                        <a:buNone/>
                      </a:pPr>
                      <a:r>
                        <a:rPr lang="en-US" sz="2300" u="none" cap="none" strike="noStrike"/>
                        <a:t>Algorithm</a:t>
                      </a:r>
                      <a:endParaRPr sz="1400" u="none" cap="none" strike="noStrike"/>
                    </a:p>
                  </a:txBody>
                  <a:tcPr marT="46075" marB="46075" marR="92150" marL="92150">
                    <a:solidFill>
                      <a:srgbClr val="2A4B8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SparCC (Friedman et. al 2012) </a:t>
                      </a:r>
                      <a:endParaRPr i="1"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MENAP (Deng et. al 2012) </a:t>
                      </a:r>
                      <a:endParaRPr i="1"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CoNet (Faust et. al 2016)</a:t>
                      </a:r>
                      <a:endParaRPr i="1" sz="1400" u="none" cap="none" strike="noStrike">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sz="2000" u="none" cap="none" strike="noStrike"/>
                    </a:p>
                  </a:txBody>
                  <a:tcPr marT="46075" marB="46075" marR="92150" marL="92150"/>
                </a:tc>
                <a:tc>
                  <a:txBody>
                    <a:bodyPr/>
                    <a:lstStyle/>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CCLasso (Fang et. al 2015)</a:t>
                      </a:r>
                      <a:endParaRPr i="1"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REBACCA (Ban et. al 2015) </a:t>
                      </a:r>
                      <a:endParaRPr i="1"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SPIEC-EASI (Kurtz et. al 2015)</a:t>
                      </a:r>
                      <a:endParaRPr i="1" sz="1400" u="none" cap="none" strike="noStrike">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sz="2000" u="none" cap="none" strike="noStrike"/>
                    </a:p>
                  </a:txBody>
                  <a:tcPr marT="46075" marB="46075" marR="92150" marL="92150"/>
                </a:tc>
                <a:tc>
                  <a:txBody>
                    <a:bodyPr/>
                    <a:lstStyle/>
                    <a:p>
                      <a:pPr indent="0" lvl="0" marL="0" marR="0" rtl="0" algn="l">
                        <a:lnSpc>
                          <a:spcPct val="100000"/>
                        </a:lnSpc>
                        <a:spcBef>
                          <a:spcPts val="0"/>
                        </a:spcBef>
                        <a:spcAft>
                          <a:spcPts val="0"/>
                        </a:spcAft>
                        <a:buClr>
                          <a:schemeClr val="dk1"/>
                        </a:buClr>
                        <a:buSzPts val="1100"/>
                        <a:buFont typeface="Arial"/>
                        <a:buNone/>
                      </a:pPr>
                      <a:r>
                        <a:rPr i="1" lang="en-US" sz="1400" u="none" cap="none" strike="noStrike">
                          <a:latin typeface="Arial"/>
                          <a:ea typeface="Arial"/>
                          <a:cs typeface="Arial"/>
                          <a:sym typeface="Arial"/>
                        </a:rPr>
                        <a:t>SPIEC-EASI (Kurtz et. al 2015)</a:t>
                      </a:r>
                      <a:endParaRPr i="1"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gCoda (Fang et. al 2017)</a:t>
                      </a:r>
                      <a:endParaRPr i="1"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MDiNE (McGregor et. al 2019)</a:t>
                      </a:r>
                      <a:endParaRPr i="1"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HARMONIES (Jiang et. al 2020) </a:t>
                      </a:r>
                      <a:endParaRPr i="1"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mLDM (Yang et. al 2020)</a:t>
                      </a:r>
                      <a:endParaRPr i="1"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i="1" lang="en-US" sz="1400" u="none" cap="none" strike="noStrike">
                          <a:latin typeface="Arial"/>
                          <a:ea typeface="Arial"/>
                          <a:cs typeface="Arial"/>
                          <a:sym typeface="Arial"/>
                        </a:rPr>
                        <a:t>COZINE (Ha et. al 2020) </a:t>
                      </a:r>
                      <a:endParaRPr i="1"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latin typeface="Arial"/>
                          <a:ea typeface="Arial"/>
                          <a:cs typeface="Arial"/>
                          <a:sym typeface="Arial"/>
                        </a:rPr>
                        <a:t>PLNmodel (Chiquet et. al 2021)</a:t>
                      </a:r>
                      <a:endParaRPr b="1" sz="2000" u="none" cap="none" strike="noStrike"/>
                    </a:p>
                  </a:txBody>
                  <a:tcPr marT="46075" marB="46075" marR="92150" marL="92150"/>
                </a:tc>
              </a:tr>
            </a:tbl>
          </a:graphicData>
        </a:graphic>
      </p:graphicFrame>
      <p:sp>
        <p:nvSpPr>
          <p:cNvPr id="151" name="Google Shape;151;g35b69288a50_0_270"/>
          <p:cNvSpPr/>
          <p:nvPr/>
        </p:nvSpPr>
        <p:spPr>
          <a:xfrm>
            <a:off x="0" y="-27375"/>
            <a:ext cx="12192000" cy="1188600"/>
          </a:xfrm>
          <a:prstGeom prst="rect">
            <a:avLst/>
          </a:prstGeom>
          <a:gradFill>
            <a:gsLst>
              <a:gs pos="0">
                <a:srgbClr val="2A4B86"/>
              </a:gs>
              <a:gs pos="48000">
                <a:srgbClr val="4875C5"/>
              </a:gs>
              <a:gs pos="100000">
                <a:srgbClr val="8DA9DB"/>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2" name="Google Shape;152;g35b69288a50_0_270"/>
          <p:cNvSpPr txBox="1"/>
          <p:nvPr/>
        </p:nvSpPr>
        <p:spPr>
          <a:xfrm>
            <a:off x="437007" y="109785"/>
            <a:ext cx="11318100" cy="1097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000"/>
              <a:buFont typeface="Calibri"/>
              <a:buNone/>
            </a:pPr>
            <a:r>
              <a:rPr b="1" i="0" lang="en-US" sz="3200" u="none" cap="none" strike="noStrike">
                <a:solidFill>
                  <a:schemeClr val="lt1"/>
                </a:solidFill>
                <a:latin typeface="Calibri"/>
                <a:ea typeface="Calibri"/>
                <a:cs typeface="Calibri"/>
                <a:sym typeface="Calibri"/>
              </a:rPr>
              <a:t>Categories of Some of Existing Algorithms</a:t>
            </a:r>
            <a:endParaRPr b="1" i="0" sz="3200" u="none" cap="none" strike="noStrike">
              <a:solidFill>
                <a:schemeClr val="lt1"/>
              </a:solidFill>
              <a:latin typeface="Calibri"/>
              <a:ea typeface="Calibri"/>
              <a:cs typeface="Calibri"/>
              <a:sym typeface="Calibri"/>
            </a:endParaRPr>
          </a:p>
        </p:txBody>
      </p:sp>
      <p:sp>
        <p:nvSpPr>
          <p:cNvPr id="153" name="Google Shape;153;g35b69288a50_0_270"/>
          <p:cNvSpPr/>
          <p:nvPr/>
        </p:nvSpPr>
        <p:spPr>
          <a:xfrm>
            <a:off x="466725" y="1348750"/>
            <a:ext cx="11416800" cy="1005600"/>
          </a:xfrm>
          <a:prstGeom prst="rect">
            <a:avLst/>
          </a:prstGeom>
          <a:noFill/>
          <a:ln>
            <a:noFill/>
          </a:ln>
        </p:spPr>
        <p:txBody>
          <a:bodyPr anchorCtr="0" anchor="t" bIns="45000" lIns="90000" spcFirstLastPara="1" rIns="90000" wrap="square" tIns="45000">
            <a:noAutofit/>
          </a:bodyPr>
          <a:lstStyle/>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There are a lot of existing algorithms, each with various hyper-parameters which determine the sparsity (number of edges) in network.</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We grouped them into three different categories.</a:t>
            </a:r>
            <a:endParaRPr b="0"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 </a:t>
            </a:r>
            <a:endParaRPr b="0" i="0" sz="3200" u="none" cap="none" strike="noStrike">
              <a:solidFill>
                <a:schemeClr val="dk1"/>
              </a:solidFill>
              <a:latin typeface="Arial"/>
              <a:ea typeface="Arial"/>
              <a:cs typeface="Arial"/>
              <a:sym typeface="Arial"/>
            </a:endParaRPr>
          </a:p>
        </p:txBody>
      </p:sp>
      <p:sp>
        <p:nvSpPr>
          <p:cNvPr id="154" name="Google Shape;154;g35b69288a50_0_270"/>
          <p:cNvSpPr txBox="1"/>
          <p:nvPr/>
        </p:nvSpPr>
        <p:spPr>
          <a:xfrm>
            <a:off x="9026200" y="6258600"/>
            <a:ext cx="3089700" cy="5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1" lang="en-US" sz="2500" u="none" cap="none" strike="noStrike">
                <a:solidFill>
                  <a:schemeClr val="dk1"/>
                </a:solidFill>
                <a:latin typeface="Calibri"/>
                <a:ea typeface="Calibri"/>
                <a:cs typeface="Calibri"/>
                <a:sym typeface="Calibri"/>
              </a:rPr>
              <a:t>Agyapong et. al, 202</a:t>
            </a:r>
            <a:r>
              <a:rPr b="1" i="1" lang="en-US" sz="2500">
                <a:solidFill>
                  <a:schemeClr val="dk1"/>
                </a:solidFill>
                <a:latin typeface="Calibri"/>
                <a:ea typeface="Calibri"/>
                <a:cs typeface="Calibri"/>
                <a:sym typeface="Calibri"/>
              </a:rPr>
              <a:t>5</a:t>
            </a:r>
            <a:endParaRPr b="1" i="1" sz="25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p:nvPr/>
        </p:nvSpPr>
        <p:spPr>
          <a:xfrm>
            <a:off x="301625" y="1398800"/>
            <a:ext cx="9626100" cy="4866600"/>
          </a:xfrm>
          <a:prstGeom prst="rect">
            <a:avLst/>
          </a:prstGeom>
          <a:noFill/>
          <a:ln>
            <a:noFill/>
          </a:ln>
        </p:spPr>
        <p:txBody>
          <a:bodyPr anchorCtr="0" anchor="t" bIns="45000" lIns="90000" spcFirstLastPara="1" rIns="90000" wrap="square" tIns="45000">
            <a:noAutofit/>
          </a:bodyPr>
          <a:lstStyle/>
          <a:p>
            <a:pPr indent="-457200" lvl="0" marL="457200" marR="0" rtl="0" algn="l">
              <a:lnSpc>
                <a:spcPct val="100000"/>
              </a:lnSpc>
              <a:spcBef>
                <a:spcPts val="0"/>
              </a:spcBef>
              <a:spcAft>
                <a:spcPts val="0"/>
              </a:spcAft>
              <a:buClr>
                <a:srgbClr val="000000"/>
              </a:buClr>
              <a:buSzPts val="3200"/>
              <a:buFont typeface="Calibri"/>
              <a:buNone/>
            </a:pPr>
            <a:r>
              <a:rPr b="0" i="0" lang="en-US" sz="2200" u="none" cap="none" strike="noStrike">
                <a:solidFill>
                  <a:srgbClr val="000000"/>
                </a:solidFill>
                <a:latin typeface="Calibri"/>
                <a:ea typeface="Calibri"/>
                <a:cs typeface="Calibri"/>
                <a:sym typeface="Calibri"/>
              </a:rPr>
              <a:t> 	For some particular real data sets:</a:t>
            </a:r>
            <a:endParaRPr b="0" i="0" sz="2200" u="none" cap="none" strike="noStrike">
              <a:solidFill>
                <a:srgbClr val="000000"/>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3200"/>
              <a:buFont typeface="Calibri"/>
              <a:buNone/>
            </a:pPr>
            <a:r>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Char char="➢"/>
            </a:pPr>
            <a:r>
              <a:rPr b="0" i="0" lang="en-US" sz="2200" u="none" cap="none" strike="noStrike">
                <a:solidFill>
                  <a:srgbClr val="000000"/>
                </a:solidFill>
                <a:latin typeface="Calibri"/>
                <a:ea typeface="Calibri"/>
                <a:cs typeface="Calibri"/>
                <a:sym typeface="Calibri"/>
              </a:rPr>
              <a:t>How can we automatically learn hyper-parameters? (let the data tell us the “</a:t>
            </a:r>
            <a:r>
              <a:rPr b="1" i="0" lang="en-US" sz="2200" u="none" cap="none" strike="noStrike">
                <a:solidFill>
                  <a:srgbClr val="000000"/>
                </a:solidFill>
                <a:latin typeface="Calibri"/>
                <a:ea typeface="Calibri"/>
                <a:cs typeface="Calibri"/>
                <a:sym typeface="Calibri"/>
              </a:rPr>
              <a:t>best</a:t>
            </a:r>
            <a:r>
              <a:rPr b="0" i="0" lang="en-US" sz="2200" u="none" cap="none" strike="noStrike">
                <a:solidFill>
                  <a:srgbClr val="000000"/>
                </a:solidFill>
                <a:latin typeface="Calibri"/>
                <a:ea typeface="Calibri"/>
                <a:cs typeface="Calibri"/>
                <a:sym typeface="Calibri"/>
              </a:rPr>
              <a:t>” threshold, rather than choosing arbitrarily)</a:t>
            </a:r>
            <a:endParaRPr b="0" i="0" sz="22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Which of the available microbial network analysis algorithms is most accurate and gives least test error?</a:t>
            </a:r>
            <a:endParaRPr b="0"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Char char="➢"/>
            </a:pPr>
            <a:r>
              <a:rPr b="0" i="0" lang="en-US" sz="2200" u="none" cap="none" strike="noStrike">
                <a:solidFill>
                  <a:schemeClr val="dk1"/>
                </a:solidFill>
                <a:latin typeface="Calibri"/>
                <a:ea typeface="Calibri"/>
                <a:cs typeface="Calibri"/>
                <a:sym typeface="Calibri"/>
              </a:rPr>
              <a:t>How many samples are needed for cross validation to be useful.</a:t>
            </a:r>
            <a:endParaRPr b="0" i="0" sz="2200" u="none" cap="none" strike="noStrike">
              <a:solidFill>
                <a:schemeClr val="dk1"/>
              </a:solidFill>
              <a:latin typeface="Calibri"/>
              <a:ea typeface="Calibri"/>
              <a:cs typeface="Calibri"/>
              <a:sym typeface="Calibri"/>
            </a:endParaRPr>
          </a:p>
          <a:p>
            <a:pPr indent="-457200" lvl="0" marL="457200" marR="0" rtl="0" algn="ctr">
              <a:lnSpc>
                <a:spcPct val="100000"/>
              </a:lnSpc>
              <a:spcBef>
                <a:spcPts val="0"/>
              </a:spcBef>
              <a:spcAft>
                <a:spcPts val="0"/>
              </a:spcAft>
              <a:buClr>
                <a:srgbClr val="000000"/>
              </a:buClr>
              <a:buSzPts val="3200"/>
              <a:buFont typeface="Calibri"/>
              <a:buNone/>
            </a:pPr>
            <a:r>
              <a:rPr b="0" i="0" lang="en-US" sz="2200" u="none" cap="none" strike="noStrike">
                <a:solidFill>
                  <a:srgbClr val="000000"/>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p:txBody>
      </p:sp>
      <p:sp>
        <p:nvSpPr>
          <p:cNvPr id="160" name="Google Shape;160;p5"/>
          <p:cNvSpPr/>
          <p:nvPr/>
        </p:nvSpPr>
        <p:spPr>
          <a:xfrm>
            <a:off x="0" y="-27375"/>
            <a:ext cx="12192000" cy="1188600"/>
          </a:xfrm>
          <a:prstGeom prst="rect">
            <a:avLst/>
          </a:prstGeom>
          <a:gradFill>
            <a:gsLst>
              <a:gs pos="0">
                <a:srgbClr val="2A4B86"/>
              </a:gs>
              <a:gs pos="48000">
                <a:srgbClr val="4875C5"/>
              </a:gs>
              <a:gs pos="100000">
                <a:srgbClr val="8DA9DB"/>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1" name="Google Shape;161;p5"/>
          <p:cNvSpPr txBox="1"/>
          <p:nvPr/>
        </p:nvSpPr>
        <p:spPr>
          <a:xfrm>
            <a:off x="437007" y="109785"/>
            <a:ext cx="11318100" cy="1097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000"/>
              <a:buFont typeface="Calibri"/>
              <a:buNone/>
            </a:pPr>
            <a:r>
              <a:rPr b="1" lang="en-US" sz="3200">
                <a:solidFill>
                  <a:schemeClr val="lt1"/>
                </a:solidFill>
                <a:latin typeface="Calibri"/>
                <a:ea typeface="Calibri"/>
                <a:cs typeface="Calibri"/>
                <a:sym typeface="Calibri"/>
              </a:rPr>
              <a:t>Research Questions</a:t>
            </a:r>
            <a:endParaRPr b="1" i="0" sz="32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g35b69288a50_0_35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aphicFrame>
        <p:nvGraphicFramePr>
          <p:cNvPr id="167" name="Google Shape;167;g35b69288a50_0_356"/>
          <p:cNvGraphicFramePr/>
          <p:nvPr/>
        </p:nvGraphicFramePr>
        <p:xfrm>
          <a:off x="432225" y="2017996"/>
          <a:ext cx="3000000" cy="3000000"/>
        </p:xfrm>
        <a:graphic>
          <a:graphicData uri="http://schemas.openxmlformats.org/drawingml/2006/table">
            <a:tbl>
              <a:tblPr bandRow="1" firstCol="1" firstRow="1">
                <a:noFill/>
                <a:tableStyleId>{C2572069-C806-4148-B4A4-61043A345E9E}</a:tableStyleId>
              </a:tblPr>
              <a:tblGrid>
                <a:gridCol w="2361025"/>
                <a:gridCol w="4368825"/>
                <a:gridCol w="4597700"/>
              </a:tblGrid>
              <a:tr h="820475">
                <a:tc>
                  <a:txBody>
                    <a:bodyPr/>
                    <a:lstStyle/>
                    <a:p>
                      <a:pPr indent="0" lvl="0" marL="0" marR="0" rtl="0" algn="l">
                        <a:lnSpc>
                          <a:spcPct val="100000"/>
                        </a:lnSpc>
                        <a:spcBef>
                          <a:spcPts val="0"/>
                        </a:spcBef>
                        <a:spcAft>
                          <a:spcPts val="0"/>
                        </a:spcAft>
                        <a:buClr>
                          <a:srgbClr val="000000"/>
                        </a:buClr>
                        <a:buSzPts val="2400"/>
                        <a:buFont typeface="Arial"/>
                        <a:buNone/>
                      </a:pPr>
                      <a:r>
                        <a:rPr b="1" lang="en-US" sz="2300" u="none" cap="none" strike="noStrike"/>
                        <a:t>Category of Evaluation Type</a:t>
                      </a:r>
                      <a:endParaRPr b="1" sz="1400" u="none" cap="none" strike="noStrike"/>
                    </a:p>
                  </a:txBody>
                  <a:tcPr marT="46075" marB="46075" marR="92150" marL="92150">
                    <a:solidFill>
                      <a:srgbClr val="2A4B86"/>
                    </a:solidFill>
                  </a:tcPr>
                </a:tc>
                <a:tc>
                  <a:txBody>
                    <a:bodyPr/>
                    <a:lstStyle/>
                    <a:p>
                      <a:pPr indent="0" lvl="0" marL="0" marR="0" rtl="0" algn="l">
                        <a:lnSpc>
                          <a:spcPct val="100000"/>
                        </a:lnSpc>
                        <a:spcBef>
                          <a:spcPts val="0"/>
                        </a:spcBef>
                        <a:spcAft>
                          <a:spcPts val="0"/>
                        </a:spcAft>
                        <a:buClr>
                          <a:schemeClr val="dk1"/>
                        </a:buClr>
                        <a:buSzPts val="2400"/>
                        <a:buFont typeface="Calibri"/>
                        <a:buNone/>
                      </a:pPr>
                      <a:r>
                        <a:rPr b="1" lang="en-US" sz="2300" u="none" cap="none" strike="noStrike"/>
                        <a:t>External Data</a:t>
                      </a:r>
                      <a:endParaRPr sz="1400" u="none" cap="none" strike="noStrike"/>
                    </a:p>
                  </a:txBody>
                  <a:tcPr marT="46075" marB="46075" marR="92150" marL="92150">
                    <a:solidFill>
                      <a:srgbClr val="2A4B86"/>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lang="en-US" sz="2300" u="none" cap="none" strike="noStrike"/>
                        <a:t>Network consistency between sub-samples</a:t>
                      </a:r>
                      <a:endParaRPr b="1" sz="2300" u="none" cap="none" strike="noStrike">
                        <a:solidFill>
                          <a:schemeClr val="dk1"/>
                        </a:solidFill>
                        <a:latin typeface="Calibri"/>
                        <a:ea typeface="Calibri"/>
                        <a:cs typeface="Calibri"/>
                        <a:sym typeface="Calibri"/>
                      </a:endParaRPr>
                    </a:p>
                  </a:txBody>
                  <a:tcPr marT="46075" marB="46075" marR="92150" marL="92150">
                    <a:solidFill>
                      <a:srgbClr val="2A4B86"/>
                    </a:solidFill>
                  </a:tcPr>
                </a:tc>
              </a:tr>
              <a:tr h="1407550">
                <a:tc>
                  <a:txBody>
                    <a:bodyPr/>
                    <a:lstStyle/>
                    <a:p>
                      <a:pPr indent="0" lvl="0" marL="0" marR="0" rtl="0" algn="l">
                        <a:lnSpc>
                          <a:spcPct val="100000"/>
                        </a:lnSpc>
                        <a:spcBef>
                          <a:spcPts val="0"/>
                        </a:spcBef>
                        <a:spcAft>
                          <a:spcPts val="0"/>
                        </a:spcAft>
                        <a:buClr>
                          <a:srgbClr val="000000"/>
                        </a:buClr>
                        <a:buSzPts val="2400"/>
                        <a:buFont typeface="Arial"/>
                        <a:buNone/>
                      </a:pPr>
                      <a:r>
                        <a:rPr lang="en-US" sz="2300" u="none" cap="none" strike="noStrike"/>
                        <a:t>Algorithms</a:t>
                      </a:r>
                      <a:endParaRPr sz="1400" u="none" cap="none" strike="noStrike"/>
                    </a:p>
                  </a:txBody>
                  <a:tcPr marT="46075" marB="46075" marR="92150" marL="92150">
                    <a:solidFill>
                      <a:srgbClr val="2A4B86"/>
                    </a:solidFill>
                  </a:tcPr>
                </a:tc>
                <a:tc>
                  <a:txBody>
                    <a:bodyPr/>
                    <a:lstStyle/>
                    <a:p>
                      <a:pPr indent="0" lvl="0" marL="0" marR="0" rtl="0" algn="l">
                        <a:lnSpc>
                          <a:spcPct val="90000"/>
                        </a:lnSpc>
                        <a:spcBef>
                          <a:spcPts val="0"/>
                        </a:spcBef>
                        <a:spcAft>
                          <a:spcPts val="0"/>
                        </a:spcAft>
                        <a:buClr>
                          <a:srgbClr val="000000"/>
                        </a:buClr>
                        <a:buSzPts val="4000"/>
                        <a:buFont typeface="Arial"/>
                        <a:buNone/>
                      </a:pPr>
                      <a:r>
                        <a:rPr b="1" i="1" lang="en-US" sz="2000" u="none" cap="none" strike="noStrike"/>
                        <a:t>SparCC (Friedman et al 2012),</a:t>
                      </a:r>
                      <a:endParaRPr i="1" sz="2000" u="none" cap="none" strike="noStrike"/>
                    </a:p>
                    <a:p>
                      <a:pPr indent="0" lvl="0" marL="0" marR="0" rtl="0" algn="l">
                        <a:lnSpc>
                          <a:spcPct val="90000"/>
                        </a:lnSpc>
                        <a:spcBef>
                          <a:spcPts val="0"/>
                        </a:spcBef>
                        <a:spcAft>
                          <a:spcPts val="0"/>
                        </a:spcAft>
                        <a:buClr>
                          <a:schemeClr val="dk1"/>
                        </a:buClr>
                        <a:buSzPts val="4000"/>
                        <a:buFont typeface="Calibri"/>
                        <a:buNone/>
                      </a:pPr>
                      <a:r>
                        <a:rPr b="1" i="1" lang="en-US" sz="2000" u="none" cap="none" strike="noStrike"/>
                        <a:t>SPIEC-EASI (Kurtz et al 2015)</a:t>
                      </a:r>
                      <a:endParaRPr i="1" sz="2000" u="none" cap="none" strike="noStrike"/>
                    </a:p>
                    <a:p>
                      <a:pPr indent="0" lvl="0" marL="0" marR="0" rtl="0" algn="l">
                        <a:lnSpc>
                          <a:spcPct val="100000"/>
                        </a:lnSpc>
                        <a:spcBef>
                          <a:spcPts val="0"/>
                        </a:spcBef>
                        <a:spcAft>
                          <a:spcPts val="0"/>
                        </a:spcAft>
                        <a:buClr>
                          <a:srgbClr val="000000"/>
                        </a:buClr>
                        <a:buSzPts val="2400"/>
                        <a:buFont typeface="Arial"/>
                        <a:buNone/>
                      </a:pPr>
                      <a:r>
                        <a:t/>
                      </a:r>
                      <a:endParaRPr sz="2300" u="none" cap="none" strike="noStrike"/>
                    </a:p>
                  </a:txBody>
                  <a:tcPr marT="46075" marB="46075" marR="92150" marL="92150"/>
                </a:tc>
                <a:tc>
                  <a:txBody>
                    <a:bodyPr/>
                    <a:lstStyle/>
                    <a:p>
                      <a:pPr indent="0" lvl="0" marL="0" marR="0" rtl="0" algn="l">
                        <a:lnSpc>
                          <a:spcPct val="90000"/>
                        </a:lnSpc>
                        <a:spcBef>
                          <a:spcPts val="0"/>
                        </a:spcBef>
                        <a:spcAft>
                          <a:spcPts val="0"/>
                        </a:spcAft>
                        <a:buClr>
                          <a:schemeClr val="dk1"/>
                        </a:buClr>
                        <a:buSzPts val="4000"/>
                        <a:buFont typeface="Calibri"/>
                        <a:buNone/>
                      </a:pPr>
                      <a:r>
                        <a:rPr b="1" i="1" lang="en-US" sz="2000" u="none" cap="none" strike="noStrike"/>
                        <a:t>CCLasso (Fang et al 2015)</a:t>
                      </a:r>
                      <a:endParaRPr i="1" sz="2000" u="none" cap="none" strike="noStrike"/>
                    </a:p>
                  </a:txBody>
                  <a:tcPr marT="46075" marB="46075" marR="92150" marL="92150"/>
                </a:tc>
              </a:tr>
              <a:tr h="1511125">
                <a:tc>
                  <a:txBody>
                    <a:bodyPr/>
                    <a:lstStyle/>
                    <a:p>
                      <a:pPr indent="0" lvl="0" marL="0" marR="0" rtl="0" algn="l">
                        <a:lnSpc>
                          <a:spcPct val="100000"/>
                        </a:lnSpc>
                        <a:spcBef>
                          <a:spcPts val="0"/>
                        </a:spcBef>
                        <a:spcAft>
                          <a:spcPts val="0"/>
                        </a:spcAft>
                        <a:buClr>
                          <a:srgbClr val="000000"/>
                        </a:buClr>
                        <a:buSzPts val="2400"/>
                        <a:buFont typeface="Arial"/>
                        <a:buNone/>
                      </a:pPr>
                      <a:r>
                        <a:rPr lang="en-US" sz="2300" u="none" cap="none" strike="noStrike"/>
                        <a:t>Issues</a:t>
                      </a:r>
                      <a:endParaRPr sz="1400" u="none" cap="none" strike="noStrike"/>
                    </a:p>
                  </a:txBody>
                  <a:tcPr marT="46075" marB="46075" marR="92150" marL="92150">
                    <a:solidFill>
                      <a:srgbClr val="2A4B86"/>
                    </a:solidFill>
                  </a:tcPr>
                </a:tc>
                <a:tc>
                  <a:txBody>
                    <a:bodyPr/>
                    <a:lstStyle/>
                    <a:p>
                      <a:pPr indent="-254000" lvl="0" marL="285750" marR="0" rtl="0" algn="l">
                        <a:lnSpc>
                          <a:spcPct val="100000"/>
                        </a:lnSpc>
                        <a:spcBef>
                          <a:spcPts val="0"/>
                        </a:spcBef>
                        <a:spcAft>
                          <a:spcPts val="0"/>
                        </a:spcAft>
                        <a:buClr>
                          <a:schemeClr val="dk1"/>
                        </a:buClr>
                        <a:buSzPts val="1900"/>
                        <a:buFont typeface="Arial"/>
                        <a:buChar char="•"/>
                      </a:pPr>
                      <a:r>
                        <a:rPr b="0" i="0" lang="en-US" sz="2000" u="none" cap="none" strike="noStrike">
                          <a:solidFill>
                            <a:schemeClr val="dk1"/>
                          </a:solidFill>
                          <a:latin typeface="Calibri"/>
                          <a:ea typeface="Calibri"/>
                          <a:cs typeface="Calibri"/>
                          <a:sym typeface="Calibri"/>
                        </a:rPr>
                        <a:t>Lack of ground truth </a:t>
                      </a:r>
                      <a:r>
                        <a:rPr lang="en-US" sz="2000" u="none" cap="none" strike="noStrike"/>
                        <a:t>(external data are not always available)</a:t>
                      </a:r>
                      <a:endParaRPr sz="2000" u="none" cap="none" strike="noStrike"/>
                    </a:p>
                    <a:p>
                      <a:pPr indent="0" lvl="0" marL="457200" marR="0" rtl="0" algn="l">
                        <a:lnSpc>
                          <a:spcPct val="100000"/>
                        </a:lnSpc>
                        <a:spcBef>
                          <a:spcPts val="0"/>
                        </a:spcBef>
                        <a:spcAft>
                          <a:spcPts val="0"/>
                        </a:spcAft>
                        <a:buClr>
                          <a:srgbClr val="000000"/>
                        </a:buClr>
                        <a:buSzPts val="2000"/>
                        <a:buFont typeface="Arial"/>
                        <a:buNone/>
                      </a:pPr>
                      <a:r>
                        <a:t/>
                      </a:r>
                      <a:endParaRPr sz="2000" u="none" cap="none" strike="noStrike"/>
                    </a:p>
                    <a:p>
                      <a:pPr indent="-254000" lvl="0" marL="285750" marR="0" rtl="0" algn="l">
                        <a:lnSpc>
                          <a:spcPct val="100000"/>
                        </a:lnSpc>
                        <a:spcBef>
                          <a:spcPts val="0"/>
                        </a:spcBef>
                        <a:spcAft>
                          <a:spcPts val="0"/>
                        </a:spcAft>
                        <a:buClr>
                          <a:schemeClr val="dk1"/>
                        </a:buClr>
                        <a:buSzPts val="1900"/>
                        <a:buFont typeface="Arial"/>
                        <a:buChar char="•"/>
                      </a:pPr>
                      <a:r>
                        <a:rPr b="0" i="0" lang="en-US" sz="2000" u="none" cap="none" strike="noStrike">
                          <a:solidFill>
                            <a:schemeClr val="dk1"/>
                          </a:solidFill>
                          <a:latin typeface="Calibri"/>
                          <a:ea typeface="Calibri"/>
                          <a:cs typeface="Calibri"/>
                          <a:sym typeface="Calibri"/>
                        </a:rPr>
                        <a:t>Biases in external data</a:t>
                      </a:r>
                      <a:endParaRPr sz="1100" u="none" cap="none" strike="noStrike"/>
                    </a:p>
                  </a:txBody>
                  <a:tcPr marT="46075" marB="46075" marR="92150" marL="92150"/>
                </a:tc>
                <a:tc>
                  <a:txBody>
                    <a:bodyPr/>
                    <a:lstStyle/>
                    <a:p>
                      <a:pPr indent="-254000" lvl="0" marL="285750" marR="0" rtl="0" algn="l">
                        <a:lnSpc>
                          <a:spcPct val="100000"/>
                        </a:lnSpc>
                        <a:spcBef>
                          <a:spcPts val="0"/>
                        </a:spcBef>
                        <a:spcAft>
                          <a:spcPts val="0"/>
                        </a:spcAft>
                        <a:buClr>
                          <a:schemeClr val="dk1"/>
                        </a:buClr>
                        <a:buSzPts val="1900"/>
                        <a:buFont typeface="Arial"/>
                        <a:buChar char="•"/>
                      </a:pPr>
                      <a:r>
                        <a:rPr lang="en-US" sz="2000" u="none" cap="none" strike="noStrike"/>
                        <a:t>Trivial model has perfect consistency (featureless model with no edges has 100% accuracy)</a:t>
                      </a:r>
                      <a:endParaRPr b="0" i="0" sz="2000" u="none" cap="none" strike="noStrike">
                        <a:solidFill>
                          <a:schemeClr val="dk1"/>
                        </a:solidFill>
                        <a:latin typeface="Calibri"/>
                        <a:ea typeface="Calibri"/>
                        <a:cs typeface="Calibri"/>
                        <a:sym typeface="Calibri"/>
                      </a:endParaRPr>
                    </a:p>
                  </a:txBody>
                  <a:tcPr marT="46075" marB="46075" marR="92150" marL="92150"/>
                </a:tc>
              </a:tr>
            </a:tbl>
          </a:graphicData>
        </a:graphic>
      </p:graphicFrame>
      <p:sp>
        <p:nvSpPr>
          <p:cNvPr id="168" name="Google Shape;168;g35b69288a50_0_356"/>
          <p:cNvSpPr/>
          <p:nvPr/>
        </p:nvSpPr>
        <p:spPr>
          <a:xfrm>
            <a:off x="0" y="-27375"/>
            <a:ext cx="12192000" cy="1188600"/>
          </a:xfrm>
          <a:prstGeom prst="rect">
            <a:avLst/>
          </a:prstGeom>
          <a:gradFill>
            <a:gsLst>
              <a:gs pos="0">
                <a:srgbClr val="2A4B86"/>
              </a:gs>
              <a:gs pos="48000">
                <a:srgbClr val="4875C5"/>
              </a:gs>
              <a:gs pos="100000">
                <a:srgbClr val="8DA9DB"/>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9" name="Google Shape;169;g35b69288a50_0_356"/>
          <p:cNvSpPr txBox="1"/>
          <p:nvPr/>
        </p:nvSpPr>
        <p:spPr>
          <a:xfrm>
            <a:off x="437007" y="109785"/>
            <a:ext cx="11318100" cy="1097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000"/>
              <a:buFont typeface="Calibri"/>
              <a:buNone/>
            </a:pPr>
            <a:r>
              <a:rPr b="1" i="0" lang="en-US" sz="3200" u="none" cap="none" strike="noStrike">
                <a:solidFill>
                  <a:schemeClr val="lt1"/>
                </a:solidFill>
                <a:latin typeface="Calibri"/>
                <a:ea typeface="Calibri"/>
                <a:cs typeface="Calibri"/>
                <a:sym typeface="Calibri"/>
              </a:rPr>
              <a:t>Previous Evaluation Types</a:t>
            </a:r>
            <a:endParaRPr b="1" i="0" sz="3200" u="none" cap="none" strike="noStrike">
              <a:solidFill>
                <a:schemeClr val="lt1"/>
              </a:solidFill>
              <a:latin typeface="Calibri"/>
              <a:ea typeface="Calibri"/>
              <a:cs typeface="Calibri"/>
              <a:sym typeface="Calibri"/>
            </a:endParaRPr>
          </a:p>
        </p:txBody>
      </p:sp>
      <p:sp>
        <p:nvSpPr>
          <p:cNvPr id="170" name="Google Shape;170;g35b69288a50_0_356"/>
          <p:cNvSpPr txBox="1"/>
          <p:nvPr/>
        </p:nvSpPr>
        <p:spPr>
          <a:xfrm>
            <a:off x="9026200" y="6258600"/>
            <a:ext cx="3089700" cy="5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1" lang="en-US" sz="2500" u="none" cap="none" strike="noStrike">
                <a:solidFill>
                  <a:schemeClr val="dk1"/>
                </a:solidFill>
                <a:latin typeface="Calibri"/>
                <a:ea typeface="Calibri"/>
                <a:cs typeface="Calibri"/>
                <a:sym typeface="Calibri"/>
              </a:rPr>
              <a:t>Agyapong et. al, 2023</a:t>
            </a:r>
            <a:endParaRPr b="1" i="1" sz="25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g35b69288a50_0_6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aphicFrame>
        <p:nvGraphicFramePr>
          <p:cNvPr id="176" name="Google Shape;176;g35b69288a50_0_610"/>
          <p:cNvGraphicFramePr/>
          <p:nvPr/>
        </p:nvGraphicFramePr>
        <p:xfrm>
          <a:off x="584625" y="1408396"/>
          <a:ext cx="3000000" cy="3000000"/>
        </p:xfrm>
        <a:graphic>
          <a:graphicData uri="http://schemas.openxmlformats.org/drawingml/2006/table">
            <a:tbl>
              <a:tblPr bandRow="1" firstCol="1" firstRow="1">
                <a:noFill/>
                <a:tableStyleId>{C2572069-C806-4148-B4A4-61043A345E9E}</a:tableStyleId>
              </a:tblPr>
              <a:tblGrid>
                <a:gridCol w="2631900"/>
                <a:gridCol w="3307225"/>
                <a:gridCol w="3279750"/>
              </a:tblGrid>
              <a:tr h="1059450">
                <a:tc>
                  <a:txBody>
                    <a:bodyPr/>
                    <a:lstStyle/>
                    <a:p>
                      <a:pPr indent="0" lvl="0" marL="0" marR="0" rtl="0" algn="l">
                        <a:lnSpc>
                          <a:spcPct val="100000"/>
                        </a:lnSpc>
                        <a:spcBef>
                          <a:spcPts val="0"/>
                        </a:spcBef>
                        <a:spcAft>
                          <a:spcPts val="0"/>
                        </a:spcAft>
                        <a:buClr>
                          <a:srgbClr val="000000"/>
                        </a:buClr>
                        <a:buSzPts val="2400"/>
                        <a:buFont typeface="Arial"/>
                        <a:buNone/>
                      </a:pPr>
                      <a:r>
                        <a:rPr b="1" lang="en-US" sz="2300" u="none" cap="none" strike="noStrike"/>
                        <a:t>Algorithm</a:t>
                      </a:r>
                      <a:endParaRPr b="1" sz="1400" u="none" cap="none" strike="noStrike"/>
                    </a:p>
                  </a:txBody>
                  <a:tcPr marT="46075" marB="46075" marR="92150" marL="92150">
                    <a:solidFill>
                      <a:srgbClr val="2A4B86"/>
                    </a:solidFill>
                  </a:tcPr>
                </a:tc>
                <a:tc>
                  <a:txBody>
                    <a:bodyPr/>
                    <a:lstStyle/>
                    <a:p>
                      <a:pPr indent="0" lvl="0" marL="0" marR="0" rtl="0" algn="l">
                        <a:lnSpc>
                          <a:spcPct val="100000"/>
                        </a:lnSpc>
                        <a:spcBef>
                          <a:spcPts val="0"/>
                        </a:spcBef>
                        <a:spcAft>
                          <a:spcPts val="0"/>
                        </a:spcAft>
                        <a:buClr>
                          <a:schemeClr val="dk1"/>
                        </a:buClr>
                        <a:buSzPts val="2400"/>
                        <a:buFont typeface="Calibri"/>
                        <a:buNone/>
                      </a:pPr>
                      <a:r>
                        <a:rPr lang="en-US" sz="2300" u="none" cap="none" strike="noStrike"/>
                        <a:t>Cross-Validation for </a:t>
                      </a:r>
                      <a:endParaRPr sz="2300" u="none" cap="none" strike="noStrike"/>
                    </a:p>
                    <a:p>
                      <a:pPr indent="0" lvl="0" marL="0" marR="0" rtl="0" algn="l">
                        <a:lnSpc>
                          <a:spcPct val="100000"/>
                        </a:lnSpc>
                        <a:spcBef>
                          <a:spcPts val="0"/>
                        </a:spcBef>
                        <a:spcAft>
                          <a:spcPts val="0"/>
                        </a:spcAft>
                        <a:buClr>
                          <a:schemeClr val="dk1"/>
                        </a:buClr>
                        <a:buSzPts val="2400"/>
                        <a:buFont typeface="Calibri"/>
                        <a:buNone/>
                      </a:pPr>
                      <a:r>
                        <a:rPr lang="en-US" sz="2300" u="none" cap="none" strike="noStrike"/>
                        <a:t>Training</a:t>
                      </a:r>
                      <a:endParaRPr sz="1400" u="none" cap="none" strike="noStrike"/>
                    </a:p>
                  </a:txBody>
                  <a:tcPr marT="46075" marB="46075" marR="92150" marL="92150">
                    <a:solidFill>
                      <a:srgbClr val="2A4B86"/>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300" u="none" cap="none" strike="noStrike"/>
                        <a:t>Cross-Validation for Testing</a:t>
                      </a:r>
                      <a:endParaRPr b="1" sz="2300" u="none" cap="none" strike="noStrike">
                        <a:solidFill>
                          <a:schemeClr val="dk1"/>
                        </a:solidFill>
                        <a:latin typeface="Calibri"/>
                        <a:ea typeface="Calibri"/>
                        <a:cs typeface="Calibri"/>
                        <a:sym typeface="Calibri"/>
                      </a:endParaRPr>
                    </a:p>
                  </a:txBody>
                  <a:tcPr marT="46075" marB="46075" marR="92150" marL="92150">
                    <a:solidFill>
                      <a:srgbClr val="2A4B86"/>
                    </a:solidFill>
                  </a:tcPr>
                </a:tc>
              </a:tr>
              <a:tr h="1172375">
                <a:tc>
                  <a:txBody>
                    <a:bodyPr/>
                    <a:lstStyle/>
                    <a:p>
                      <a:pPr indent="0" lvl="0" marL="0" marR="0" rtl="0" algn="l">
                        <a:lnSpc>
                          <a:spcPct val="100000"/>
                        </a:lnSpc>
                        <a:spcBef>
                          <a:spcPts val="0"/>
                        </a:spcBef>
                        <a:spcAft>
                          <a:spcPts val="0"/>
                        </a:spcAft>
                        <a:buClr>
                          <a:srgbClr val="000000"/>
                        </a:buClr>
                        <a:buSzPts val="2400"/>
                        <a:buFont typeface="Arial"/>
                        <a:buNone/>
                      </a:pPr>
                      <a:r>
                        <a:rPr lang="en-US" sz="2300" u="none" cap="none" strike="noStrike"/>
                        <a:t>LASSO</a:t>
                      </a:r>
                      <a:endParaRPr sz="1400" u="none" cap="none" strike="noStrike"/>
                    </a:p>
                  </a:txBody>
                  <a:tcPr marT="46075" marB="46075" marR="92150" marL="92150">
                    <a:solidFill>
                      <a:srgbClr val="2A4B86"/>
                    </a:solidFill>
                  </a:tcPr>
                </a:tc>
                <a:tc>
                  <a:txBody>
                    <a:bodyPr/>
                    <a:lstStyle/>
                    <a:p>
                      <a:pPr indent="0" lvl="0" marL="0" marR="0" rtl="0" algn="l">
                        <a:lnSpc>
                          <a:spcPct val="90000"/>
                        </a:lnSpc>
                        <a:spcBef>
                          <a:spcPts val="0"/>
                        </a:spcBef>
                        <a:spcAft>
                          <a:spcPts val="0"/>
                        </a:spcAft>
                        <a:buClr>
                          <a:schemeClr val="dk1"/>
                        </a:buClr>
                        <a:buSzPts val="4000"/>
                        <a:buFont typeface="Calibri"/>
                        <a:buNone/>
                      </a:pPr>
                      <a:r>
                        <a:rPr i="1" lang="en-US" sz="2000" u="none" cap="none" strike="noStrike"/>
                        <a:t>CCLasso (Fang et. al 2015)</a:t>
                      </a:r>
                      <a:endParaRPr i="1" sz="2000" u="none" cap="none" strike="noStrike"/>
                    </a:p>
                    <a:p>
                      <a:pPr indent="0" lvl="0" marL="0" marR="0" rtl="0" algn="l">
                        <a:lnSpc>
                          <a:spcPct val="90000"/>
                        </a:lnSpc>
                        <a:spcBef>
                          <a:spcPts val="0"/>
                        </a:spcBef>
                        <a:spcAft>
                          <a:spcPts val="0"/>
                        </a:spcAft>
                        <a:buClr>
                          <a:schemeClr val="dk1"/>
                        </a:buClr>
                        <a:buSzPts val="4000"/>
                        <a:buFont typeface="Calibri"/>
                        <a:buNone/>
                      </a:pPr>
                      <a:r>
                        <a:rPr i="1" lang="en-US" sz="2000" u="none" cap="none" strike="noStrike"/>
                        <a:t>REBACCA (Ban et. al 2015) </a:t>
                      </a:r>
                      <a:endParaRPr i="1" sz="2000" u="none" cap="none" strike="noStrike"/>
                    </a:p>
                    <a:p>
                      <a:pPr indent="0" lvl="0" marL="0" marR="0" rtl="0" algn="l">
                        <a:lnSpc>
                          <a:spcPct val="90000"/>
                        </a:lnSpc>
                        <a:spcBef>
                          <a:spcPts val="0"/>
                        </a:spcBef>
                        <a:spcAft>
                          <a:spcPts val="0"/>
                        </a:spcAft>
                        <a:buClr>
                          <a:schemeClr val="dk1"/>
                        </a:buClr>
                        <a:buSzPts val="4000"/>
                        <a:buFont typeface="Calibri"/>
                        <a:buNone/>
                      </a:pPr>
                      <a:r>
                        <a:rPr i="1" lang="en-US" sz="2000" u="none" cap="none" strike="noStrike"/>
                        <a:t>SPIEC-EASI (Kurtz et. al 2015)</a:t>
                      </a:r>
                      <a:endParaRPr i="1" sz="2000" u="none" cap="none" strike="noStrike"/>
                    </a:p>
                    <a:p>
                      <a:pPr indent="0" lvl="0" marL="0" marR="0" rtl="0" algn="l">
                        <a:lnSpc>
                          <a:spcPct val="100000"/>
                        </a:lnSpc>
                        <a:spcBef>
                          <a:spcPts val="0"/>
                        </a:spcBef>
                        <a:spcAft>
                          <a:spcPts val="0"/>
                        </a:spcAft>
                        <a:buClr>
                          <a:srgbClr val="000000"/>
                        </a:buClr>
                        <a:buSzPts val="2400"/>
                        <a:buFont typeface="Arial"/>
                        <a:buNone/>
                      </a:pPr>
                      <a:r>
                        <a:t/>
                      </a:r>
                      <a:endParaRPr sz="2300" u="none" cap="none" strike="noStrike"/>
                    </a:p>
                  </a:txBody>
                  <a:tcPr marT="46075" marB="46075" marR="92150" marL="92150"/>
                </a:tc>
                <a:tc>
                  <a:txBody>
                    <a:bodyPr/>
                    <a:lstStyle/>
                    <a:p>
                      <a:pPr indent="-133350" lvl="0" marL="285750" marR="0" rtl="0" algn="l">
                        <a:lnSpc>
                          <a:spcPct val="100000"/>
                        </a:lnSpc>
                        <a:spcBef>
                          <a:spcPts val="0"/>
                        </a:spcBef>
                        <a:spcAft>
                          <a:spcPts val="0"/>
                        </a:spcAft>
                        <a:buClr>
                          <a:schemeClr val="dk1"/>
                        </a:buClr>
                        <a:buSzPts val="1100"/>
                        <a:buFont typeface="Arial"/>
                        <a:buNone/>
                      </a:pPr>
                      <a:r>
                        <a:rPr lang="en-US" sz="2000" u="none" cap="none" strike="noStrike"/>
                        <a:t>Proposed</a:t>
                      </a:r>
                      <a:endParaRPr i="1" sz="2000" u="none" cap="none" strike="noStrike"/>
                    </a:p>
                  </a:txBody>
                  <a:tcPr marT="46075" marB="46075" marR="92150" marL="92150"/>
                </a:tc>
              </a:tr>
              <a:tr h="1194900">
                <a:tc>
                  <a:txBody>
                    <a:bodyPr/>
                    <a:lstStyle/>
                    <a:p>
                      <a:pPr indent="0" lvl="0" marL="0" marR="0" rtl="0" algn="l">
                        <a:lnSpc>
                          <a:spcPct val="100000"/>
                        </a:lnSpc>
                        <a:spcBef>
                          <a:spcPts val="0"/>
                        </a:spcBef>
                        <a:spcAft>
                          <a:spcPts val="0"/>
                        </a:spcAft>
                        <a:buClr>
                          <a:srgbClr val="000000"/>
                        </a:buClr>
                        <a:buSzPts val="2400"/>
                        <a:buFont typeface="Arial"/>
                        <a:buNone/>
                      </a:pPr>
                      <a:r>
                        <a:rPr lang="en-US" sz="2300" u="none" cap="none" strike="noStrike"/>
                        <a:t>GGM</a:t>
                      </a:r>
                      <a:endParaRPr sz="1400" u="none" cap="none" strike="noStrike"/>
                    </a:p>
                  </a:txBody>
                  <a:tcPr marT="46075" marB="46075" marR="92150" marL="92150">
                    <a:solidFill>
                      <a:srgbClr val="2A4B86"/>
                    </a:solidFill>
                  </a:tcPr>
                </a:tc>
                <a:tc>
                  <a:txBody>
                    <a:bodyPr/>
                    <a:lstStyle/>
                    <a:p>
                      <a:pPr indent="0" lvl="0" marL="0" marR="0" rtl="0" algn="l">
                        <a:lnSpc>
                          <a:spcPct val="100000"/>
                        </a:lnSpc>
                        <a:spcBef>
                          <a:spcPts val="0"/>
                        </a:spcBef>
                        <a:spcAft>
                          <a:spcPts val="0"/>
                        </a:spcAft>
                        <a:buClr>
                          <a:srgbClr val="000000"/>
                        </a:buClr>
                        <a:buSzPts val="2000"/>
                        <a:buFont typeface="Arial"/>
                        <a:buNone/>
                      </a:pPr>
                      <a:r>
                        <a:rPr i="1" lang="en-US" sz="2000" u="none" cap="none" strike="noStrike"/>
                        <a:t>gCoda (Fang et. al 2017)</a:t>
                      </a:r>
                      <a:endParaRPr i="1" sz="2000" u="none" cap="none" strike="noStrike"/>
                    </a:p>
                    <a:p>
                      <a:pPr indent="0" lvl="0" marL="0" marR="0" rtl="0" algn="l">
                        <a:lnSpc>
                          <a:spcPct val="100000"/>
                        </a:lnSpc>
                        <a:spcBef>
                          <a:spcPts val="0"/>
                        </a:spcBef>
                        <a:spcAft>
                          <a:spcPts val="0"/>
                        </a:spcAft>
                        <a:buClr>
                          <a:srgbClr val="000000"/>
                        </a:buClr>
                        <a:buSzPts val="2000"/>
                        <a:buFont typeface="Arial"/>
                        <a:buNone/>
                      </a:pPr>
                      <a:r>
                        <a:rPr i="1" lang="en-US" sz="2000" u="none" cap="none" strike="noStrike"/>
                        <a:t>MDiNE (McGregor et. al 2019)</a:t>
                      </a:r>
                      <a:endParaRPr i="1" sz="2000" u="none" cap="none" strike="noStrike"/>
                    </a:p>
                    <a:p>
                      <a:pPr indent="0" lvl="0" marL="0" marR="0" rtl="0" algn="l">
                        <a:lnSpc>
                          <a:spcPct val="100000"/>
                        </a:lnSpc>
                        <a:spcBef>
                          <a:spcPts val="0"/>
                        </a:spcBef>
                        <a:spcAft>
                          <a:spcPts val="0"/>
                        </a:spcAft>
                        <a:buClr>
                          <a:srgbClr val="000000"/>
                        </a:buClr>
                        <a:buSzPts val="2000"/>
                        <a:buFont typeface="Arial"/>
                        <a:buNone/>
                      </a:pPr>
                      <a:r>
                        <a:rPr i="1" lang="en-US" sz="2000" u="none" cap="none" strike="noStrike"/>
                        <a:t>COZINE (Ha et. al 2020) </a:t>
                      </a:r>
                      <a:endParaRPr i="1" sz="1400" u="none" cap="none" strike="noStrike">
                        <a:latin typeface="Arial"/>
                        <a:ea typeface="Arial"/>
                        <a:cs typeface="Arial"/>
                        <a:sym typeface="Arial"/>
                      </a:endParaRPr>
                    </a:p>
                  </a:txBody>
                  <a:tcPr marT="46075" marB="46075" marR="92150" marL="92150"/>
                </a:tc>
                <a:tc>
                  <a:txBody>
                    <a:bodyPr/>
                    <a:lstStyle/>
                    <a:p>
                      <a:pPr indent="-133350" lvl="0" marL="285750" marR="0" rtl="0" algn="l">
                        <a:lnSpc>
                          <a:spcPct val="100000"/>
                        </a:lnSpc>
                        <a:spcBef>
                          <a:spcPts val="0"/>
                        </a:spcBef>
                        <a:spcAft>
                          <a:spcPts val="0"/>
                        </a:spcAft>
                        <a:buClr>
                          <a:schemeClr val="dk1"/>
                        </a:buClr>
                        <a:buSzPts val="1100"/>
                        <a:buFont typeface="Arial"/>
                        <a:buNone/>
                      </a:pPr>
                      <a:r>
                        <a:rPr lang="en-US" sz="2000" u="none" cap="none" strike="noStrike"/>
                        <a:t>Proposed</a:t>
                      </a:r>
                      <a:endParaRPr sz="2000" u="none" cap="none" strike="noStrike"/>
                    </a:p>
                  </a:txBody>
                  <a:tcPr marT="46075" marB="46075" marR="92150" marL="92150"/>
                </a:tc>
              </a:tr>
              <a:tr h="1194900">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t>Correlation(Pearson/Spearman)</a:t>
                      </a:r>
                      <a:endParaRPr sz="2300" u="none" cap="none" strike="noStrike"/>
                    </a:p>
                  </a:txBody>
                  <a:tcPr marT="46075" marB="46075" marR="92150" marL="92150">
                    <a:solidFill>
                      <a:srgbClr val="2A4B86"/>
                    </a:solidFill>
                  </a:tcPr>
                </a:tc>
                <a:tc>
                  <a:txBody>
                    <a:bodyPr/>
                    <a:lstStyle/>
                    <a:p>
                      <a:pPr indent="-133350" lvl="0" marL="285750" marR="0" rtl="0" algn="l">
                        <a:lnSpc>
                          <a:spcPct val="100000"/>
                        </a:lnSpc>
                        <a:spcBef>
                          <a:spcPts val="0"/>
                        </a:spcBef>
                        <a:spcAft>
                          <a:spcPts val="0"/>
                        </a:spcAft>
                        <a:buClr>
                          <a:srgbClr val="000000"/>
                        </a:buClr>
                        <a:buSzPts val="2000"/>
                        <a:buFont typeface="Arial"/>
                        <a:buNone/>
                      </a:pPr>
                      <a:r>
                        <a:rPr lang="en-US" sz="2000" u="none" cap="none" strike="noStrike"/>
                        <a:t>Proposed</a:t>
                      </a:r>
                      <a:endParaRPr b="0" i="0" sz="2000" u="none" cap="none" strike="noStrike">
                        <a:solidFill>
                          <a:schemeClr val="dk1"/>
                        </a:solidFill>
                        <a:latin typeface="Calibri"/>
                        <a:ea typeface="Calibri"/>
                        <a:cs typeface="Calibri"/>
                        <a:sym typeface="Calibri"/>
                      </a:endParaRPr>
                    </a:p>
                  </a:txBody>
                  <a:tcPr marT="46075" marB="46075" marR="92150" marL="92150"/>
                </a:tc>
                <a:tc>
                  <a:txBody>
                    <a:bodyPr/>
                    <a:lstStyle/>
                    <a:p>
                      <a:pPr indent="-133350" lvl="0" marL="285750" marR="0" rtl="0" algn="l">
                        <a:lnSpc>
                          <a:spcPct val="100000"/>
                        </a:lnSpc>
                        <a:spcBef>
                          <a:spcPts val="0"/>
                        </a:spcBef>
                        <a:spcAft>
                          <a:spcPts val="0"/>
                        </a:spcAft>
                        <a:buClr>
                          <a:schemeClr val="dk1"/>
                        </a:buClr>
                        <a:buSzPts val="1100"/>
                        <a:buFont typeface="Arial"/>
                        <a:buNone/>
                      </a:pPr>
                      <a:r>
                        <a:rPr lang="en-US" sz="2000" u="none" cap="none" strike="noStrike"/>
                        <a:t>Proposed</a:t>
                      </a:r>
                      <a:endParaRPr sz="2000" u="none" cap="none" strike="noStrike"/>
                    </a:p>
                  </a:txBody>
                  <a:tcPr marT="46075" marB="46075" marR="92150" marL="92150"/>
                </a:tc>
              </a:tr>
            </a:tbl>
          </a:graphicData>
        </a:graphic>
      </p:graphicFrame>
      <p:sp>
        <p:nvSpPr>
          <p:cNvPr id="177" name="Google Shape;177;g35b69288a50_0_610"/>
          <p:cNvSpPr/>
          <p:nvPr/>
        </p:nvSpPr>
        <p:spPr>
          <a:xfrm>
            <a:off x="0" y="-27375"/>
            <a:ext cx="12192000" cy="1188600"/>
          </a:xfrm>
          <a:prstGeom prst="rect">
            <a:avLst/>
          </a:prstGeom>
          <a:gradFill>
            <a:gsLst>
              <a:gs pos="0">
                <a:srgbClr val="2A4B86"/>
              </a:gs>
              <a:gs pos="48000">
                <a:srgbClr val="4875C5"/>
              </a:gs>
              <a:gs pos="100000">
                <a:srgbClr val="8DA9DB"/>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8" name="Google Shape;178;g35b69288a50_0_610"/>
          <p:cNvSpPr txBox="1"/>
          <p:nvPr/>
        </p:nvSpPr>
        <p:spPr>
          <a:xfrm>
            <a:off x="437007" y="109785"/>
            <a:ext cx="11318100" cy="1097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4000"/>
              <a:buFont typeface="Calibri"/>
              <a:buNone/>
            </a:pPr>
            <a:r>
              <a:rPr b="1" i="0" lang="en-US" sz="3200" u="none" cap="none" strike="noStrike">
                <a:solidFill>
                  <a:schemeClr val="lt1"/>
                </a:solidFill>
                <a:latin typeface="Calibri"/>
                <a:ea typeface="Calibri"/>
                <a:cs typeface="Calibri"/>
                <a:sym typeface="Calibri"/>
              </a:rPr>
              <a:t>Summary of Contributions</a:t>
            </a:r>
            <a:endParaRPr b="1" i="0" sz="3200" u="none" cap="none" strike="noStrike">
              <a:solidFill>
                <a:schemeClr val="lt1"/>
              </a:solidFill>
              <a:latin typeface="Calibri"/>
              <a:ea typeface="Calibri"/>
              <a:cs typeface="Calibri"/>
              <a:sym typeface="Calibri"/>
            </a:endParaRPr>
          </a:p>
        </p:txBody>
      </p:sp>
      <p:sp>
        <p:nvSpPr>
          <p:cNvPr id="179" name="Google Shape;179;g35b69288a50_0_610"/>
          <p:cNvSpPr txBox="1"/>
          <p:nvPr/>
        </p:nvSpPr>
        <p:spPr>
          <a:xfrm>
            <a:off x="9026200" y="6258600"/>
            <a:ext cx="3089700" cy="5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1" lang="en-US" sz="2500" u="none" cap="none" strike="noStrike">
                <a:solidFill>
                  <a:schemeClr val="dk1"/>
                </a:solidFill>
                <a:latin typeface="Calibri"/>
                <a:ea typeface="Calibri"/>
                <a:cs typeface="Calibri"/>
                <a:sym typeface="Calibri"/>
              </a:rPr>
              <a:t>Agyapong et. al, 202</a:t>
            </a:r>
            <a:r>
              <a:rPr b="1" i="1" lang="en-US" sz="2500">
                <a:solidFill>
                  <a:schemeClr val="dk1"/>
                </a:solidFill>
                <a:latin typeface="Calibri"/>
                <a:ea typeface="Calibri"/>
                <a:cs typeface="Calibri"/>
                <a:sym typeface="Calibri"/>
              </a:rPr>
              <a:t>5</a:t>
            </a:r>
            <a:endParaRPr b="1" i="1" sz="25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2023-04-11T16:54:59Z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1033-4.8.0.7823</vt:lpwstr>
  </property>
</Properties>
</file>