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3" r:id="rId7"/>
    <p:sldId id="265" r:id="rId8"/>
    <p:sldId id="266" r:id="rId9"/>
    <p:sldId id="264" r:id="rId10"/>
    <p:sldId id="267" r:id="rId11"/>
    <p:sldId id="273" r:id="rId12"/>
    <p:sldId id="271" r:id="rId13"/>
    <p:sldId id="269" r:id="rId14"/>
    <p:sldId id="268"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1"/>
    <p:restoredTop sz="96006"/>
  </p:normalViewPr>
  <p:slideViewPr>
    <p:cSldViewPr snapToGrid="0" snapToObjects="1">
      <p:cViewPr>
        <p:scale>
          <a:sx n="127" d="100"/>
          <a:sy n="127" d="100"/>
        </p:scale>
        <p:origin x="6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10/29/22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10/29/22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10/29/22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10/29/22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10/29/22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mailto:Toby.Hocking@nau.edu" TargetMode="External"/><Relationship Id="rId4" Type="http://schemas.openxmlformats.org/officeDocument/2006/relationships/hyperlink" Target="mailto:da2343@na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25C3-521A-0D49-A667-E5FF58D4A065}"/>
              </a:ext>
            </a:extLst>
          </p:cNvPr>
          <p:cNvSpPr>
            <a:spLocks noGrp="1"/>
          </p:cNvSpPr>
          <p:nvPr>
            <p:ph type="ctrTitle"/>
          </p:nvPr>
        </p:nvSpPr>
        <p:spPr>
          <a:xfrm>
            <a:off x="924909" y="1001966"/>
            <a:ext cx="10084526" cy="2297430"/>
          </a:xfrm>
        </p:spPr>
        <p:txBody>
          <a:bodyPr>
            <a:noAutofit/>
          </a:bodyPr>
          <a:lstStyle/>
          <a:p>
            <a:pPr algn="ctr"/>
            <a:r>
              <a:rPr lang="en-US" sz="3600" b="1" dirty="0"/>
              <a:t>LASSO Regression modeling on prediction of medical terms among seafarers’ health documents using tidy text mining</a:t>
            </a:r>
          </a:p>
        </p:txBody>
      </p:sp>
      <p:pic>
        <p:nvPicPr>
          <p:cNvPr id="6" name="Picture 6" descr="https://lh5.googleusercontent.com/spLfQ3su2FZqMfZcn5gWHivxKwXBOqboKvKjSk8GDY4Bj7r6HfPJ6XgpKPDZxyKXxwjTt8zlFxhkkSPQlT2m9XlnFY1XE0TNPgdGwEz7mtQA4Z4dJA7zCxJDIkYoe98SmubfWDmxp5AMIa3RJCSgVUyOSRxnNO6FbBQiXTpazsCtInXzxScNNF4CP15sL1Vw9ar1pw">
            <a:extLst>
              <a:ext uri="{FF2B5EF4-FFF2-40B4-BE49-F238E27FC236}">
                <a16:creationId xmlns:a16="http://schemas.microsoft.com/office/drawing/2014/main" id="{80083486-FBED-6D41-9294-5969956D3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497" y="4912962"/>
            <a:ext cx="2009503" cy="12297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lh4.googleusercontent.com/nuTvy4xPmPpqyZw1wPJaJ2AnXTtCM6DCXqOfmE3Zq8vBAkfcWrUnJFvne4_oWkvwBt7-2cCu3wAnp1jG0qon6AagPXYKxq1dByOC3V58G9vrLUEV3JTJGTIwXtMOwLd0kAOFsb8FHx7w9eDG9zgBCVNGgZWNXkqX4z3GS6FVbwYgdTvBXNNZGaVISnI3tcTMsxbZmg">
            <a:extLst>
              <a:ext uri="{FF2B5EF4-FFF2-40B4-BE49-F238E27FC236}">
                <a16:creationId xmlns:a16="http://schemas.microsoft.com/office/drawing/2014/main" id="{E1F911AC-C0CC-C44B-A4A0-ED59B625E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95697"/>
            <a:ext cx="1849819" cy="55630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AEA4EB1-9074-5E46-A175-DF2B2DF15FD1}"/>
              </a:ext>
            </a:extLst>
          </p:cNvPr>
          <p:cNvSpPr/>
          <p:nvPr/>
        </p:nvSpPr>
        <p:spPr>
          <a:xfrm>
            <a:off x="1033397" y="3504885"/>
            <a:ext cx="4081220" cy="2585323"/>
          </a:xfrm>
          <a:prstGeom prst="rect">
            <a:avLst/>
          </a:prstGeom>
        </p:spPr>
        <p:txBody>
          <a:bodyPr wrap="square">
            <a:spAutoFit/>
          </a:bodyPr>
          <a:lstStyle/>
          <a:p>
            <a:r>
              <a:rPr lang="en-US" dirty="0"/>
              <a:t>A peer review by :</a:t>
            </a:r>
          </a:p>
          <a:p>
            <a:endParaRPr lang="en-US" dirty="0"/>
          </a:p>
          <a:p>
            <a:r>
              <a:rPr lang="en-US" dirty="0"/>
              <a:t>Daniel Agyapong </a:t>
            </a:r>
          </a:p>
          <a:p>
            <a:r>
              <a:rPr lang="en-US" dirty="0">
                <a:solidFill>
                  <a:schemeClr val="accent6">
                    <a:lumMod val="20000"/>
                    <a:lumOff val="80000"/>
                  </a:schemeClr>
                </a:solidFill>
                <a:hlinkClick r:id="rId4">
                  <a:extLst>
                    <a:ext uri="{A12FA001-AC4F-418D-AE19-62706E023703}">
                      <ahyp:hlinkClr xmlns:ahyp="http://schemas.microsoft.com/office/drawing/2018/hyperlinkcolor" val="tx"/>
                    </a:ext>
                  </a:extLst>
                </a:hlinkClick>
              </a:rPr>
              <a:t>da2343@nau.edu</a:t>
            </a:r>
            <a:endParaRPr lang="en-US" dirty="0">
              <a:solidFill>
                <a:schemeClr val="accent6">
                  <a:lumMod val="20000"/>
                  <a:lumOff val="80000"/>
                </a:schemeClr>
              </a:solidFill>
            </a:endParaRPr>
          </a:p>
          <a:p>
            <a:r>
              <a:rPr lang="en-US" dirty="0"/>
              <a:t>PhD student</a:t>
            </a:r>
          </a:p>
          <a:p>
            <a:endParaRPr lang="en-US" dirty="0"/>
          </a:p>
          <a:p>
            <a:r>
              <a:rPr lang="en-US" dirty="0"/>
              <a:t>Dr. Toby Hocking</a:t>
            </a:r>
          </a:p>
          <a:p>
            <a:r>
              <a:rPr lang="en-US" dirty="0">
                <a:solidFill>
                  <a:schemeClr val="accent6">
                    <a:lumMod val="20000"/>
                    <a:lumOff val="80000"/>
                  </a:schemeClr>
                </a:solidFill>
                <a:hlinkClick r:id="rId5">
                  <a:extLst>
                    <a:ext uri="{A12FA001-AC4F-418D-AE19-62706E023703}">
                      <ahyp:hlinkClr xmlns:ahyp="http://schemas.microsoft.com/office/drawing/2018/hyperlinkcolor" val="tx"/>
                    </a:ext>
                  </a:extLst>
                </a:hlinkClick>
              </a:rPr>
              <a:t>Toby.Hocking@nau.edu</a:t>
            </a:r>
            <a:endParaRPr lang="en-US" dirty="0">
              <a:solidFill>
                <a:schemeClr val="accent6">
                  <a:lumMod val="20000"/>
                  <a:lumOff val="80000"/>
                </a:schemeClr>
              </a:solidFill>
            </a:endParaRPr>
          </a:p>
          <a:p>
            <a:r>
              <a:rPr lang="en-US" dirty="0"/>
              <a:t>Machine Learning Director</a:t>
            </a:r>
          </a:p>
        </p:txBody>
      </p:sp>
    </p:spTree>
    <p:extLst>
      <p:ext uri="{BB962C8B-B14F-4D97-AF65-F5344CB8AC3E}">
        <p14:creationId xmlns:p14="http://schemas.microsoft.com/office/powerpoint/2010/main" val="1319811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39E3-8801-1B44-862F-2B512046FB28}"/>
              </a:ext>
            </a:extLst>
          </p:cNvPr>
          <p:cNvSpPr>
            <a:spLocks noGrp="1"/>
          </p:cNvSpPr>
          <p:nvPr>
            <p:ph type="title"/>
          </p:nvPr>
        </p:nvSpPr>
        <p:spPr>
          <a:xfrm>
            <a:off x="2928394" y="764373"/>
            <a:ext cx="8577805" cy="798209"/>
          </a:xfrm>
        </p:spPr>
        <p:txBody>
          <a:bodyPr/>
          <a:lstStyle/>
          <a:p>
            <a:r>
              <a:rPr lang="en-US" b="1" dirty="0"/>
              <a:t>LASSO REGRESSION MODEL</a:t>
            </a:r>
            <a:endParaRPr lang="en-US" dirty="0"/>
          </a:p>
        </p:txBody>
      </p:sp>
      <p:sp>
        <p:nvSpPr>
          <p:cNvPr id="3" name="Content Placeholder 2">
            <a:extLst>
              <a:ext uri="{FF2B5EF4-FFF2-40B4-BE49-F238E27FC236}">
                <a16:creationId xmlns:a16="http://schemas.microsoft.com/office/drawing/2014/main" id="{CDF7F2CC-FBB4-0F4A-8A48-1D741C829FE9}"/>
              </a:ext>
            </a:extLst>
          </p:cNvPr>
          <p:cNvSpPr>
            <a:spLocks noGrp="1"/>
          </p:cNvSpPr>
          <p:nvPr>
            <p:ph idx="1"/>
          </p:nvPr>
        </p:nvSpPr>
        <p:spPr>
          <a:xfrm>
            <a:off x="685800" y="1562581"/>
            <a:ext cx="10820400" cy="4988689"/>
          </a:xfrm>
        </p:spPr>
        <p:txBody>
          <a:bodyPr>
            <a:normAutofit lnSpcReduction="10000"/>
          </a:bodyPr>
          <a:lstStyle/>
          <a:p>
            <a:r>
              <a:rPr lang="en-US" dirty="0"/>
              <a:t>The LASSO model performance was assessed with two other supervised models, called : </a:t>
            </a:r>
          </a:p>
          <a:p>
            <a:pPr marL="457200" indent="-457200">
              <a:buAutoNum type="arabicPeriod"/>
            </a:pPr>
            <a:r>
              <a:rPr lang="en-US" dirty="0"/>
              <a:t>Support Vector Machines </a:t>
            </a:r>
            <a:r>
              <a:rPr lang="en-US" b="1" dirty="0"/>
              <a:t>(SVM) </a:t>
            </a:r>
          </a:p>
          <a:p>
            <a:pPr marL="457200" indent="-457200">
              <a:buAutoNum type="arabicPeriod"/>
            </a:pPr>
            <a:r>
              <a:rPr lang="en-US" dirty="0"/>
              <a:t>Random Forest </a:t>
            </a:r>
            <a:r>
              <a:rPr lang="en-US" b="1" dirty="0"/>
              <a:t>(RF)</a:t>
            </a:r>
          </a:p>
          <a:p>
            <a:pPr marL="457200" indent="-457200">
              <a:buAutoNum type="arabicPeriod"/>
            </a:pPr>
            <a:endParaRPr lang="en-US" dirty="0"/>
          </a:p>
          <a:p>
            <a:r>
              <a:rPr lang="en-US" dirty="0"/>
              <a:t>Two categorical books about (cardiovascular and digestive diseases) were selected. Total of </a:t>
            </a:r>
            <a:r>
              <a:rPr lang="en-US" b="1" dirty="0"/>
              <a:t>2641</a:t>
            </a:r>
            <a:r>
              <a:rPr lang="en-US" dirty="0"/>
              <a:t> documents.</a:t>
            </a:r>
          </a:p>
          <a:p>
            <a:pPr marL="0" indent="0">
              <a:buNone/>
            </a:pPr>
            <a:endParaRPr lang="en-US" dirty="0"/>
          </a:p>
          <a:p>
            <a:r>
              <a:rPr lang="en-US" dirty="0"/>
              <a:t>A data frame was created from each document in the dataset. Each document has </a:t>
            </a:r>
            <a:r>
              <a:rPr lang="en-US" b="1" dirty="0"/>
              <a:t>8803</a:t>
            </a:r>
            <a:r>
              <a:rPr lang="en-US" dirty="0"/>
              <a:t> document samples.</a:t>
            </a:r>
          </a:p>
          <a:p>
            <a:endParaRPr lang="en-US" dirty="0"/>
          </a:p>
          <a:p>
            <a:r>
              <a:rPr lang="en-US" dirty="0"/>
              <a:t>The model performances are evaluated based on the </a:t>
            </a:r>
            <a:r>
              <a:rPr lang="en-US" b="1" dirty="0"/>
              <a:t>percentage of correctly classified outcomes</a:t>
            </a:r>
            <a:r>
              <a:rPr lang="en-US" dirty="0"/>
              <a:t> over the total outcomes.</a:t>
            </a:r>
          </a:p>
        </p:txBody>
      </p:sp>
    </p:spTree>
    <p:extLst>
      <p:ext uri="{BB962C8B-B14F-4D97-AF65-F5344CB8AC3E}">
        <p14:creationId xmlns:p14="http://schemas.microsoft.com/office/powerpoint/2010/main" val="787469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74B6-F14C-F24C-8236-714DBBA40232}"/>
              </a:ext>
            </a:extLst>
          </p:cNvPr>
          <p:cNvSpPr>
            <a:spLocks noGrp="1"/>
          </p:cNvSpPr>
          <p:nvPr>
            <p:ph type="title"/>
          </p:nvPr>
        </p:nvSpPr>
        <p:spPr>
          <a:xfrm>
            <a:off x="1384663" y="228600"/>
            <a:ext cx="10121537" cy="1110343"/>
          </a:xfrm>
        </p:spPr>
        <p:txBody>
          <a:bodyPr>
            <a:normAutofit fontScale="90000"/>
          </a:bodyPr>
          <a:lstStyle/>
          <a:p>
            <a:r>
              <a:rPr lang="en-US" b="1" dirty="0"/>
              <a:t>ROC curve for text classification using LASSO regularized regression.</a:t>
            </a:r>
          </a:p>
        </p:txBody>
      </p:sp>
      <p:pic>
        <p:nvPicPr>
          <p:cNvPr id="5" name="Content Placeholder 4">
            <a:extLst>
              <a:ext uri="{FF2B5EF4-FFF2-40B4-BE49-F238E27FC236}">
                <a16:creationId xmlns:a16="http://schemas.microsoft.com/office/drawing/2014/main" id="{189552A9-91DC-8F4A-B33C-2B81B3558FC8}"/>
              </a:ext>
            </a:extLst>
          </p:cNvPr>
          <p:cNvPicPr>
            <a:picLocks noGrp="1" noChangeAspect="1"/>
          </p:cNvPicPr>
          <p:nvPr>
            <p:ph idx="1"/>
          </p:nvPr>
        </p:nvPicPr>
        <p:blipFill>
          <a:blip r:embed="rId2"/>
          <a:stretch>
            <a:fillRect/>
          </a:stretch>
        </p:blipFill>
        <p:spPr>
          <a:xfrm>
            <a:off x="658585" y="1570949"/>
            <a:ext cx="8166100" cy="4177766"/>
          </a:xfrm>
        </p:spPr>
      </p:pic>
      <p:sp>
        <p:nvSpPr>
          <p:cNvPr id="6" name="TextBox 5">
            <a:extLst>
              <a:ext uri="{FF2B5EF4-FFF2-40B4-BE49-F238E27FC236}">
                <a16:creationId xmlns:a16="http://schemas.microsoft.com/office/drawing/2014/main" id="{3A5D42EF-3446-D746-9192-E54570602C3D}"/>
              </a:ext>
            </a:extLst>
          </p:cNvPr>
          <p:cNvSpPr txBox="1"/>
          <p:nvPr/>
        </p:nvSpPr>
        <p:spPr>
          <a:xfrm>
            <a:off x="658585" y="5980721"/>
            <a:ext cx="10515600" cy="646331"/>
          </a:xfrm>
          <a:prstGeom prst="rect">
            <a:avLst/>
          </a:prstGeom>
          <a:noFill/>
        </p:spPr>
        <p:txBody>
          <a:bodyPr wrap="square" rtlCol="0">
            <a:spAutoFit/>
          </a:bodyPr>
          <a:lstStyle/>
          <a:p>
            <a:r>
              <a:rPr lang="en-US" dirty="0"/>
              <a:t>The Receiver Operating Characteristics (ROC) curves can be used in medical diagnosis to test the model’s ability to predict text in documents </a:t>
            </a:r>
          </a:p>
        </p:txBody>
      </p:sp>
      <p:sp>
        <p:nvSpPr>
          <p:cNvPr id="7" name="TextBox 6">
            <a:extLst>
              <a:ext uri="{FF2B5EF4-FFF2-40B4-BE49-F238E27FC236}">
                <a16:creationId xmlns:a16="http://schemas.microsoft.com/office/drawing/2014/main" id="{61912353-C2BF-AE4A-ADAF-9458107E3CCB}"/>
              </a:ext>
            </a:extLst>
          </p:cNvPr>
          <p:cNvSpPr txBox="1"/>
          <p:nvPr/>
        </p:nvSpPr>
        <p:spPr>
          <a:xfrm>
            <a:off x="9100457" y="2808514"/>
            <a:ext cx="3210464" cy="1477328"/>
          </a:xfrm>
          <a:prstGeom prst="rect">
            <a:avLst/>
          </a:prstGeom>
          <a:noFill/>
        </p:spPr>
        <p:txBody>
          <a:bodyPr wrap="square" rtlCol="0">
            <a:spAutoFit/>
          </a:bodyPr>
          <a:lstStyle/>
          <a:p>
            <a:r>
              <a:rPr lang="en-US" dirty="0"/>
              <a:t>True Positive Rate (Sensitivity)</a:t>
            </a:r>
          </a:p>
          <a:p>
            <a:endParaRPr lang="en-US" dirty="0"/>
          </a:p>
          <a:p>
            <a:r>
              <a:rPr lang="en-US" dirty="0"/>
              <a:t>False </a:t>
            </a:r>
            <a:r>
              <a:rPr lang="en-US" dirty="0" err="1"/>
              <a:t>Postive</a:t>
            </a:r>
            <a:r>
              <a:rPr lang="en-US" dirty="0"/>
              <a:t> Rate</a:t>
            </a:r>
          </a:p>
          <a:p>
            <a:r>
              <a:rPr lang="en-US" dirty="0"/>
              <a:t>(1-Specificity</a:t>
            </a:r>
          </a:p>
        </p:txBody>
      </p:sp>
    </p:spTree>
    <p:extLst>
      <p:ext uri="{BB962C8B-B14F-4D97-AF65-F5344CB8AC3E}">
        <p14:creationId xmlns:p14="http://schemas.microsoft.com/office/powerpoint/2010/main" val="160374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7C3-C7BB-E84D-9608-46DD7EC7B336}"/>
              </a:ext>
            </a:extLst>
          </p:cNvPr>
          <p:cNvSpPr>
            <a:spLocks noGrp="1"/>
          </p:cNvSpPr>
          <p:nvPr>
            <p:ph type="title"/>
          </p:nvPr>
        </p:nvSpPr>
        <p:spPr>
          <a:xfrm>
            <a:off x="805912" y="764373"/>
            <a:ext cx="10700288" cy="1293028"/>
          </a:xfrm>
        </p:spPr>
        <p:txBody>
          <a:bodyPr/>
          <a:lstStyle/>
          <a:p>
            <a:r>
              <a:rPr lang="en-US" b="1" dirty="0"/>
              <a:t>TEXT CLASSIFICATION WITH ML</a:t>
            </a:r>
          </a:p>
        </p:txBody>
      </p:sp>
      <p:graphicFrame>
        <p:nvGraphicFramePr>
          <p:cNvPr id="4" name="Table 3">
            <a:extLst>
              <a:ext uri="{FF2B5EF4-FFF2-40B4-BE49-F238E27FC236}">
                <a16:creationId xmlns:a16="http://schemas.microsoft.com/office/drawing/2014/main" id="{E88D8A01-D689-5145-8B08-FD9D3B4DDAB9}"/>
              </a:ext>
            </a:extLst>
          </p:cNvPr>
          <p:cNvGraphicFramePr>
            <a:graphicFrameLocks noGrp="1"/>
          </p:cNvGraphicFramePr>
          <p:nvPr>
            <p:extLst>
              <p:ext uri="{D42A27DB-BD31-4B8C-83A1-F6EECF244321}">
                <p14:modId xmlns:p14="http://schemas.microsoft.com/office/powerpoint/2010/main" val="332595789"/>
              </p:ext>
            </p:extLst>
          </p:nvPr>
        </p:nvGraphicFramePr>
        <p:xfrm>
          <a:off x="914401" y="2262433"/>
          <a:ext cx="10591800" cy="3692908"/>
        </p:xfrm>
        <a:graphic>
          <a:graphicData uri="http://schemas.openxmlformats.org/drawingml/2006/table">
            <a:tbl>
              <a:tblPr firstRow="1" bandRow="1">
                <a:tableStyleId>{7DF18680-E054-41AD-8BC1-D1AEF772440D}</a:tableStyleId>
              </a:tblPr>
              <a:tblGrid>
                <a:gridCol w="2118360">
                  <a:extLst>
                    <a:ext uri="{9D8B030D-6E8A-4147-A177-3AD203B41FA5}">
                      <a16:colId xmlns:a16="http://schemas.microsoft.com/office/drawing/2014/main" val="1455687925"/>
                    </a:ext>
                  </a:extLst>
                </a:gridCol>
                <a:gridCol w="2118360">
                  <a:extLst>
                    <a:ext uri="{9D8B030D-6E8A-4147-A177-3AD203B41FA5}">
                      <a16:colId xmlns:a16="http://schemas.microsoft.com/office/drawing/2014/main" val="665718124"/>
                    </a:ext>
                  </a:extLst>
                </a:gridCol>
                <a:gridCol w="2118360">
                  <a:extLst>
                    <a:ext uri="{9D8B030D-6E8A-4147-A177-3AD203B41FA5}">
                      <a16:colId xmlns:a16="http://schemas.microsoft.com/office/drawing/2014/main" val="2670901508"/>
                    </a:ext>
                  </a:extLst>
                </a:gridCol>
                <a:gridCol w="2118360">
                  <a:extLst>
                    <a:ext uri="{9D8B030D-6E8A-4147-A177-3AD203B41FA5}">
                      <a16:colId xmlns:a16="http://schemas.microsoft.com/office/drawing/2014/main" val="861669511"/>
                    </a:ext>
                  </a:extLst>
                </a:gridCol>
                <a:gridCol w="2118360">
                  <a:extLst>
                    <a:ext uri="{9D8B030D-6E8A-4147-A177-3AD203B41FA5}">
                      <a16:colId xmlns:a16="http://schemas.microsoft.com/office/drawing/2014/main" val="590143300"/>
                    </a:ext>
                  </a:extLst>
                </a:gridCol>
              </a:tblGrid>
              <a:tr h="923227">
                <a:tc>
                  <a:txBody>
                    <a:bodyPr/>
                    <a:lstStyle/>
                    <a:p>
                      <a:r>
                        <a:rPr lang="en-US" dirty="0"/>
                        <a:t>Model</a:t>
                      </a:r>
                    </a:p>
                  </a:txBody>
                  <a:tcPr/>
                </a:tc>
                <a:tc>
                  <a:txBody>
                    <a:bodyPr/>
                    <a:lstStyle/>
                    <a:p>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Sensitivity(%)</a:t>
                      </a:r>
                    </a:p>
                    <a:p>
                      <a:endParaRPr lang="en-US" dirty="0"/>
                    </a:p>
                  </a:txBody>
                  <a:tcPr/>
                </a:tc>
                <a:tc>
                  <a:txBody>
                    <a:bodyPr/>
                    <a:lstStyle/>
                    <a:p>
                      <a:r>
                        <a:rPr lang="en-US" dirty="0"/>
                        <a:t>Specificity(%)</a:t>
                      </a:r>
                    </a:p>
                  </a:txBody>
                  <a:tcPr/>
                </a:tc>
                <a:tc>
                  <a:txBody>
                    <a:bodyPr/>
                    <a:lstStyle/>
                    <a:p>
                      <a:r>
                        <a:rPr lang="en-US" dirty="0"/>
                        <a:t>ROC</a:t>
                      </a:r>
                    </a:p>
                  </a:txBody>
                  <a:tcPr/>
                </a:tc>
                <a:extLst>
                  <a:ext uri="{0D108BD9-81ED-4DB2-BD59-A6C34878D82A}">
                    <a16:rowId xmlns:a16="http://schemas.microsoft.com/office/drawing/2014/main" val="4109304302"/>
                  </a:ext>
                </a:extLst>
              </a:tr>
              <a:tr h="923227">
                <a:tc>
                  <a:txBody>
                    <a:bodyPr/>
                    <a:lstStyle/>
                    <a:p>
                      <a:r>
                        <a:rPr lang="en-US" dirty="0"/>
                        <a:t>Support Vector Mechanism</a:t>
                      </a:r>
                    </a:p>
                  </a:txBody>
                  <a:tcPr/>
                </a:tc>
                <a:tc>
                  <a:txBody>
                    <a:bodyPr/>
                    <a:lstStyle/>
                    <a:p>
                      <a:r>
                        <a:rPr lang="en-US" dirty="0"/>
                        <a:t>64.2</a:t>
                      </a:r>
                    </a:p>
                  </a:txBody>
                  <a:tcPr/>
                </a:tc>
                <a:tc>
                  <a:txBody>
                    <a:bodyPr/>
                    <a:lstStyle/>
                    <a:p>
                      <a:r>
                        <a:rPr lang="en-US" dirty="0"/>
                        <a:t>68.3</a:t>
                      </a:r>
                    </a:p>
                  </a:txBody>
                  <a:tcPr/>
                </a:tc>
                <a:tc>
                  <a:txBody>
                    <a:bodyPr/>
                    <a:lstStyle/>
                    <a:p>
                      <a:r>
                        <a:rPr lang="en-US" dirty="0"/>
                        <a:t>45.3</a:t>
                      </a:r>
                    </a:p>
                  </a:txBody>
                  <a:tcPr/>
                </a:tc>
                <a:tc>
                  <a:txBody>
                    <a:bodyPr/>
                    <a:lstStyle/>
                    <a:p>
                      <a:r>
                        <a:rPr lang="en-US" dirty="0"/>
                        <a:t>0.597</a:t>
                      </a:r>
                    </a:p>
                  </a:txBody>
                  <a:tcPr/>
                </a:tc>
                <a:extLst>
                  <a:ext uri="{0D108BD9-81ED-4DB2-BD59-A6C34878D82A}">
                    <a16:rowId xmlns:a16="http://schemas.microsoft.com/office/drawing/2014/main" val="638250347"/>
                  </a:ext>
                </a:extLst>
              </a:tr>
              <a:tr h="923227">
                <a:tc>
                  <a:txBody>
                    <a:bodyPr/>
                    <a:lstStyle/>
                    <a:p>
                      <a:r>
                        <a:rPr lang="en-US" dirty="0"/>
                        <a:t>Random Forest</a:t>
                      </a:r>
                    </a:p>
                  </a:txBody>
                  <a:tcPr/>
                </a:tc>
                <a:tc>
                  <a:txBody>
                    <a:bodyPr/>
                    <a:lstStyle/>
                    <a:p>
                      <a:r>
                        <a:rPr lang="en-US" dirty="0"/>
                        <a:t>59.0</a:t>
                      </a:r>
                    </a:p>
                  </a:txBody>
                  <a:tcPr/>
                </a:tc>
                <a:tc>
                  <a:txBody>
                    <a:bodyPr/>
                    <a:lstStyle/>
                    <a:p>
                      <a:r>
                        <a:rPr lang="en-US" dirty="0"/>
                        <a:t>59.8</a:t>
                      </a:r>
                    </a:p>
                  </a:txBody>
                  <a:tcPr/>
                </a:tc>
                <a:tc>
                  <a:txBody>
                    <a:bodyPr/>
                    <a:lstStyle/>
                    <a:p>
                      <a:r>
                        <a:rPr lang="en-US" dirty="0"/>
                        <a:t>55.4</a:t>
                      </a:r>
                    </a:p>
                  </a:txBody>
                  <a:tcPr/>
                </a:tc>
                <a:tc>
                  <a:txBody>
                    <a:bodyPr/>
                    <a:lstStyle/>
                    <a:p>
                      <a:r>
                        <a:rPr lang="en-US" dirty="0"/>
                        <a:t>0.613</a:t>
                      </a:r>
                    </a:p>
                  </a:txBody>
                  <a:tcPr/>
                </a:tc>
                <a:extLst>
                  <a:ext uri="{0D108BD9-81ED-4DB2-BD59-A6C34878D82A}">
                    <a16:rowId xmlns:a16="http://schemas.microsoft.com/office/drawing/2014/main" val="2279649175"/>
                  </a:ext>
                </a:extLst>
              </a:tr>
              <a:tr h="923227">
                <a:tc>
                  <a:txBody>
                    <a:bodyPr/>
                    <a:lstStyle/>
                    <a:p>
                      <a:r>
                        <a:rPr lang="en-US" dirty="0"/>
                        <a:t>LASSO</a:t>
                      </a:r>
                    </a:p>
                  </a:txBody>
                  <a:tcPr/>
                </a:tc>
                <a:tc>
                  <a:txBody>
                    <a:bodyPr/>
                    <a:lstStyle/>
                    <a:p>
                      <a:r>
                        <a:rPr lang="en-US" dirty="0"/>
                        <a:t>93.8</a:t>
                      </a:r>
                    </a:p>
                  </a:txBody>
                  <a:tcPr/>
                </a:tc>
                <a:tc>
                  <a:txBody>
                    <a:bodyPr/>
                    <a:lstStyle/>
                    <a:p>
                      <a:r>
                        <a:rPr lang="en-US" dirty="0"/>
                        <a:t>97.9</a:t>
                      </a:r>
                    </a:p>
                  </a:txBody>
                  <a:tcPr/>
                </a:tc>
                <a:tc>
                  <a:txBody>
                    <a:bodyPr/>
                    <a:lstStyle/>
                    <a:p>
                      <a:r>
                        <a:rPr lang="en-US" dirty="0"/>
                        <a:t>80.6</a:t>
                      </a:r>
                    </a:p>
                  </a:txBody>
                  <a:tcPr/>
                </a:tc>
                <a:tc>
                  <a:txBody>
                    <a:bodyPr/>
                    <a:lstStyle/>
                    <a:p>
                      <a:r>
                        <a:rPr lang="en-US" dirty="0"/>
                        <a:t>0.976</a:t>
                      </a:r>
                    </a:p>
                  </a:txBody>
                  <a:tcPr/>
                </a:tc>
                <a:extLst>
                  <a:ext uri="{0D108BD9-81ED-4DB2-BD59-A6C34878D82A}">
                    <a16:rowId xmlns:a16="http://schemas.microsoft.com/office/drawing/2014/main" val="3130056362"/>
                  </a:ext>
                </a:extLst>
              </a:tr>
            </a:tbl>
          </a:graphicData>
        </a:graphic>
      </p:graphicFrame>
    </p:spTree>
    <p:extLst>
      <p:ext uri="{BB962C8B-B14F-4D97-AF65-F5344CB8AC3E}">
        <p14:creationId xmlns:p14="http://schemas.microsoft.com/office/powerpoint/2010/main" val="496614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CDF-8A49-8349-AB95-9218D7B058ED}"/>
              </a:ext>
            </a:extLst>
          </p:cNvPr>
          <p:cNvSpPr>
            <a:spLocks noGrp="1"/>
          </p:cNvSpPr>
          <p:nvPr>
            <p:ph type="title"/>
          </p:nvPr>
        </p:nvSpPr>
        <p:spPr>
          <a:xfrm>
            <a:off x="3697794" y="184960"/>
            <a:ext cx="7243962" cy="438038"/>
          </a:xfrm>
        </p:spPr>
        <p:txBody>
          <a:bodyPr>
            <a:normAutofit fontScale="90000"/>
          </a:bodyPr>
          <a:lstStyle/>
          <a:p>
            <a:r>
              <a:rPr lang="en-US" b="1" dirty="0"/>
              <a:t>VISUALIZATION OF RESULTS</a:t>
            </a:r>
          </a:p>
        </p:txBody>
      </p:sp>
      <p:pic>
        <p:nvPicPr>
          <p:cNvPr id="9" name="Content Placeholder 8">
            <a:extLst>
              <a:ext uri="{FF2B5EF4-FFF2-40B4-BE49-F238E27FC236}">
                <a16:creationId xmlns:a16="http://schemas.microsoft.com/office/drawing/2014/main" id="{A69EE648-3446-374E-99CD-5796411DC353}"/>
              </a:ext>
            </a:extLst>
          </p:cNvPr>
          <p:cNvPicPr>
            <a:picLocks noGrp="1" noChangeAspect="1"/>
          </p:cNvPicPr>
          <p:nvPr>
            <p:ph idx="1"/>
          </p:nvPr>
        </p:nvPicPr>
        <p:blipFill>
          <a:blip r:embed="rId2"/>
          <a:stretch>
            <a:fillRect/>
          </a:stretch>
        </p:blipFill>
        <p:spPr>
          <a:xfrm>
            <a:off x="640800" y="768657"/>
            <a:ext cx="5301252" cy="4887075"/>
          </a:xfrm>
        </p:spPr>
      </p:pic>
      <p:sp>
        <p:nvSpPr>
          <p:cNvPr id="10" name="TextBox 9">
            <a:extLst>
              <a:ext uri="{FF2B5EF4-FFF2-40B4-BE49-F238E27FC236}">
                <a16:creationId xmlns:a16="http://schemas.microsoft.com/office/drawing/2014/main" id="{3E3E77BD-C340-5E45-B16E-92CB72B74C05}"/>
              </a:ext>
            </a:extLst>
          </p:cNvPr>
          <p:cNvSpPr txBox="1"/>
          <p:nvPr/>
        </p:nvSpPr>
        <p:spPr>
          <a:xfrm>
            <a:off x="640800" y="6077184"/>
            <a:ext cx="5071378" cy="646331"/>
          </a:xfrm>
          <a:prstGeom prst="rect">
            <a:avLst/>
          </a:prstGeom>
          <a:noFill/>
        </p:spPr>
        <p:txBody>
          <a:bodyPr wrap="square" rtlCol="0">
            <a:spAutoFit/>
          </a:bodyPr>
          <a:lstStyle/>
          <a:p>
            <a:r>
              <a:rPr lang="en-US" dirty="0"/>
              <a:t>Sentiment Visualization in the form of word clouds</a:t>
            </a:r>
          </a:p>
        </p:txBody>
      </p:sp>
      <p:pic>
        <p:nvPicPr>
          <p:cNvPr id="12" name="Picture 11">
            <a:extLst>
              <a:ext uri="{FF2B5EF4-FFF2-40B4-BE49-F238E27FC236}">
                <a16:creationId xmlns:a16="http://schemas.microsoft.com/office/drawing/2014/main" id="{6277A623-6C6D-7141-84C9-47B5F7261E89}"/>
              </a:ext>
            </a:extLst>
          </p:cNvPr>
          <p:cNvPicPr>
            <a:picLocks noChangeAspect="1"/>
          </p:cNvPicPr>
          <p:nvPr/>
        </p:nvPicPr>
        <p:blipFill>
          <a:blip r:embed="rId3"/>
          <a:stretch>
            <a:fillRect/>
          </a:stretch>
        </p:blipFill>
        <p:spPr>
          <a:xfrm>
            <a:off x="6319157" y="768658"/>
            <a:ext cx="5395529" cy="5078986"/>
          </a:xfrm>
          <a:prstGeom prst="rect">
            <a:avLst/>
          </a:prstGeom>
        </p:spPr>
      </p:pic>
      <p:sp>
        <p:nvSpPr>
          <p:cNvPr id="13" name="TextBox 12">
            <a:extLst>
              <a:ext uri="{FF2B5EF4-FFF2-40B4-BE49-F238E27FC236}">
                <a16:creationId xmlns:a16="http://schemas.microsoft.com/office/drawing/2014/main" id="{BFDFB477-11BD-5944-BBC9-32EAC401A482}"/>
              </a:ext>
            </a:extLst>
          </p:cNvPr>
          <p:cNvSpPr txBox="1"/>
          <p:nvPr/>
        </p:nvSpPr>
        <p:spPr>
          <a:xfrm>
            <a:off x="7494555" y="6077184"/>
            <a:ext cx="3023585" cy="369332"/>
          </a:xfrm>
          <a:prstGeom prst="rect">
            <a:avLst/>
          </a:prstGeom>
          <a:noFill/>
        </p:spPr>
        <p:txBody>
          <a:bodyPr wrap="none" rtlCol="0">
            <a:spAutoFit/>
          </a:bodyPr>
          <a:lstStyle/>
          <a:p>
            <a:r>
              <a:rPr lang="en-US" dirty="0"/>
              <a:t>Contribution to sentiment</a:t>
            </a:r>
          </a:p>
        </p:txBody>
      </p:sp>
    </p:spTree>
    <p:extLst>
      <p:ext uri="{BB962C8B-B14F-4D97-AF65-F5344CB8AC3E}">
        <p14:creationId xmlns:p14="http://schemas.microsoft.com/office/powerpoint/2010/main" val="3610348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328B-23D9-F241-BD9A-ED007BCE57F9}"/>
              </a:ext>
            </a:extLst>
          </p:cNvPr>
          <p:cNvSpPr>
            <a:spLocks noGrp="1"/>
          </p:cNvSpPr>
          <p:nvPr>
            <p:ph type="title"/>
          </p:nvPr>
        </p:nvSpPr>
        <p:spPr>
          <a:xfrm>
            <a:off x="6231466" y="0"/>
            <a:ext cx="5274733" cy="1117601"/>
          </a:xfrm>
        </p:spPr>
        <p:txBody>
          <a:bodyPr/>
          <a:lstStyle/>
          <a:p>
            <a:r>
              <a:rPr lang="en-US" b="1" dirty="0"/>
              <a:t>FURTHER ANALYSIS</a:t>
            </a:r>
            <a:endParaRPr lang="en-US" dirty="0"/>
          </a:p>
        </p:txBody>
      </p:sp>
      <p:sp>
        <p:nvSpPr>
          <p:cNvPr id="3" name="Content Placeholder 2">
            <a:extLst>
              <a:ext uri="{FF2B5EF4-FFF2-40B4-BE49-F238E27FC236}">
                <a16:creationId xmlns:a16="http://schemas.microsoft.com/office/drawing/2014/main" id="{5F24DBA1-1947-6B4D-AB57-ACE24FCCABBE}"/>
              </a:ext>
            </a:extLst>
          </p:cNvPr>
          <p:cNvSpPr>
            <a:spLocks noGrp="1"/>
          </p:cNvSpPr>
          <p:nvPr>
            <p:ph idx="1"/>
          </p:nvPr>
        </p:nvSpPr>
        <p:spPr>
          <a:xfrm>
            <a:off x="706056" y="1117601"/>
            <a:ext cx="10800144" cy="618731"/>
          </a:xfrm>
        </p:spPr>
        <p:txBody>
          <a:bodyPr>
            <a:normAutofit fontScale="92500" lnSpcReduction="10000"/>
          </a:bodyPr>
          <a:lstStyle/>
          <a:p>
            <a:pPr marL="0" indent="0">
              <a:buNone/>
            </a:pPr>
            <a:r>
              <a:rPr lang="en-US" dirty="0"/>
              <a:t>How sentiments of each symptom varied across categorical diseases of ICD 10 (International Classification of Diseases – 10</a:t>
            </a:r>
            <a:r>
              <a:rPr lang="en-US" baseline="30000" dirty="0"/>
              <a:t>th</a:t>
            </a:r>
            <a:r>
              <a:rPr lang="en-US" dirty="0"/>
              <a:t> Edition)</a:t>
            </a:r>
          </a:p>
        </p:txBody>
      </p:sp>
      <p:pic>
        <p:nvPicPr>
          <p:cNvPr id="5" name="Picture 4">
            <a:extLst>
              <a:ext uri="{FF2B5EF4-FFF2-40B4-BE49-F238E27FC236}">
                <a16:creationId xmlns:a16="http://schemas.microsoft.com/office/drawing/2014/main" id="{A6CA9C44-D129-B343-A277-0F4F3E8C9412}"/>
              </a:ext>
            </a:extLst>
          </p:cNvPr>
          <p:cNvPicPr>
            <a:picLocks noChangeAspect="1"/>
          </p:cNvPicPr>
          <p:nvPr/>
        </p:nvPicPr>
        <p:blipFill>
          <a:blip r:embed="rId2"/>
          <a:stretch>
            <a:fillRect/>
          </a:stretch>
        </p:blipFill>
        <p:spPr>
          <a:xfrm>
            <a:off x="706056" y="1818526"/>
            <a:ext cx="10562622" cy="3893281"/>
          </a:xfrm>
          <a:prstGeom prst="rect">
            <a:avLst/>
          </a:prstGeom>
        </p:spPr>
      </p:pic>
      <p:sp>
        <p:nvSpPr>
          <p:cNvPr id="6" name="TextBox 5">
            <a:extLst>
              <a:ext uri="{FF2B5EF4-FFF2-40B4-BE49-F238E27FC236}">
                <a16:creationId xmlns:a16="http://schemas.microsoft.com/office/drawing/2014/main" id="{89168D55-98D0-1640-8616-BF8D885467F3}"/>
              </a:ext>
            </a:extLst>
          </p:cNvPr>
          <p:cNvSpPr txBox="1"/>
          <p:nvPr/>
        </p:nvSpPr>
        <p:spPr>
          <a:xfrm>
            <a:off x="810014" y="6021566"/>
            <a:ext cx="11036219" cy="646331"/>
          </a:xfrm>
          <a:prstGeom prst="rect">
            <a:avLst/>
          </a:prstGeom>
          <a:noFill/>
        </p:spPr>
        <p:txBody>
          <a:bodyPr wrap="square" rtlCol="0">
            <a:spAutoFit/>
          </a:bodyPr>
          <a:lstStyle/>
          <a:p>
            <a:r>
              <a:rPr lang="en-US" dirty="0"/>
              <a:t>How sentimental scores (</a:t>
            </a:r>
            <a:r>
              <a:rPr lang="en-US" i="1" dirty="0"/>
              <a:t>Y</a:t>
            </a:r>
            <a:r>
              <a:rPr lang="en-US" dirty="0"/>
              <a:t>-axis) for certain diseases change and become more positive or negative over time (</a:t>
            </a:r>
            <a:r>
              <a:rPr lang="en-US" i="1" dirty="0"/>
              <a:t>X</a:t>
            </a:r>
            <a:r>
              <a:rPr lang="en-US" dirty="0"/>
              <a:t>-axis).</a:t>
            </a:r>
          </a:p>
        </p:txBody>
      </p:sp>
    </p:spTree>
    <p:extLst>
      <p:ext uri="{BB962C8B-B14F-4D97-AF65-F5344CB8AC3E}">
        <p14:creationId xmlns:p14="http://schemas.microsoft.com/office/powerpoint/2010/main" val="3816920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78EF-529F-3641-819D-BDA697EAB7E1}"/>
              </a:ext>
            </a:extLst>
          </p:cNvPr>
          <p:cNvSpPr>
            <a:spLocks noGrp="1"/>
          </p:cNvSpPr>
          <p:nvPr>
            <p:ph type="title"/>
          </p:nvPr>
        </p:nvSpPr>
        <p:spPr/>
        <p:txBody>
          <a:bodyPr/>
          <a:lstStyle/>
          <a:p>
            <a:r>
              <a:rPr lang="en-US" b="1" dirty="0"/>
              <a:t>NETWORKS AND CORRELATIONS</a:t>
            </a:r>
          </a:p>
        </p:txBody>
      </p:sp>
      <p:pic>
        <p:nvPicPr>
          <p:cNvPr id="5" name="Content Placeholder 4">
            <a:extLst>
              <a:ext uri="{FF2B5EF4-FFF2-40B4-BE49-F238E27FC236}">
                <a16:creationId xmlns:a16="http://schemas.microsoft.com/office/drawing/2014/main" id="{4B8FC85F-3350-2944-BE28-0D7AFDD844C3}"/>
              </a:ext>
            </a:extLst>
          </p:cNvPr>
          <p:cNvPicPr>
            <a:picLocks noGrp="1" noChangeAspect="1"/>
          </p:cNvPicPr>
          <p:nvPr>
            <p:ph idx="1"/>
          </p:nvPr>
        </p:nvPicPr>
        <p:blipFill>
          <a:blip r:embed="rId2"/>
          <a:stretch>
            <a:fillRect/>
          </a:stretch>
        </p:blipFill>
        <p:spPr>
          <a:xfrm>
            <a:off x="5718875" y="2227881"/>
            <a:ext cx="5988803" cy="3800959"/>
          </a:xfrm>
        </p:spPr>
      </p:pic>
      <p:pic>
        <p:nvPicPr>
          <p:cNvPr id="7" name="Picture 6">
            <a:extLst>
              <a:ext uri="{FF2B5EF4-FFF2-40B4-BE49-F238E27FC236}">
                <a16:creationId xmlns:a16="http://schemas.microsoft.com/office/drawing/2014/main" id="{0E269694-EC8D-CC43-BD9A-61FD19A69EF6}"/>
              </a:ext>
            </a:extLst>
          </p:cNvPr>
          <p:cNvPicPr>
            <a:picLocks noChangeAspect="1"/>
          </p:cNvPicPr>
          <p:nvPr/>
        </p:nvPicPr>
        <p:blipFill>
          <a:blip r:embed="rId3"/>
          <a:stretch>
            <a:fillRect/>
          </a:stretch>
        </p:blipFill>
        <p:spPr>
          <a:xfrm>
            <a:off x="617148" y="2227880"/>
            <a:ext cx="4708477" cy="3800959"/>
          </a:xfrm>
          <a:prstGeom prst="rect">
            <a:avLst/>
          </a:prstGeom>
        </p:spPr>
      </p:pic>
    </p:spTree>
    <p:extLst>
      <p:ext uri="{BB962C8B-B14F-4D97-AF65-F5344CB8AC3E}">
        <p14:creationId xmlns:p14="http://schemas.microsoft.com/office/powerpoint/2010/main" val="1647267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8B48-640A-304D-83BF-ED8FA827E847}"/>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8F4D68E4-9832-174A-9320-0535130D10BC}"/>
              </a:ext>
            </a:extLst>
          </p:cNvPr>
          <p:cNvSpPr>
            <a:spLocks noGrp="1"/>
          </p:cNvSpPr>
          <p:nvPr>
            <p:ph idx="1"/>
          </p:nvPr>
        </p:nvSpPr>
        <p:spPr>
          <a:xfrm>
            <a:off x="1101791" y="2175708"/>
            <a:ext cx="10820400" cy="1863729"/>
          </a:xfrm>
        </p:spPr>
        <p:txBody>
          <a:bodyPr/>
          <a:lstStyle/>
          <a:p>
            <a:r>
              <a:rPr lang="en-US" dirty="0"/>
              <a:t> Tidy-based TM has proven to be a comprehensive and efficient tool.</a:t>
            </a:r>
          </a:p>
          <a:p>
            <a:endParaRPr lang="en-US" dirty="0"/>
          </a:p>
          <a:p>
            <a:r>
              <a:rPr lang="en-US" dirty="0"/>
              <a:t>Using LASSO regression, this study successfully predicted text data among documents with 93.8% accuracy.</a:t>
            </a:r>
          </a:p>
        </p:txBody>
      </p:sp>
      <p:sp>
        <p:nvSpPr>
          <p:cNvPr id="5" name="TextBox 4">
            <a:extLst>
              <a:ext uri="{FF2B5EF4-FFF2-40B4-BE49-F238E27FC236}">
                <a16:creationId xmlns:a16="http://schemas.microsoft.com/office/drawing/2014/main" id="{C3FDE9AB-898C-C64E-8BBD-AAEB71D7624C}"/>
              </a:ext>
            </a:extLst>
          </p:cNvPr>
          <p:cNvSpPr txBox="1"/>
          <p:nvPr/>
        </p:nvSpPr>
        <p:spPr>
          <a:xfrm>
            <a:off x="3346515" y="5010745"/>
            <a:ext cx="8575676" cy="1477328"/>
          </a:xfrm>
          <a:prstGeom prst="rect">
            <a:avLst/>
          </a:prstGeom>
          <a:noFill/>
        </p:spPr>
        <p:txBody>
          <a:bodyPr wrap="square" rtlCol="0">
            <a:spAutoFit/>
          </a:bodyPr>
          <a:lstStyle/>
          <a:p>
            <a:r>
              <a:rPr lang="en-US" b="1" dirty="0"/>
              <a:t>References</a:t>
            </a:r>
            <a:r>
              <a:rPr lang="en-US" dirty="0"/>
              <a:t>: </a:t>
            </a:r>
          </a:p>
          <a:p>
            <a:r>
              <a:rPr lang="en-US" dirty="0"/>
              <a:t>https://</a:t>
            </a:r>
            <a:r>
              <a:rPr lang="en-US" dirty="0" err="1"/>
              <a:t>www.ncbi.nlm.nih.gov</a:t>
            </a:r>
            <a:r>
              <a:rPr lang="en-US" dirty="0"/>
              <a:t>/</a:t>
            </a:r>
            <a:r>
              <a:rPr lang="en-US" dirty="0" err="1"/>
              <a:t>pmc</a:t>
            </a:r>
            <a:r>
              <a:rPr lang="en-US" dirty="0"/>
              <a:t>/articles/PMC8945331/</a:t>
            </a:r>
          </a:p>
          <a:p>
            <a:r>
              <a:rPr lang="en-US" dirty="0"/>
              <a:t> </a:t>
            </a:r>
          </a:p>
          <a:p>
            <a:r>
              <a:rPr lang="en-US" dirty="0"/>
              <a:t>https://</a:t>
            </a:r>
            <a:r>
              <a:rPr lang="en-US" dirty="0" err="1"/>
              <a:t>cran.r-project.org</a:t>
            </a:r>
            <a:r>
              <a:rPr lang="en-US" dirty="0"/>
              <a:t>/web/packages/</a:t>
            </a:r>
            <a:r>
              <a:rPr lang="en-US" dirty="0" err="1"/>
              <a:t>tidytext</a:t>
            </a:r>
            <a:r>
              <a:rPr lang="en-US" dirty="0"/>
              <a:t>/vignettes/</a:t>
            </a:r>
            <a:r>
              <a:rPr lang="en-US" dirty="0" err="1"/>
              <a:t>tidytext.html</a:t>
            </a:r>
            <a:endParaRPr lang="en-US" dirty="0"/>
          </a:p>
          <a:p>
            <a:endParaRPr lang="en-US" dirty="0"/>
          </a:p>
        </p:txBody>
      </p:sp>
    </p:spTree>
    <p:extLst>
      <p:ext uri="{BB962C8B-B14F-4D97-AF65-F5344CB8AC3E}">
        <p14:creationId xmlns:p14="http://schemas.microsoft.com/office/powerpoint/2010/main" val="1298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54CF-D7F9-FD4D-8017-A6CAF675619E}"/>
              </a:ext>
            </a:extLst>
          </p:cNvPr>
          <p:cNvSpPr>
            <a:spLocks noGrp="1"/>
          </p:cNvSpPr>
          <p:nvPr>
            <p:ph type="title"/>
          </p:nvPr>
        </p:nvSpPr>
        <p:spPr>
          <a:xfrm>
            <a:off x="3226526" y="600891"/>
            <a:ext cx="8279674" cy="1110343"/>
          </a:xfrm>
        </p:spPr>
        <p:txBody>
          <a:bodyPr/>
          <a:lstStyle/>
          <a:p>
            <a:r>
              <a:rPr lang="en-US" b="1" dirty="0"/>
              <a:t>INTRODUCTION</a:t>
            </a:r>
            <a:r>
              <a:rPr lang="en-US" dirty="0"/>
              <a:t>	</a:t>
            </a:r>
          </a:p>
        </p:txBody>
      </p:sp>
      <p:sp>
        <p:nvSpPr>
          <p:cNvPr id="7" name="Content Placeholder 6">
            <a:extLst>
              <a:ext uri="{FF2B5EF4-FFF2-40B4-BE49-F238E27FC236}">
                <a16:creationId xmlns:a16="http://schemas.microsoft.com/office/drawing/2014/main" id="{716F5E64-2313-AD43-8FB1-616372133AE7}"/>
              </a:ext>
            </a:extLst>
          </p:cNvPr>
          <p:cNvSpPr>
            <a:spLocks noGrp="1"/>
          </p:cNvSpPr>
          <p:nvPr>
            <p:ph idx="1"/>
          </p:nvPr>
        </p:nvSpPr>
        <p:spPr>
          <a:xfrm>
            <a:off x="842553" y="1593669"/>
            <a:ext cx="11057709" cy="4767941"/>
          </a:xfrm>
        </p:spPr>
        <p:txBody>
          <a:bodyPr>
            <a:normAutofit lnSpcReduction="10000"/>
          </a:bodyPr>
          <a:lstStyle/>
          <a:p>
            <a:r>
              <a:rPr lang="en-US" dirty="0"/>
              <a:t>Sailors are regularly on the move and working at sea.</a:t>
            </a:r>
          </a:p>
          <a:p>
            <a:endParaRPr lang="en-US" dirty="0"/>
          </a:p>
          <a:p>
            <a:r>
              <a:rPr lang="en-US" dirty="0"/>
              <a:t>Due to their mode of transportation, they face higher risk of illness and diseases.</a:t>
            </a:r>
          </a:p>
          <a:p>
            <a:endParaRPr lang="en-US" dirty="0"/>
          </a:p>
          <a:p>
            <a:r>
              <a:rPr lang="en-US" dirty="0"/>
              <a:t>Typically, there are no or less on-board doctors and this makes disease diagnosis extremely difficult.</a:t>
            </a:r>
          </a:p>
          <a:p>
            <a:endParaRPr lang="en-US" dirty="0"/>
          </a:p>
          <a:p>
            <a:r>
              <a:rPr lang="en-US" dirty="0"/>
              <a:t>The onshore doctors however may be able to provide medical service through a process called </a:t>
            </a:r>
            <a:r>
              <a:rPr lang="en-US" b="1" dirty="0"/>
              <a:t>telemedicine</a:t>
            </a:r>
            <a:r>
              <a:rPr lang="en-US" dirty="0"/>
              <a:t>.</a:t>
            </a:r>
          </a:p>
          <a:p>
            <a:endParaRPr lang="en-US" dirty="0"/>
          </a:p>
          <a:p>
            <a:r>
              <a:rPr lang="en-US" b="1" dirty="0"/>
              <a:t>Telemedicine</a:t>
            </a:r>
            <a:r>
              <a:rPr lang="en-US" dirty="0"/>
              <a:t> is the remote diagnosis and treatment of patients by means of telecommunications technology.</a:t>
            </a:r>
          </a:p>
          <a:p>
            <a:endParaRPr lang="en-US" dirty="0"/>
          </a:p>
        </p:txBody>
      </p:sp>
    </p:spTree>
    <p:extLst>
      <p:ext uri="{BB962C8B-B14F-4D97-AF65-F5344CB8AC3E}">
        <p14:creationId xmlns:p14="http://schemas.microsoft.com/office/powerpoint/2010/main" val="3847712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54CF-D7F9-FD4D-8017-A6CAF675619E}"/>
              </a:ext>
            </a:extLst>
          </p:cNvPr>
          <p:cNvSpPr>
            <a:spLocks noGrp="1"/>
          </p:cNvSpPr>
          <p:nvPr>
            <p:ph type="title"/>
          </p:nvPr>
        </p:nvSpPr>
        <p:spPr>
          <a:xfrm>
            <a:off x="3226526" y="600891"/>
            <a:ext cx="8279674" cy="1110343"/>
          </a:xfrm>
        </p:spPr>
        <p:txBody>
          <a:bodyPr/>
          <a:lstStyle/>
          <a:p>
            <a:r>
              <a:rPr lang="en-US" b="1" dirty="0"/>
              <a:t>INTRODUCTION</a:t>
            </a:r>
            <a:r>
              <a:rPr lang="en-US" dirty="0"/>
              <a:t>	</a:t>
            </a:r>
          </a:p>
        </p:txBody>
      </p:sp>
      <p:sp>
        <p:nvSpPr>
          <p:cNvPr id="7" name="Content Placeholder 6">
            <a:extLst>
              <a:ext uri="{FF2B5EF4-FFF2-40B4-BE49-F238E27FC236}">
                <a16:creationId xmlns:a16="http://schemas.microsoft.com/office/drawing/2014/main" id="{716F5E64-2313-AD43-8FB1-616372133AE7}"/>
              </a:ext>
            </a:extLst>
          </p:cNvPr>
          <p:cNvSpPr>
            <a:spLocks noGrp="1"/>
          </p:cNvSpPr>
          <p:nvPr>
            <p:ph idx="1"/>
          </p:nvPr>
        </p:nvSpPr>
        <p:spPr>
          <a:xfrm>
            <a:off x="842553" y="1841863"/>
            <a:ext cx="11057709" cy="4519747"/>
          </a:xfrm>
        </p:spPr>
        <p:txBody>
          <a:bodyPr>
            <a:normAutofit/>
          </a:bodyPr>
          <a:lstStyle/>
          <a:p>
            <a:r>
              <a:rPr lang="en-US" b="1" dirty="0"/>
              <a:t>Text mining </a:t>
            </a:r>
            <a:r>
              <a:rPr lang="en-US" dirty="0"/>
              <a:t>(also known as text analysis) is the process of transforming unstructured text into structured data for easy analysis. </a:t>
            </a:r>
          </a:p>
          <a:p>
            <a:pPr marL="0" indent="0">
              <a:buNone/>
            </a:pPr>
            <a:endParaRPr lang="en-US" dirty="0"/>
          </a:p>
          <a:p>
            <a:r>
              <a:rPr lang="en-US" dirty="0"/>
              <a:t>Text mining techniques are adopted to help in extracting diagnostic information from clinical texts. </a:t>
            </a:r>
          </a:p>
          <a:p>
            <a:endParaRPr lang="en-US" dirty="0"/>
          </a:p>
          <a:p>
            <a:r>
              <a:rPr lang="en-US" dirty="0"/>
              <a:t>The </a:t>
            </a:r>
            <a:r>
              <a:rPr lang="en-US" b="1" dirty="0"/>
              <a:t>lexicon sentimental analysis </a:t>
            </a:r>
            <a:r>
              <a:rPr lang="en-US" dirty="0"/>
              <a:t>was used previously to label healthcare terms from the seafarers’ text healthcare documents as either positive or negative.</a:t>
            </a:r>
          </a:p>
          <a:p>
            <a:endParaRPr lang="en-US" dirty="0"/>
          </a:p>
          <a:p>
            <a:r>
              <a:rPr lang="en-US" dirty="0"/>
              <a:t>Subject’s emotions and behavior can be analyzed when studying medical documents with text.</a:t>
            </a:r>
          </a:p>
        </p:txBody>
      </p:sp>
    </p:spTree>
    <p:extLst>
      <p:ext uri="{BB962C8B-B14F-4D97-AF65-F5344CB8AC3E}">
        <p14:creationId xmlns:p14="http://schemas.microsoft.com/office/powerpoint/2010/main" val="839446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00BF-B81B-B44F-80EE-CF64A1DBF095}"/>
              </a:ext>
            </a:extLst>
          </p:cNvPr>
          <p:cNvSpPr>
            <a:spLocks noGrp="1"/>
          </p:cNvSpPr>
          <p:nvPr>
            <p:ph type="title"/>
          </p:nvPr>
        </p:nvSpPr>
        <p:spPr>
          <a:xfrm>
            <a:off x="2895600" y="423411"/>
            <a:ext cx="8610600" cy="1293028"/>
          </a:xfrm>
        </p:spPr>
        <p:txBody>
          <a:bodyPr/>
          <a:lstStyle/>
          <a:p>
            <a:r>
              <a:rPr lang="en-US" b="1" dirty="0"/>
              <a:t>METHODOLOGY</a:t>
            </a:r>
          </a:p>
        </p:txBody>
      </p:sp>
      <p:sp>
        <p:nvSpPr>
          <p:cNvPr id="3" name="Content Placeholder 2">
            <a:extLst>
              <a:ext uri="{FF2B5EF4-FFF2-40B4-BE49-F238E27FC236}">
                <a16:creationId xmlns:a16="http://schemas.microsoft.com/office/drawing/2014/main" id="{1F70CBCB-0BC5-2747-A422-FCED44AC4197}"/>
              </a:ext>
            </a:extLst>
          </p:cNvPr>
          <p:cNvSpPr>
            <a:spLocks noGrp="1"/>
          </p:cNvSpPr>
          <p:nvPr>
            <p:ph idx="1"/>
          </p:nvPr>
        </p:nvSpPr>
        <p:spPr>
          <a:xfrm>
            <a:off x="688815" y="2564339"/>
            <a:ext cx="5284537" cy="2677887"/>
          </a:xfrm>
        </p:spPr>
        <p:txBody>
          <a:bodyPr>
            <a:normAutofit/>
          </a:bodyPr>
          <a:lstStyle/>
          <a:p>
            <a:pPr marL="0" indent="0">
              <a:buNone/>
            </a:pPr>
            <a:r>
              <a:rPr lang="en-US" dirty="0"/>
              <a:t>Methods used for analysis include :</a:t>
            </a:r>
          </a:p>
          <a:p>
            <a:pPr marL="0" indent="0">
              <a:buNone/>
            </a:pPr>
            <a:endParaRPr lang="en-US" dirty="0"/>
          </a:p>
          <a:p>
            <a:pPr marL="457200" indent="-457200">
              <a:buAutoNum type="arabicPeriod"/>
            </a:pPr>
            <a:r>
              <a:rPr lang="en-US" dirty="0"/>
              <a:t>Data Collection</a:t>
            </a:r>
          </a:p>
          <a:p>
            <a:pPr marL="457200" indent="-457200">
              <a:buAutoNum type="arabicPeriod"/>
            </a:pPr>
            <a:r>
              <a:rPr lang="en-US" dirty="0"/>
              <a:t>Data Preprocessing</a:t>
            </a:r>
          </a:p>
          <a:p>
            <a:pPr marL="457200" indent="-457200">
              <a:buAutoNum type="arabicPeriod"/>
            </a:pPr>
            <a:r>
              <a:rPr lang="en-US" dirty="0"/>
              <a:t>Tidy Text Mining</a:t>
            </a:r>
          </a:p>
          <a:p>
            <a:pPr marL="457200" indent="-457200">
              <a:buAutoNum type="arabicPeriod"/>
            </a:pPr>
            <a:r>
              <a:rPr lang="en-US" dirty="0"/>
              <a:t>Sentimental Analysis</a:t>
            </a:r>
          </a:p>
        </p:txBody>
      </p:sp>
      <p:pic>
        <p:nvPicPr>
          <p:cNvPr id="7" name="Picture 6">
            <a:extLst>
              <a:ext uri="{FF2B5EF4-FFF2-40B4-BE49-F238E27FC236}">
                <a16:creationId xmlns:a16="http://schemas.microsoft.com/office/drawing/2014/main" id="{A1889F8D-A0A9-7643-A809-0CCCB06D2684}"/>
              </a:ext>
            </a:extLst>
          </p:cNvPr>
          <p:cNvPicPr>
            <a:picLocks noChangeAspect="1"/>
          </p:cNvPicPr>
          <p:nvPr/>
        </p:nvPicPr>
        <p:blipFill>
          <a:blip r:embed="rId2"/>
          <a:stretch>
            <a:fillRect/>
          </a:stretch>
        </p:blipFill>
        <p:spPr>
          <a:xfrm>
            <a:off x="6637383" y="1716439"/>
            <a:ext cx="4776537" cy="4721190"/>
          </a:xfrm>
          <a:prstGeom prst="rect">
            <a:avLst/>
          </a:prstGeom>
        </p:spPr>
      </p:pic>
    </p:spTree>
    <p:extLst>
      <p:ext uri="{BB962C8B-B14F-4D97-AF65-F5344CB8AC3E}">
        <p14:creationId xmlns:p14="http://schemas.microsoft.com/office/powerpoint/2010/main" val="1899551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0A95-50D0-5246-B3A5-A3067FAB4A20}"/>
              </a:ext>
            </a:extLst>
          </p:cNvPr>
          <p:cNvSpPr>
            <a:spLocks noGrp="1"/>
          </p:cNvSpPr>
          <p:nvPr>
            <p:ph type="title"/>
          </p:nvPr>
        </p:nvSpPr>
        <p:spPr>
          <a:xfrm>
            <a:off x="2895600" y="764373"/>
            <a:ext cx="8610600" cy="1077679"/>
          </a:xfrm>
        </p:spPr>
        <p:txBody>
          <a:bodyPr/>
          <a:lstStyle/>
          <a:p>
            <a:r>
              <a:rPr lang="en-US" b="1" dirty="0"/>
              <a:t>DATA COLLECTION</a:t>
            </a:r>
          </a:p>
        </p:txBody>
      </p:sp>
      <p:sp>
        <p:nvSpPr>
          <p:cNvPr id="3" name="Content Placeholder 2">
            <a:extLst>
              <a:ext uri="{FF2B5EF4-FFF2-40B4-BE49-F238E27FC236}">
                <a16:creationId xmlns:a16="http://schemas.microsoft.com/office/drawing/2014/main" id="{479F7E08-D60D-6A4C-B987-D2E93A9D9535}"/>
              </a:ext>
            </a:extLst>
          </p:cNvPr>
          <p:cNvSpPr>
            <a:spLocks noGrp="1"/>
          </p:cNvSpPr>
          <p:nvPr>
            <p:ph idx="1"/>
          </p:nvPr>
        </p:nvSpPr>
        <p:spPr>
          <a:xfrm>
            <a:off x="715617" y="1842052"/>
            <a:ext cx="11264347" cy="4376633"/>
          </a:xfrm>
        </p:spPr>
        <p:txBody>
          <a:bodyPr>
            <a:normAutofit/>
          </a:bodyPr>
          <a:lstStyle/>
          <a:p>
            <a:r>
              <a:rPr lang="en-US" dirty="0"/>
              <a:t>Medical text data of seafarers were examined from </a:t>
            </a:r>
            <a:r>
              <a:rPr lang="en-US" b="1" dirty="0"/>
              <a:t>2006</a:t>
            </a:r>
            <a:r>
              <a:rPr lang="en-US" dirty="0"/>
              <a:t> to </a:t>
            </a:r>
            <a:r>
              <a:rPr lang="en-US" b="1" dirty="0"/>
              <a:t>2021</a:t>
            </a:r>
            <a:r>
              <a:rPr lang="en-US" dirty="0"/>
              <a:t> and data was analyzed among </a:t>
            </a:r>
            <a:r>
              <a:rPr lang="en-US" b="1" dirty="0"/>
              <a:t>41292</a:t>
            </a:r>
            <a:r>
              <a:rPr lang="en-US" dirty="0"/>
              <a:t> seafarers who got telemedical assistance through the International Radio Medical Centre (C.I.R.M.). </a:t>
            </a:r>
          </a:p>
          <a:p>
            <a:endParaRPr lang="en-US" dirty="0"/>
          </a:p>
          <a:p>
            <a:r>
              <a:rPr lang="en-US" dirty="0"/>
              <a:t>Typically, a seafarer sends a message (TX) which includes details about the ship like ship name, position, radio call sign, destination port, estimated time of arrival, etc. It also includes details about the patient like age, nationality, qualification, vital signs like breathing, temperature, pulse, blood pressure, etc.</a:t>
            </a:r>
          </a:p>
          <a:p>
            <a:endParaRPr lang="en-US" dirty="0"/>
          </a:p>
          <a:p>
            <a:r>
              <a:rPr lang="en-US" dirty="0"/>
              <a:t>A doctor receives a message (RX) which contains doctor’s questions, diagnosis, treatment, prevention instructions and details about the patient. </a:t>
            </a:r>
          </a:p>
        </p:txBody>
      </p:sp>
    </p:spTree>
    <p:extLst>
      <p:ext uri="{BB962C8B-B14F-4D97-AF65-F5344CB8AC3E}">
        <p14:creationId xmlns:p14="http://schemas.microsoft.com/office/powerpoint/2010/main" val="2238232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8126-C961-9B42-AB73-D0FB3169D29A}"/>
              </a:ext>
            </a:extLst>
          </p:cNvPr>
          <p:cNvSpPr>
            <a:spLocks noGrp="1"/>
          </p:cNvSpPr>
          <p:nvPr>
            <p:ph type="title"/>
          </p:nvPr>
        </p:nvSpPr>
        <p:spPr>
          <a:xfrm>
            <a:off x="4975760" y="324986"/>
            <a:ext cx="6577941" cy="933798"/>
          </a:xfrm>
        </p:spPr>
        <p:txBody>
          <a:bodyPr/>
          <a:lstStyle/>
          <a:p>
            <a:r>
              <a:rPr lang="en-US" b="1" dirty="0"/>
              <a:t>CORPUS PREPROCESSING</a:t>
            </a:r>
          </a:p>
        </p:txBody>
      </p:sp>
      <p:sp>
        <p:nvSpPr>
          <p:cNvPr id="3" name="Content Placeholder 2">
            <a:extLst>
              <a:ext uri="{FF2B5EF4-FFF2-40B4-BE49-F238E27FC236}">
                <a16:creationId xmlns:a16="http://schemas.microsoft.com/office/drawing/2014/main" id="{E198B369-62FA-8D4F-853A-8BE976E466D0}"/>
              </a:ext>
            </a:extLst>
          </p:cNvPr>
          <p:cNvSpPr>
            <a:spLocks noGrp="1"/>
          </p:cNvSpPr>
          <p:nvPr>
            <p:ph idx="1"/>
          </p:nvPr>
        </p:nvSpPr>
        <p:spPr>
          <a:xfrm>
            <a:off x="685800" y="1377539"/>
            <a:ext cx="5631873" cy="5284518"/>
          </a:xfrm>
        </p:spPr>
        <p:txBody>
          <a:bodyPr>
            <a:normAutofit lnSpcReduction="10000"/>
          </a:bodyPr>
          <a:lstStyle/>
          <a:p>
            <a:r>
              <a:rPr lang="en-US" b="1" dirty="0"/>
              <a:t>Corpus</a:t>
            </a:r>
            <a:r>
              <a:rPr lang="en-US" dirty="0"/>
              <a:t> is a collection of written texts of a particular author or a body of writing on a particular subject.</a:t>
            </a:r>
          </a:p>
          <a:p>
            <a:endParaRPr lang="en-US" dirty="0"/>
          </a:p>
          <a:p>
            <a:r>
              <a:rPr lang="en-US" dirty="0"/>
              <a:t>Data preprocessing requires data cleaning which involves sorting out punctuations, abbreviations, contractions and handling upper/lowercase letters to ensure that user data is consistent, reliable, and accurate and organized logically.</a:t>
            </a:r>
          </a:p>
          <a:p>
            <a:endParaRPr lang="en-US" dirty="0"/>
          </a:p>
          <a:p>
            <a:r>
              <a:rPr lang="en-US" dirty="0"/>
              <a:t>Data is managed easily by using </a:t>
            </a:r>
            <a:r>
              <a:rPr lang="en-US" b="1" dirty="0"/>
              <a:t>tidy data structure </a:t>
            </a:r>
            <a:r>
              <a:rPr lang="en-US" dirty="0"/>
              <a:t>which has the variables as columns, observations as rows, and each observational unit type as a table.</a:t>
            </a:r>
          </a:p>
          <a:p>
            <a:endParaRPr lang="en-US" dirty="0"/>
          </a:p>
          <a:p>
            <a:endParaRPr lang="en-US" dirty="0"/>
          </a:p>
        </p:txBody>
      </p:sp>
      <p:pic>
        <p:nvPicPr>
          <p:cNvPr id="6" name="Picture 5">
            <a:extLst>
              <a:ext uri="{FF2B5EF4-FFF2-40B4-BE49-F238E27FC236}">
                <a16:creationId xmlns:a16="http://schemas.microsoft.com/office/drawing/2014/main" id="{EF24569B-1ECC-9741-A77F-3692F079E560}"/>
              </a:ext>
            </a:extLst>
          </p:cNvPr>
          <p:cNvPicPr>
            <a:picLocks noChangeAspect="1"/>
          </p:cNvPicPr>
          <p:nvPr/>
        </p:nvPicPr>
        <p:blipFill>
          <a:blip r:embed="rId2"/>
          <a:stretch>
            <a:fillRect/>
          </a:stretch>
        </p:blipFill>
        <p:spPr>
          <a:xfrm>
            <a:off x="6721434" y="1463635"/>
            <a:ext cx="5130140" cy="4181791"/>
          </a:xfrm>
          <a:prstGeom prst="rect">
            <a:avLst/>
          </a:prstGeom>
        </p:spPr>
      </p:pic>
      <p:sp>
        <p:nvSpPr>
          <p:cNvPr id="7" name="TextBox 6">
            <a:extLst>
              <a:ext uri="{FF2B5EF4-FFF2-40B4-BE49-F238E27FC236}">
                <a16:creationId xmlns:a16="http://schemas.microsoft.com/office/drawing/2014/main" id="{43AF4604-0F2F-4441-B3A3-5ECD2F092EE8}"/>
              </a:ext>
            </a:extLst>
          </p:cNvPr>
          <p:cNvSpPr txBox="1"/>
          <p:nvPr/>
        </p:nvSpPr>
        <p:spPr>
          <a:xfrm>
            <a:off x="6845299" y="5850277"/>
            <a:ext cx="4876801" cy="523220"/>
          </a:xfrm>
          <a:prstGeom prst="rect">
            <a:avLst/>
          </a:prstGeom>
          <a:noFill/>
        </p:spPr>
        <p:txBody>
          <a:bodyPr wrap="square" rtlCol="0">
            <a:spAutoFit/>
          </a:bodyPr>
          <a:lstStyle/>
          <a:p>
            <a:r>
              <a:rPr lang="en-US" sz="1400" i="1" dirty="0"/>
              <a:t>Flowchart representation of typical text analysis using principles of tidy data.</a:t>
            </a:r>
          </a:p>
        </p:txBody>
      </p:sp>
    </p:spTree>
    <p:extLst>
      <p:ext uri="{BB962C8B-B14F-4D97-AF65-F5344CB8AC3E}">
        <p14:creationId xmlns:p14="http://schemas.microsoft.com/office/powerpoint/2010/main" val="2868002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8126-C961-9B42-AB73-D0FB3169D29A}"/>
              </a:ext>
            </a:extLst>
          </p:cNvPr>
          <p:cNvSpPr>
            <a:spLocks noGrp="1"/>
          </p:cNvSpPr>
          <p:nvPr>
            <p:ph type="title"/>
          </p:nvPr>
        </p:nvSpPr>
        <p:spPr/>
        <p:txBody>
          <a:bodyPr/>
          <a:lstStyle/>
          <a:p>
            <a:r>
              <a:rPr lang="en-US" b="1" dirty="0"/>
              <a:t>SENTIMENTAL ANALYSIS</a:t>
            </a:r>
          </a:p>
        </p:txBody>
      </p:sp>
      <p:sp>
        <p:nvSpPr>
          <p:cNvPr id="3" name="Content Placeholder 2">
            <a:extLst>
              <a:ext uri="{FF2B5EF4-FFF2-40B4-BE49-F238E27FC236}">
                <a16:creationId xmlns:a16="http://schemas.microsoft.com/office/drawing/2014/main" id="{E198B369-62FA-8D4F-853A-8BE976E466D0}"/>
              </a:ext>
            </a:extLst>
          </p:cNvPr>
          <p:cNvSpPr>
            <a:spLocks noGrp="1"/>
          </p:cNvSpPr>
          <p:nvPr>
            <p:ph idx="1"/>
          </p:nvPr>
        </p:nvSpPr>
        <p:spPr>
          <a:xfrm>
            <a:off x="520700" y="2918460"/>
            <a:ext cx="4152900" cy="2364740"/>
          </a:xfrm>
        </p:spPr>
        <p:txBody>
          <a:bodyPr>
            <a:normAutofit/>
          </a:bodyPr>
          <a:lstStyle/>
          <a:p>
            <a:r>
              <a:rPr lang="en-US" dirty="0"/>
              <a:t>Sentiment analysis is an effective way to evaluate written or spoken language to determine if the expression is positive or negative, and to what degree.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00BC1CD6-8961-3D47-B5E7-BB00109B0320}"/>
              </a:ext>
            </a:extLst>
          </p:cNvPr>
          <p:cNvPicPr>
            <a:picLocks noChangeAspect="1"/>
          </p:cNvPicPr>
          <p:nvPr/>
        </p:nvPicPr>
        <p:blipFill>
          <a:blip r:embed="rId2"/>
          <a:stretch>
            <a:fillRect/>
          </a:stretch>
        </p:blipFill>
        <p:spPr>
          <a:xfrm>
            <a:off x="5480050" y="2194560"/>
            <a:ext cx="6026150" cy="3812540"/>
          </a:xfrm>
          <a:prstGeom prst="rect">
            <a:avLst/>
          </a:prstGeom>
        </p:spPr>
      </p:pic>
    </p:spTree>
    <p:extLst>
      <p:ext uri="{BB962C8B-B14F-4D97-AF65-F5344CB8AC3E}">
        <p14:creationId xmlns:p14="http://schemas.microsoft.com/office/powerpoint/2010/main" val="1816918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7E4C-DF3D-8D4D-B3DF-EE331CF49F16}"/>
              </a:ext>
            </a:extLst>
          </p:cNvPr>
          <p:cNvSpPr>
            <a:spLocks noGrp="1"/>
          </p:cNvSpPr>
          <p:nvPr>
            <p:ph type="title"/>
          </p:nvPr>
        </p:nvSpPr>
        <p:spPr>
          <a:xfrm>
            <a:off x="3951111" y="764373"/>
            <a:ext cx="7555088" cy="1007983"/>
          </a:xfrm>
        </p:spPr>
        <p:txBody>
          <a:bodyPr/>
          <a:lstStyle/>
          <a:p>
            <a:r>
              <a:rPr lang="en-US" b="1" dirty="0"/>
              <a:t>LASSO REGRESSION MODEL</a:t>
            </a:r>
          </a:p>
        </p:txBody>
      </p:sp>
      <p:sp>
        <p:nvSpPr>
          <p:cNvPr id="3" name="Content Placeholder 2">
            <a:extLst>
              <a:ext uri="{FF2B5EF4-FFF2-40B4-BE49-F238E27FC236}">
                <a16:creationId xmlns:a16="http://schemas.microsoft.com/office/drawing/2014/main" id="{0B93D850-7826-7B4F-B106-5B035B073107}"/>
              </a:ext>
            </a:extLst>
          </p:cNvPr>
          <p:cNvSpPr>
            <a:spLocks noGrp="1"/>
          </p:cNvSpPr>
          <p:nvPr>
            <p:ph idx="1"/>
          </p:nvPr>
        </p:nvSpPr>
        <p:spPr>
          <a:xfrm>
            <a:off x="685799" y="2057401"/>
            <a:ext cx="10930467" cy="4503655"/>
          </a:xfrm>
        </p:spPr>
        <p:txBody>
          <a:bodyPr>
            <a:normAutofit/>
          </a:bodyPr>
          <a:lstStyle/>
          <a:p>
            <a:r>
              <a:rPr lang="en-US" dirty="0"/>
              <a:t>This model extends supervised machine learning to text classification.</a:t>
            </a:r>
          </a:p>
          <a:p>
            <a:pPr marL="0" indent="0">
              <a:buNone/>
            </a:pPr>
            <a:endParaRPr lang="en-US" dirty="0"/>
          </a:p>
          <a:p>
            <a:pPr marL="0" indent="0">
              <a:buNone/>
            </a:pPr>
            <a:r>
              <a:rPr lang="en-US" dirty="0"/>
              <a:t>  =&gt;  Loss function:</a:t>
            </a:r>
          </a:p>
          <a:p>
            <a:pPr marL="0" indent="0">
              <a:buNone/>
            </a:pPr>
            <a:endParaRPr lang="en-US" dirty="0"/>
          </a:p>
          <a:p>
            <a:pPr marL="0" indent="0">
              <a:buNone/>
            </a:pPr>
            <a:endParaRPr lang="en-US" dirty="0"/>
          </a:p>
          <a:p>
            <a:r>
              <a:rPr lang="en-US" dirty="0"/>
              <a:t>The above equation is the same as the minimization of the sum of squares with constraint which sums absolute values of the estimated parameters. Some of parameters can be shrunk to almost zero. </a:t>
            </a:r>
          </a:p>
          <a:p>
            <a:endParaRPr lang="en-US" dirty="0"/>
          </a:p>
          <a:p>
            <a:r>
              <a:rPr lang="en-US" dirty="0"/>
              <a:t> </a:t>
            </a:r>
            <a:r>
              <a:rPr lang="en-US" dirty="0" err="1"/>
              <a:t>ƛ</a:t>
            </a:r>
            <a:r>
              <a:rPr lang="en-US" dirty="0"/>
              <a:t> is a tuning parameter (amount of shrinkage). When </a:t>
            </a:r>
            <a:r>
              <a:rPr lang="en-US" dirty="0" err="1"/>
              <a:t>ƛ</a:t>
            </a:r>
            <a:r>
              <a:rPr lang="en-US" dirty="0"/>
              <a:t> = 0, no parameters are eliminated. </a:t>
            </a:r>
          </a:p>
        </p:txBody>
      </p:sp>
      <p:pic>
        <p:nvPicPr>
          <p:cNvPr id="5" name="Picture 4">
            <a:extLst>
              <a:ext uri="{FF2B5EF4-FFF2-40B4-BE49-F238E27FC236}">
                <a16:creationId xmlns:a16="http://schemas.microsoft.com/office/drawing/2014/main" id="{D17DCCDA-1547-3443-A8C7-81AD632CB65F}"/>
              </a:ext>
            </a:extLst>
          </p:cNvPr>
          <p:cNvPicPr>
            <a:picLocks noChangeAspect="1"/>
          </p:cNvPicPr>
          <p:nvPr/>
        </p:nvPicPr>
        <p:blipFill>
          <a:blip r:embed="rId2"/>
          <a:stretch>
            <a:fillRect/>
          </a:stretch>
        </p:blipFill>
        <p:spPr>
          <a:xfrm>
            <a:off x="3496020" y="2558972"/>
            <a:ext cx="4232635" cy="1264831"/>
          </a:xfrm>
          <a:prstGeom prst="rect">
            <a:avLst/>
          </a:prstGeom>
        </p:spPr>
      </p:pic>
    </p:spTree>
    <p:extLst>
      <p:ext uri="{BB962C8B-B14F-4D97-AF65-F5344CB8AC3E}">
        <p14:creationId xmlns:p14="http://schemas.microsoft.com/office/powerpoint/2010/main" val="639501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03C3-388B-C042-9503-66CFFACAFA62}"/>
              </a:ext>
            </a:extLst>
          </p:cNvPr>
          <p:cNvSpPr>
            <a:spLocks noGrp="1"/>
          </p:cNvSpPr>
          <p:nvPr>
            <p:ph type="title"/>
          </p:nvPr>
        </p:nvSpPr>
        <p:spPr/>
        <p:txBody>
          <a:bodyPr/>
          <a:lstStyle/>
          <a:p>
            <a:r>
              <a:rPr lang="en-US" b="1" dirty="0"/>
              <a:t>LASSO REGRESSION MODEL</a:t>
            </a:r>
          </a:p>
        </p:txBody>
      </p:sp>
      <p:sp>
        <p:nvSpPr>
          <p:cNvPr id="3" name="Content Placeholder 2">
            <a:extLst>
              <a:ext uri="{FF2B5EF4-FFF2-40B4-BE49-F238E27FC236}">
                <a16:creationId xmlns:a16="http://schemas.microsoft.com/office/drawing/2014/main" id="{6DCE141E-B77E-3248-BCB2-D400F33AEDAE}"/>
              </a:ext>
            </a:extLst>
          </p:cNvPr>
          <p:cNvSpPr>
            <a:spLocks noGrp="1"/>
          </p:cNvSpPr>
          <p:nvPr>
            <p:ph idx="1"/>
          </p:nvPr>
        </p:nvSpPr>
        <p:spPr>
          <a:xfrm>
            <a:off x="685800" y="2180491"/>
            <a:ext cx="10820400" cy="4262511"/>
          </a:xfrm>
        </p:spPr>
        <p:txBody>
          <a:bodyPr>
            <a:normAutofit/>
          </a:bodyPr>
          <a:lstStyle/>
          <a:p>
            <a:r>
              <a:rPr lang="en-US" b="1" dirty="0"/>
              <a:t>LASSO</a:t>
            </a:r>
            <a:r>
              <a:rPr lang="en-US" dirty="0"/>
              <a:t> takes advantage of shrinkage to accomplish linear regression. </a:t>
            </a:r>
          </a:p>
          <a:p>
            <a:endParaRPr lang="en-US" dirty="0"/>
          </a:p>
          <a:p>
            <a:r>
              <a:rPr lang="en-US" dirty="0"/>
              <a:t>When a data value moves towards a central point, such as a mean, shrinkage occurs. </a:t>
            </a:r>
          </a:p>
          <a:p>
            <a:endParaRPr lang="en-US" dirty="0"/>
          </a:p>
          <a:p>
            <a:r>
              <a:rPr lang="en-US" b="1" dirty="0"/>
              <a:t>LASSO</a:t>
            </a:r>
            <a:r>
              <a:rPr lang="en-US" dirty="0"/>
              <a:t> aims to minimize quadratic programming problems.</a:t>
            </a:r>
          </a:p>
          <a:p>
            <a:pPr marL="0" indent="0">
              <a:buNone/>
            </a:pPr>
            <a:endParaRPr lang="en-US" dirty="0"/>
          </a:p>
          <a:p>
            <a:r>
              <a:rPr lang="en-US" dirty="0"/>
              <a:t>LASSO regularization was applied for the logistic regression model with the </a:t>
            </a:r>
            <a:r>
              <a:rPr lang="en-US" b="1" dirty="0" err="1"/>
              <a:t>glmnet</a:t>
            </a:r>
            <a:r>
              <a:rPr lang="en-US" dirty="0"/>
              <a:t> R package which helps to detect keywords in a prediction.</a:t>
            </a:r>
          </a:p>
        </p:txBody>
      </p:sp>
    </p:spTree>
    <p:extLst>
      <p:ext uri="{BB962C8B-B14F-4D97-AF65-F5344CB8AC3E}">
        <p14:creationId xmlns:p14="http://schemas.microsoft.com/office/powerpoint/2010/main" val="2750236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7306</TotalTime>
  <Words>909</Words>
  <Application>Microsoft Macintosh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LASSO Regression modeling on prediction of medical terms among seafarers’ health documents using tidy text mining</vt:lpstr>
      <vt:lpstr>INTRODUCTION </vt:lpstr>
      <vt:lpstr>INTRODUCTION </vt:lpstr>
      <vt:lpstr>METHODOLOGY</vt:lpstr>
      <vt:lpstr>DATA COLLECTION</vt:lpstr>
      <vt:lpstr>CORPUS PREPROCESSING</vt:lpstr>
      <vt:lpstr>SENTIMENTAL ANALYSIS</vt:lpstr>
      <vt:lpstr>LASSO REGRESSION MODEL</vt:lpstr>
      <vt:lpstr>LASSO REGRESSION MODEL</vt:lpstr>
      <vt:lpstr>LASSO REGRESSION MODEL</vt:lpstr>
      <vt:lpstr>ROC curve for text classification using LASSO regularized regression.</vt:lpstr>
      <vt:lpstr>TEXT CLASSIFICATION WITH ML</vt:lpstr>
      <vt:lpstr>VISUALIZATION OF RESULTS</vt:lpstr>
      <vt:lpstr>FURTHER ANALYSIS</vt:lpstr>
      <vt:lpstr>NETWORKS AND CORRELATIONS</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LASSO Regression modeling on prediction of medical terms among seafarers’ health documents using tidy text mining</dc:title>
  <dc:creator>Microsoft Office User</dc:creator>
  <cp:lastModifiedBy>Microsoft Office User</cp:lastModifiedBy>
  <cp:revision>72</cp:revision>
  <dcterms:created xsi:type="dcterms:W3CDTF">2022-10-30T00:24:41Z</dcterms:created>
  <dcterms:modified xsi:type="dcterms:W3CDTF">2022-11-04T02:10:43Z</dcterms:modified>
</cp:coreProperties>
</file>