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70" r:id="rId2"/>
    <p:sldId id="256" r:id="rId3"/>
    <p:sldId id="257" r:id="rId4"/>
    <p:sldId id="260" r:id="rId5"/>
    <p:sldId id="277" r:id="rId6"/>
    <p:sldId id="278" r:id="rId7"/>
    <p:sldId id="296" r:id="rId8"/>
    <p:sldId id="297" r:id="rId9"/>
    <p:sldId id="259" r:id="rId10"/>
    <p:sldId id="269" r:id="rId11"/>
    <p:sldId id="264" r:id="rId12"/>
    <p:sldId id="265" r:id="rId13"/>
    <p:sldId id="274" r:id="rId14"/>
    <p:sldId id="266" r:id="rId15"/>
    <p:sldId id="271" r:id="rId16"/>
    <p:sldId id="272" r:id="rId17"/>
    <p:sldId id="267" r:id="rId18"/>
    <p:sldId id="273" r:id="rId19"/>
    <p:sldId id="279" r:id="rId20"/>
    <p:sldId id="288" r:id="rId21"/>
    <p:sldId id="280" r:id="rId22"/>
    <p:sldId id="281" r:id="rId23"/>
    <p:sldId id="294" r:id="rId24"/>
    <p:sldId id="282" r:id="rId25"/>
    <p:sldId id="292" r:id="rId26"/>
    <p:sldId id="284" r:id="rId27"/>
    <p:sldId id="285" r:id="rId28"/>
    <p:sldId id="286" r:id="rId29"/>
    <p:sldId id="289" r:id="rId30"/>
    <p:sldId id="287" r:id="rId31"/>
    <p:sldId id="300" r:id="rId32"/>
    <p:sldId id="291" r:id="rId33"/>
    <p:sldId id="290" r:id="rId34"/>
    <p:sldId id="293" r:id="rId35"/>
    <p:sldId id="26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>
      <p:cViewPr varScale="1">
        <p:scale>
          <a:sx n="83" d="100"/>
          <a:sy n="83" d="100"/>
        </p:scale>
        <p:origin x="141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FAB2EA-FB6C-4BB3-B176-BB8F8BB6ADA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2A094-1907-4922-9573-4DE1C8C71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4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A094-1907-4922-9573-4DE1C8C71A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72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A094-1907-4922-9573-4DE1C8C71AB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24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ECECC89F-766C-4E0D-8F6A-74F8A5F9777D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20237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A79-A14D-45FB-8A7B-8D1CF585C5A4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56094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A79-A14D-45FB-8A7B-8D1CF585C5A4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7655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A79-A14D-45FB-8A7B-8D1CF585C5A4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8989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A79-A14D-45FB-8A7B-8D1CF585C5A4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9124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A79-A14D-45FB-8A7B-8D1CF585C5A4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8234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EA79-A14D-45FB-8A7B-8D1CF585C5A4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78705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C3BDB-FD2A-4199-A941-10B1FF2C2A66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00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E0190-7B57-48A9-A695-272A7FBCE375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8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2C73-296D-4EB3-BD29-B2C1E193A1B3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74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B6E7B-1E64-4C7D-A880-8C3869C6C4BC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7161-5F59-488A-9A15-A22597F357A0}" type="datetime1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9866-A699-4E38-BA31-377A136166A1}" type="datetime1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0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1954E-6DB8-42A7-A60E-976A8BCDC9A6}" type="datetime1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9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CDD30-9120-44B9-BC15-2CF42DE270A2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7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C4A0C-42F8-4E1E-8348-5025CD9F9800}" type="datetime1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67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36EA79-A14D-45FB-8A7B-8D1CF585C5A4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C960FC-D90E-4AFA-8A76-61CE13B53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7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</a:t>
            </a:fld>
            <a:endParaRPr lang="en-US"/>
          </a:p>
        </p:txBody>
      </p:sp>
      <p:pic>
        <p:nvPicPr>
          <p:cNvPr id="2054" name="Picture 6" descr="Aptech Computer Education in Sahid Nagar,Bhubaneshwar - Best Computer  Hardware Training Institutes in Bhubaneshwar - Justdia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"/>
            <a:ext cx="7848599" cy="59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23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type="title"/>
          </p:nvPr>
        </p:nvSpPr>
        <p:spPr>
          <a:xfrm>
            <a:off x="982133" y="457200"/>
            <a:ext cx="7704667" cy="487680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Code Implementation and Examples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(OOP Principles)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8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2133" y="188277"/>
            <a:ext cx="7704667" cy="802323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439863" y="1219200"/>
            <a:ext cx="7704137" cy="4779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Person  {    </a:t>
            </a:r>
            <a:r>
              <a:rPr lang="en-US" dirty="0" smtClean="0">
                <a:solidFill>
                  <a:schemeClr val="accent1"/>
                </a:solidFill>
              </a:rPr>
              <a:t>// Class Person</a:t>
            </a:r>
          </a:p>
          <a:p>
            <a:pPr marL="0" indent="0">
              <a:buNone/>
            </a:pPr>
            <a:r>
              <a:rPr lang="en-US" dirty="0" smtClean="0"/>
              <a:t>Private string name; </a:t>
            </a:r>
            <a:r>
              <a:rPr lang="en-US" dirty="0" smtClean="0">
                <a:solidFill>
                  <a:srgbClr val="FF0000"/>
                </a:solidFill>
              </a:rPr>
              <a:t>// Data is Hidden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Public string Name  {    </a:t>
            </a:r>
          </a:p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et { return name; }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et {name = value;}</a:t>
            </a:r>
          </a:p>
          <a:p>
            <a:pPr marL="0" indent="0">
              <a:buNone/>
            </a:pPr>
            <a:r>
              <a:rPr lang="en-US" dirty="0" smtClean="0"/>
              <a:t>} }</a:t>
            </a:r>
          </a:p>
          <a:p>
            <a:pPr marL="0" indent="0">
              <a:buNone/>
            </a:pPr>
            <a:r>
              <a:rPr lang="en-US" dirty="0" err="1" smtClean="0"/>
              <a:t>Program.cs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Person p = new Person(); </a:t>
            </a:r>
            <a:r>
              <a:rPr lang="en-US" dirty="0" smtClean="0">
                <a:solidFill>
                  <a:schemeClr val="accent1"/>
                </a:solidFill>
              </a:rPr>
              <a:t>// Create an Object </a:t>
            </a:r>
          </a:p>
          <a:p>
            <a:pPr marL="0" indent="0">
              <a:buNone/>
            </a:pPr>
            <a:r>
              <a:rPr lang="en-US" dirty="0" err="1" smtClean="0"/>
              <a:t>p.Name</a:t>
            </a:r>
            <a:r>
              <a:rPr lang="en-US" dirty="0" smtClean="0"/>
              <a:t> = “Ali”;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p.Name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err="1" smtClean="0"/>
              <a:t>Console.ReadLine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150505"/>
              </p:ext>
            </p:extLst>
          </p:nvPr>
        </p:nvGraphicFramePr>
        <p:xfrm>
          <a:off x="4038600" y="2438400"/>
          <a:ext cx="32004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989556657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r>
                        <a:rPr lang="en-US" sz="4000" dirty="0" smtClean="0"/>
                        <a:t>Encapsulated</a:t>
                      </a:r>
                    </a:p>
                    <a:p>
                      <a:r>
                        <a:rPr lang="en-US" sz="4000" dirty="0" smtClean="0"/>
                        <a:t>Behavior</a:t>
                      </a:r>
                      <a:endParaRPr lang="en-US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35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631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676400"/>
            <a:ext cx="7704667" cy="432341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Animal  { </a:t>
            </a:r>
            <a:r>
              <a:rPr lang="en-US" dirty="0" smtClean="0">
                <a:solidFill>
                  <a:schemeClr val="accent1"/>
                </a:solidFill>
              </a:rPr>
              <a:t> // Base Class</a:t>
            </a:r>
          </a:p>
          <a:p>
            <a:pPr marL="0" indent="0">
              <a:buNone/>
            </a:pPr>
            <a:r>
              <a:rPr lang="en-US" dirty="0" smtClean="0"/>
              <a:t>Public void Eat() {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(“All animal eating food..”);</a:t>
            </a:r>
          </a:p>
          <a:p>
            <a:pPr marL="0" indent="0">
              <a:buNone/>
            </a:pPr>
            <a:r>
              <a:rPr lang="en-US" dirty="0" smtClean="0"/>
              <a:t>}  }</a:t>
            </a:r>
          </a:p>
          <a:p>
            <a:pPr marL="0" indent="0">
              <a:buNone/>
            </a:pPr>
            <a:r>
              <a:rPr lang="en-US" dirty="0" smtClean="0"/>
              <a:t>Public Class Dog : Animal  {   </a:t>
            </a:r>
            <a:r>
              <a:rPr lang="en-US" dirty="0" smtClean="0">
                <a:solidFill>
                  <a:schemeClr val="accent1"/>
                </a:solidFill>
              </a:rPr>
              <a:t>// Derived Class that inherits from an another class</a:t>
            </a:r>
          </a:p>
          <a:p>
            <a:pPr marL="0" indent="0">
              <a:buNone/>
            </a:pPr>
            <a:r>
              <a:rPr lang="en-US" dirty="0" smtClean="0"/>
              <a:t>Public void Bark()  {</a:t>
            </a:r>
          </a:p>
          <a:p>
            <a:pPr marL="0" indent="0"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(“The Dog is Barking..”) ;</a:t>
            </a:r>
          </a:p>
          <a:p>
            <a:pPr marL="0" indent="0">
              <a:buNone/>
            </a:pPr>
            <a:r>
              <a:rPr lang="en-US" dirty="0" smtClean="0"/>
              <a:t>}  }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Program.cs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Animal  a = new Animal();   </a:t>
            </a:r>
            <a:r>
              <a:rPr lang="en-US" dirty="0" smtClean="0">
                <a:solidFill>
                  <a:schemeClr val="accent1"/>
                </a:solidFill>
              </a:rPr>
              <a:t>//</a:t>
            </a:r>
            <a:r>
              <a:rPr lang="en-US" dirty="0" smtClean="0"/>
              <a:t>  </a:t>
            </a:r>
            <a:r>
              <a:rPr lang="en-US" dirty="0" smtClean="0">
                <a:solidFill>
                  <a:schemeClr val="accent1"/>
                </a:solidFill>
              </a:rPr>
              <a:t>Create an object Animal</a:t>
            </a:r>
          </a:p>
          <a:p>
            <a:pPr marL="0" indent="0">
              <a:buNone/>
            </a:pPr>
            <a:r>
              <a:rPr lang="en-US" dirty="0" err="1" smtClean="0"/>
              <a:t>a.Eat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Dog d = new Dog();   </a:t>
            </a:r>
            <a:r>
              <a:rPr lang="en-US" dirty="0" smtClean="0">
                <a:solidFill>
                  <a:schemeClr val="accent1"/>
                </a:solidFill>
              </a:rPr>
              <a:t>// Create an object Dog</a:t>
            </a:r>
          </a:p>
          <a:p>
            <a:pPr marL="0" indent="0">
              <a:buNone/>
            </a:pPr>
            <a:r>
              <a:rPr lang="en-US" dirty="0" err="1" smtClean="0"/>
              <a:t>d.Bark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181431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838199"/>
          </a:xfrm>
        </p:spPr>
        <p:txBody>
          <a:bodyPr/>
          <a:lstStyle/>
          <a:p>
            <a:r>
              <a:rPr lang="en-US" dirty="0" smtClean="0"/>
              <a:t>Types of Inheritance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Introduction of Object Oriented Programming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7543799" cy="4584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2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11928"/>
            <a:ext cx="7704667" cy="418931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There are two types of polymorphism: compile-time polymorphism (static polymorphism) and runtime polymorphism (dynamic polymorphism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Compile Time Polymorphism (Method Overloading)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Run Time Polymorphism (Method Overriding)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14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219199"/>
          </a:xfrm>
        </p:spPr>
        <p:txBody>
          <a:bodyPr>
            <a:normAutofit/>
          </a:bodyPr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34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67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Polymorphism (Method Overloading/Compile Time)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52600"/>
            <a:ext cx="7704667" cy="4191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Public Class Calculator {</a:t>
            </a:r>
          </a:p>
          <a:p>
            <a:pPr marL="0" indent="0">
              <a:buNone/>
            </a:pPr>
            <a:r>
              <a:rPr lang="en-US" b="1" dirty="0" smtClean="0"/>
              <a:t>Public void  Add(</a:t>
            </a:r>
            <a:r>
              <a:rPr lang="en-US" b="1" dirty="0" err="1" smtClean="0"/>
              <a:t>int</a:t>
            </a:r>
            <a:r>
              <a:rPr lang="en-US" b="1" dirty="0" smtClean="0"/>
              <a:t> a , </a:t>
            </a:r>
            <a:r>
              <a:rPr lang="en-US" b="1" dirty="0" err="1" smtClean="0"/>
              <a:t>int</a:t>
            </a:r>
            <a:r>
              <a:rPr lang="en-US" b="1" dirty="0" smtClean="0"/>
              <a:t> b)  </a:t>
            </a:r>
            <a:r>
              <a:rPr lang="en-US" b="1" dirty="0" smtClean="0">
                <a:solidFill>
                  <a:srgbClr val="FF0000"/>
                </a:solidFill>
              </a:rPr>
              <a:t>// Same name same class but different </a:t>
            </a:r>
            <a:r>
              <a:rPr lang="en-US" b="1" dirty="0" err="1" smtClean="0">
                <a:solidFill>
                  <a:srgbClr val="FF0000"/>
                </a:solidFill>
              </a:rPr>
              <a:t>perameters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a+b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smtClean="0"/>
              <a:t>Public void  Add(</a:t>
            </a:r>
            <a:r>
              <a:rPr lang="en-US" b="1" dirty="0" err="1" smtClean="0"/>
              <a:t>int</a:t>
            </a:r>
            <a:r>
              <a:rPr lang="en-US" b="1" dirty="0" smtClean="0"/>
              <a:t> a ,  </a:t>
            </a:r>
            <a:r>
              <a:rPr lang="en-US" b="1" dirty="0" err="1" smtClean="0"/>
              <a:t>int</a:t>
            </a:r>
            <a:r>
              <a:rPr lang="en-US" b="1" dirty="0" smtClean="0"/>
              <a:t> b , </a:t>
            </a:r>
            <a:r>
              <a:rPr lang="en-US" b="1" dirty="0" err="1" smtClean="0"/>
              <a:t>int</a:t>
            </a:r>
            <a:r>
              <a:rPr lang="en-US" b="1" dirty="0" smtClean="0"/>
              <a:t>  c) </a:t>
            </a:r>
            <a:r>
              <a:rPr lang="en-US" b="1" dirty="0">
                <a:solidFill>
                  <a:srgbClr val="FF0000"/>
                </a:solidFill>
              </a:rPr>
              <a:t>// Same name same class but different </a:t>
            </a:r>
            <a:r>
              <a:rPr lang="en-US" b="1" dirty="0" err="1">
                <a:solidFill>
                  <a:srgbClr val="FF0000"/>
                </a:solidFill>
              </a:rPr>
              <a:t>perameters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{</a:t>
            </a:r>
          </a:p>
          <a:p>
            <a:pPr marL="0" indent="0">
              <a:buNone/>
            </a:pPr>
            <a:r>
              <a:rPr lang="en-US" b="1" dirty="0" smtClean="0"/>
              <a:t>Return </a:t>
            </a:r>
            <a:r>
              <a:rPr lang="en-US" b="1" dirty="0" err="1" smtClean="0"/>
              <a:t>a+b+c</a:t>
            </a:r>
            <a:r>
              <a:rPr lang="en-US" b="1" dirty="0" smtClean="0"/>
              <a:t>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Program.cs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Calculator </a:t>
            </a:r>
            <a:r>
              <a:rPr lang="en-US" b="1" dirty="0" err="1"/>
              <a:t>calculator</a:t>
            </a:r>
            <a:r>
              <a:rPr lang="en-US" b="1" dirty="0"/>
              <a:t> = new Calculator();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result1 = </a:t>
            </a:r>
            <a:r>
              <a:rPr lang="en-US" b="1" dirty="0" err="1" smtClean="0"/>
              <a:t>calculator.Add</a:t>
            </a:r>
            <a:r>
              <a:rPr lang="en-US" b="1" dirty="0" smtClean="0"/>
              <a:t>(5</a:t>
            </a:r>
            <a:r>
              <a:rPr lang="en-US" b="1" dirty="0"/>
              <a:t>, 10); // Calls the first Add method with two arguments.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result2 = </a:t>
            </a:r>
            <a:r>
              <a:rPr lang="en-US" b="1" dirty="0" err="1"/>
              <a:t>calculator.Add</a:t>
            </a:r>
            <a:r>
              <a:rPr lang="en-US" b="1" dirty="0"/>
              <a:t>(2, 4, 6); // Calls the second Add method with three </a:t>
            </a:r>
            <a:r>
              <a:rPr lang="en-US" b="1" dirty="0" smtClean="0"/>
              <a:t>arguments. </a:t>
            </a:r>
            <a:br>
              <a:rPr lang="en-US" b="1" dirty="0" smtClean="0"/>
            </a:br>
            <a:r>
              <a:rPr lang="en-US" b="1" dirty="0" err="1" smtClean="0"/>
              <a:t>Console.WriteLine</a:t>
            </a:r>
            <a:r>
              <a:rPr lang="en-US" b="1" dirty="0" smtClean="0"/>
              <a:t>(result1);</a:t>
            </a:r>
          </a:p>
          <a:p>
            <a:pPr marL="0" indent="0">
              <a:buNone/>
            </a:pPr>
            <a:r>
              <a:rPr lang="en-US" b="1" dirty="0" err="1" smtClean="0"/>
              <a:t>Console.WriteLine</a:t>
            </a:r>
            <a:r>
              <a:rPr lang="en-US" b="1" dirty="0" smtClean="0"/>
              <a:t>(result2);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42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"/>
            <a:ext cx="7704667" cy="990599"/>
          </a:xfrm>
        </p:spPr>
        <p:txBody>
          <a:bodyPr>
            <a:normAutofit fontScale="90000"/>
          </a:bodyPr>
          <a:lstStyle/>
          <a:p>
            <a:r>
              <a:rPr lang="en-US" dirty="0"/>
              <a:t>Polymorphism (Method </a:t>
            </a:r>
            <a:r>
              <a:rPr lang="en-US" dirty="0" smtClean="0"/>
              <a:t>Overriding/Run </a:t>
            </a:r>
            <a:r>
              <a:rPr lang="en-US" dirty="0"/>
              <a:t>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800"/>
            <a:ext cx="7704667" cy="510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/>
              <a:t>Public Class  Animal  {  	</a:t>
            </a:r>
            <a:r>
              <a:rPr lang="en-US" sz="1200" b="1" dirty="0" smtClean="0">
                <a:solidFill>
                  <a:schemeClr val="accent1"/>
                </a:solidFill>
              </a:rPr>
              <a:t>//Base class</a:t>
            </a:r>
          </a:p>
          <a:p>
            <a:pPr marL="0" indent="0">
              <a:buNone/>
            </a:pPr>
            <a:r>
              <a:rPr lang="en-US" sz="1200" b="1" dirty="0" smtClean="0"/>
              <a:t>Public </a:t>
            </a:r>
            <a:r>
              <a:rPr lang="en-US" sz="1200" b="1" dirty="0" smtClean="0">
                <a:solidFill>
                  <a:srgbClr val="00B050"/>
                </a:solidFill>
              </a:rPr>
              <a:t>virtual</a:t>
            </a:r>
            <a:r>
              <a:rPr lang="en-US" sz="1200" b="1" dirty="0" smtClean="0"/>
              <a:t> void </a:t>
            </a:r>
            <a:r>
              <a:rPr lang="en-US" sz="1200" b="1" dirty="0" err="1" smtClean="0"/>
              <a:t>MakeSound</a:t>
            </a:r>
            <a:r>
              <a:rPr lang="en-US" sz="1200" b="1" dirty="0" smtClean="0"/>
              <a:t>()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n-US" sz="1200" b="1" dirty="0" err="1" smtClean="0"/>
              <a:t>Console.WriteLine</a:t>
            </a:r>
            <a:r>
              <a:rPr lang="en-US" sz="1200" b="1" dirty="0" smtClean="0"/>
              <a:t>(“Animal make a sound..”);</a:t>
            </a:r>
          </a:p>
          <a:p>
            <a:pPr marL="0" indent="0">
              <a:buNone/>
            </a:pPr>
            <a:r>
              <a:rPr lang="en-US" sz="1200" b="1" dirty="0" smtClean="0"/>
              <a:t>}  }</a:t>
            </a:r>
          </a:p>
          <a:p>
            <a:pPr marL="0" indent="0">
              <a:buNone/>
            </a:pPr>
            <a:r>
              <a:rPr lang="en-US" sz="1200" b="1" dirty="0" smtClean="0"/>
              <a:t>Public Class Dog : Animal   	</a:t>
            </a:r>
            <a:r>
              <a:rPr lang="en-US" sz="1200" b="1" dirty="0" smtClean="0">
                <a:solidFill>
                  <a:schemeClr val="accent1"/>
                </a:solidFill>
              </a:rPr>
              <a:t>// Derived class inherit with Base class.</a:t>
            </a:r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n-US" sz="1200" b="1" dirty="0" smtClean="0"/>
              <a:t>Public </a:t>
            </a:r>
            <a:r>
              <a:rPr lang="en-US" sz="1200" b="1" dirty="0" smtClean="0">
                <a:solidFill>
                  <a:srgbClr val="00B050"/>
                </a:solidFill>
              </a:rPr>
              <a:t>override</a:t>
            </a:r>
            <a:r>
              <a:rPr lang="en-US" sz="1200" b="1" dirty="0" smtClean="0"/>
              <a:t> void </a:t>
            </a:r>
            <a:r>
              <a:rPr lang="en-US" sz="1200" b="1" dirty="0" err="1" smtClean="0"/>
              <a:t>MakeSound</a:t>
            </a:r>
            <a:r>
              <a:rPr lang="en-US" sz="1200" b="1" dirty="0" smtClean="0"/>
              <a:t>() </a:t>
            </a:r>
            <a:r>
              <a:rPr lang="en-US" sz="1200" b="1" dirty="0">
                <a:solidFill>
                  <a:schemeClr val="accent4"/>
                </a:solidFill>
              </a:rPr>
              <a:t>//  </a:t>
            </a:r>
            <a:r>
              <a:rPr lang="en-US" sz="1200" b="1" dirty="0" err="1">
                <a:solidFill>
                  <a:schemeClr val="accent4"/>
                </a:solidFill>
              </a:rPr>
              <a:t>MakeSound</a:t>
            </a:r>
            <a:r>
              <a:rPr lang="en-US" sz="1200" b="1" dirty="0">
                <a:solidFill>
                  <a:schemeClr val="accent4"/>
                </a:solidFill>
              </a:rPr>
              <a:t>()   method is overriding in the (Dog ) class. These are called Run Time</a:t>
            </a:r>
            <a:r>
              <a:rPr lang="en-US" sz="1200" b="1" dirty="0" smtClean="0">
                <a:solidFill>
                  <a:schemeClr val="accent4"/>
                </a:solidFill>
              </a:rPr>
              <a:t>.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{</a:t>
            </a:r>
          </a:p>
          <a:p>
            <a:pPr marL="0" indent="0">
              <a:buNone/>
            </a:pPr>
            <a:r>
              <a:rPr lang="en-US" sz="1200" b="1" dirty="0" err="1" smtClean="0"/>
              <a:t>Console.WriteLine</a:t>
            </a:r>
            <a:r>
              <a:rPr lang="en-US" sz="1200" b="1" dirty="0" smtClean="0"/>
              <a:t>(“The Dog Barks..”);</a:t>
            </a:r>
          </a:p>
          <a:p>
            <a:pPr marL="0" indent="0">
              <a:buNone/>
            </a:pPr>
            <a:r>
              <a:rPr lang="en-US" sz="1200" b="1" dirty="0" smtClean="0"/>
              <a:t>}  }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err="1" smtClean="0"/>
              <a:t>Program.cs</a:t>
            </a:r>
            <a:endParaRPr lang="en-US" sz="1200" b="1" dirty="0" smtClean="0"/>
          </a:p>
          <a:p>
            <a:pPr marL="0" indent="0">
              <a:buNone/>
            </a:pPr>
            <a:r>
              <a:rPr lang="en-US" sz="1200" b="1" dirty="0" smtClean="0"/>
              <a:t>Animal a = new Animal();  	</a:t>
            </a:r>
            <a:r>
              <a:rPr lang="en-US" sz="1200" b="1" dirty="0" smtClean="0">
                <a:solidFill>
                  <a:schemeClr val="accent1"/>
                </a:solidFill>
              </a:rPr>
              <a:t>// Object Animal</a:t>
            </a:r>
          </a:p>
          <a:p>
            <a:pPr marL="0" indent="0">
              <a:buNone/>
            </a:pPr>
            <a:r>
              <a:rPr lang="en-US" sz="1200" b="1" dirty="0" smtClean="0"/>
              <a:t>Animal dog = new Dog();	</a:t>
            </a:r>
            <a:r>
              <a:rPr lang="en-US" sz="1200" b="1" dirty="0" smtClean="0">
                <a:solidFill>
                  <a:schemeClr val="accent1"/>
                </a:solidFill>
              </a:rPr>
              <a:t>//Object Dog</a:t>
            </a:r>
          </a:p>
          <a:p>
            <a:pPr marL="0" indent="0">
              <a:buNone/>
            </a:pPr>
            <a:r>
              <a:rPr lang="en-US" sz="1200" b="1" dirty="0" err="1" smtClean="0"/>
              <a:t>a.MakeSound</a:t>
            </a:r>
            <a:r>
              <a:rPr lang="en-US" sz="1200" b="1" dirty="0" smtClean="0"/>
              <a:t>();</a:t>
            </a:r>
          </a:p>
          <a:p>
            <a:pPr marL="0" indent="0">
              <a:buNone/>
            </a:pPr>
            <a:r>
              <a:rPr lang="en-US" sz="1200" b="1" dirty="0" err="1" smtClean="0"/>
              <a:t>Dog.MakeSound</a:t>
            </a:r>
            <a:r>
              <a:rPr lang="en-US" sz="1200" b="1" dirty="0" smtClean="0"/>
              <a:t>();</a:t>
            </a:r>
            <a:endParaRPr lang="en-US" sz="12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914400"/>
            <a:ext cx="7704667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Public </a:t>
            </a:r>
            <a:r>
              <a:rPr lang="en-US" b="1" dirty="0" smtClean="0"/>
              <a:t> abstract Class </a:t>
            </a:r>
            <a:r>
              <a:rPr lang="en-US" b="1" dirty="0"/>
              <a:t>Vehicle</a:t>
            </a:r>
            <a:r>
              <a:rPr lang="en-US" b="1" dirty="0" smtClean="0"/>
              <a:t>  </a:t>
            </a:r>
            <a:r>
              <a:rPr lang="en-US" b="1" dirty="0"/>
              <a:t>{  </a:t>
            </a:r>
            <a:r>
              <a:rPr lang="en-US" b="1" dirty="0" smtClean="0"/>
              <a:t>		</a:t>
            </a:r>
            <a:r>
              <a:rPr lang="en-US" b="1" dirty="0" smtClean="0">
                <a:solidFill>
                  <a:schemeClr val="accent1"/>
                </a:solidFill>
              </a:rPr>
              <a:t>// </a:t>
            </a:r>
            <a:r>
              <a:rPr lang="en-US" b="1" dirty="0">
                <a:solidFill>
                  <a:schemeClr val="accent1"/>
                </a:solidFill>
              </a:rPr>
              <a:t>Base </a:t>
            </a:r>
            <a:r>
              <a:rPr lang="en-US" b="1" dirty="0" smtClean="0">
                <a:solidFill>
                  <a:schemeClr val="accent1"/>
                </a:solidFill>
              </a:rPr>
              <a:t>Class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 abstract void Start(); 			</a:t>
            </a:r>
          </a:p>
          <a:p>
            <a:pPr marL="0" indent="0">
              <a:buNone/>
            </a:pPr>
            <a:r>
              <a:rPr lang="en-US" b="1" dirty="0" smtClean="0"/>
              <a:t> public abstract void Stop();	</a:t>
            </a:r>
          </a:p>
          <a:p>
            <a:pPr marL="0" indent="0">
              <a:buNone/>
            </a:pPr>
            <a:r>
              <a:rPr lang="en-US" b="1" dirty="0" smtClean="0"/>
              <a:t>		</a:t>
            </a:r>
          </a:p>
          <a:p>
            <a:pPr marL="0" indent="0">
              <a:buNone/>
            </a:pPr>
            <a:r>
              <a:rPr lang="en-US" b="1" dirty="0" smtClean="0"/>
              <a:t>Public Class Car : </a:t>
            </a:r>
            <a:r>
              <a:rPr lang="en-US" b="1" dirty="0" err="1" smtClean="0"/>
              <a:t>Vechicle</a:t>
            </a:r>
            <a:r>
              <a:rPr lang="en-US" b="1" dirty="0" smtClean="0"/>
              <a:t>  {  		 </a:t>
            </a:r>
            <a:r>
              <a:rPr lang="en-US" b="1" dirty="0" smtClean="0">
                <a:solidFill>
                  <a:schemeClr val="accent1"/>
                </a:solidFill>
              </a:rPr>
              <a:t>// Derived Class 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Public override void Start() {</a:t>
            </a:r>
          </a:p>
          <a:p>
            <a:pPr marL="0" indent="0">
              <a:buNone/>
            </a:pPr>
            <a:r>
              <a:rPr lang="en-US" b="1" dirty="0" err="1" smtClean="0"/>
              <a:t>Console.WriteLine</a:t>
            </a:r>
            <a:r>
              <a:rPr lang="en-US" b="1" dirty="0" smtClean="0"/>
              <a:t>(</a:t>
            </a:r>
            <a:r>
              <a:rPr lang="en-US" b="1" dirty="0"/>
              <a:t>"Car Engine Started.."</a:t>
            </a:r>
            <a:r>
              <a:rPr lang="en-US" b="1" dirty="0" smtClean="0"/>
              <a:t>);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/>
              <a:t>public override void Stop</a:t>
            </a:r>
            <a:r>
              <a:rPr lang="en-US" b="1" dirty="0" smtClean="0"/>
              <a:t>()  </a:t>
            </a: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Console.WriteLine</a:t>
            </a:r>
            <a:r>
              <a:rPr lang="en-US" b="1" dirty="0"/>
              <a:t>("Car </a:t>
            </a:r>
            <a:r>
              <a:rPr lang="en-US" b="1" dirty="0" err="1"/>
              <a:t>Enigine</a:t>
            </a:r>
            <a:r>
              <a:rPr lang="en-US" b="1" dirty="0"/>
              <a:t> </a:t>
            </a:r>
            <a:r>
              <a:rPr lang="en-US" b="1" dirty="0" err="1"/>
              <a:t>Stoped</a:t>
            </a:r>
            <a:r>
              <a:rPr lang="en-US" b="1" dirty="0" smtClean="0"/>
              <a:t> </a:t>
            </a:r>
            <a:r>
              <a:rPr lang="en-US" b="1" dirty="0"/>
              <a:t>!!");</a:t>
            </a:r>
          </a:p>
          <a:p>
            <a:pPr marL="0" indent="0">
              <a:buNone/>
            </a:pPr>
            <a:r>
              <a:rPr lang="en-US" b="1" dirty="0"/>
              <a:t>        }</a:t>
            </a:r>
            <a:r>
              <a:rPr lang="en-US" b="1" dirty="0" smtClean="0"/>
              <a:t>  </a:t>
            </a:r>
          </a:p>
          <a:p>
            <a:pPr marL="0" indent="0">
              <a:buNone/>
            </a:pPr>
            <a:r>
              <a:rPr lang="en-US" b="1" dirty="0" smtClean="0"/>
              <a:t>}</a:t>
            </a:r>
          </a:p>
          <a:p>
            <a:pPr marL="0" indent="0">
              <a:buNone/>
            </a:pPr>
            <a:r>
              <a:rPr lang="en-US" b="1" dirty="0" err="1" smtClean="0"/>
              <a:t>Program.cs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Car c = new Car();			</a:t>
            </a:r>
            <a:r>
              <a:rPr lang="en-US" b="1" dirty="0" smtClean="0">
                <a:solidFill>
                  <a:schemeClr val="accent1"/>
                </a:solidFill>
              </a:rPr>
              <a:t>// Create a Car object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c.Start</a:t>
            </a:r>
            <a:r>
              <a:rPr lang="en-US" b="1" dirty="0"/>
              <a:t>();</a:t>
            </a:r>
          </a:p>
          <a:p>
            <a:pPr marL="0" indent="0">
              <a:buNone/>
            </a:pPr>
            <a:r>
              <a:rPr lang="en-US" b="1" dirty="0"/>
              <a:t>            </a:t>
            </a:r>
            <a:r>
              <a:rPr lang="en-US" b="1" dirty="0" err="1"/>
              <a:t>c.Stop</a:t>
            </a:r>
            <a:r>
              <a:rPr lang="en-US" b="1" dirty="0"/>
              <a:t>();</a:t>
            </a:r>
            <a:endParaRPr lang="en-US" b="1" dirty="0" smtClean="0">
              <a:solidFill>
                <a:schemeClr val="accent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17</a:t>
            </a:fld>
            <a:endParaRPr lang="en-US"/>
          </a:p>
        </p:txBody>
      </p:sp>
      <p:sp>
        <p:nvSpPr>
          <p:cNvPr id="7" name="Title 5"/>
          <p:cNvSpPr>
            <a:spLocks noGrp="1"/>
          </p:cNvSpPr>
          <p:nvPr>
            <p:ph type="title"/>
          </p:nvPr>
        </p:nvSpPr>
        <p:spPr>
          <a:xfrm>
            <a:off x="982133" y="76201"/>
            <a:ext cx="7704667" cy="609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Abstraction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7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0499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362200"/>
            <a:ext cx="7704667" cy="36376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Summarize the key points discussed in the presentation, emphasizing the importance and relevance of OOP in modern software development.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7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2285999"/>
          </a:xfrm>
        </p:spPr>
        <p:txBody>
          <a:bodyPr/>
          <a:lstStyle/>
          <a:p>
            <a:pPr marL="685800" indent="-685800" algn="ctr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C000"/>
                </a:solidFill>
              </a:rPr>
              <a:t>Procedural</a:t>
            </a:r>
            <a:r>
              <a:rPr lang="en-US" dirty="0" smtClean="0">
                <a:solidFill>
                  <a:srgbClr val="FFC000"/>
                </a:solidFill>
              </a:rPr>
              <a:t> Programming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Muhammad Hamza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D83A-8ACC-481E-A459-4F35723B5318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2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2438399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C000"/>
                </a:solidFill>
              </a:rPr>
              <a:t>Object Oriented Programming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: Muhammad Hamza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ED83A-8ACC-481E-A459-4F35723B5318}" type="datetime1">
              <a:rPr lang="en-US" smtClean="0"/>
              <a:t>8/19/2023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8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6201"/>
            <a:ext cx="7704667" cy="914399"/>
          </a:xfrm>
        </p:spPr>
        <p:txBody>
          <a:bodyPr/>
          <a:lstStyle/>
          <a:p>
            <a:r>
              <a:rPr lang="en-US" dirty="0" smtClean="0"/>
              <a:t>Topics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95400"/>
            <a:ext cx="7704667" cy="4648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Introduction to Procedural Programming </a:t>
            </a:r>
            <a:endParaRPr lang="en-US" dirty="0" smtClean="0"/>
          </a:p>
          <a:p>
            <a:r>
              <a:rPr lang="en-US" dirty="0" smtClean="0"/>
              <a:t>Procedural </a:t>
            </a:r>
            <a:r>
              <a:rPr lang="en-US" dirty="0"/>
              <a:t>Programming</a:t>
            </a:r>
            <a:r>
              <a:rPr lang="en-US" dirty="0" smtClean="0"/>
              <a:t> </a:t>
            </a:r>
            <a:r>
              <a:rPr lang="en-US" dirty="0"/>
              <a:t>Concepts and </a:t>
            </a:r>
            <a:r>
              <a:rPr lang="en-US" dirty="0" smtClean="0"/>
              <a:t>Examples</a:t>
            </a:r>
          </a:p>
          <a:p>
            <a:r>
              <a:rPr lang="en-US" dirty="0"/>
              <a:t>Hierarchical </a:t>
            </a:r>
            <a:r>
              <a:rPr lang="en-US" dirty="0" smtClean="0"/>
              <a:t>charts</a:t>
            </a:r>
            <a:endParaRPr lang="en-US" dirty="0"/>
          </a:p>
          <a:p>
            <a:r>
              <a:rPr lang="en-US" dirty="0" smtClean="0"/>
              <a:t>Key </a:t>
            </a:r>
            <a:r>
              <a:rPr lang="en-US" dirty="0"/>
              <a:t>Features of Procedural </a:t>
            </a:r>
            <a:r>
              <a:rPr lang="en-US" dirty="0" smtClean="0"/>
              <a:t>Programming</a:t>
            </a:r>
          </a:p>
          <a:p>
            <a:r>
              <a:rPr lang="en-US" dirty="0" smtClean="0"/>
              <a:t>Advantages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/>
              <a:t>Code Implementation and </a:t>
            </a:r>
            <a:r>
              <a:rPr lang="en-US" dirty="0" smtClean="0"/>
              <a:t>Examples</a:t>
            </a:r>
          </a:p>
          <a:p>
            <a:r>
              <a:rPr lang="en-US" dirty="0"/>
              <a:t>Difference between OOP and Procedural </a:t>
            </a:r>
            <a:r>
              <a:rPr lang="en-US" dirty="0" smtClean="0"/>
              <a:t>Programming</a:t>
            </a:r>
          </a:p>
          <a:p>
            <a:r>
              <a:rPr lang="en-US" dirty="0"/>
              <a:t>Conclusion</a:t>
            </a: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9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447799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52600"/>
            <a:ext cx="7704667" cy="3581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This programming approach involves breaking down a task into smaller routines (or subroutines) and using variables.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follows a step-by-step sequence of instructions, ensuring that the computer can understand and execute each step in order.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EA5-1EE3-46AB-9A65-4E70C6EBE594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9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115" y="228600"/>
            <a:ext cx="7704667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POP </a:t>
            </a:r>
            <a:r>
              <a:rPr lang="en-US" dirty="0">
                <a:solidFill>
                  <a:srgbClr val="FFC000"/>
                </a:solidFill>
              </a:rPr>
              <a:t>Concepts and Examples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22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82133" y="1219200"/>
            <a:ext cx="7704667" cy="4724399"/>
          </a:xfrm>
        </p:spPr>
        <p:txBody>
          <a:bodyPr>
            <a:normAutofit/>
          </a:bodyPr>
          <a:lstStyle/>
          <a:p>
            <a:pPr lvl="1"/>
            <a:r>
              <a:rPr lang="en-US" dirty="0" smtClean="0"/>
              <a:t>Procedural </a:t>
            </a:r>
            <a:r>
              <a:rPr lang="en-US" dirty="0"/>
              <a:t>Oriented </a:t>
            </a:r>
            <a:r>
              <a:rPr lang="en-US" dirty="0" smtClean="0"/>
              <a:t>programming is divided into small parts called functions.</a:t>
            </a:r>
          </a:p>
          <a:p>
            <a:pPr lvl="1"/>
            <a:r>
              <a:rPr lang="en-US" dirty="0"/>
              <a:t>The Procedural Programming follows a Top-Down </a:t>
            </a:r>
            <a:r>
              <a:rPr lang="en-US" dirty="0" smtClean="0"/>
              <a:t>approach.</a:t>
            </a:r>
          </a:p>
          <a:p>
            <a:pPr lvl="1"/>
            <a:r>
              <a:rPr lang="en-US" dirty="0"/>
              <a:t>It does not provide any </a:t>
            </a:r>
            <a:r>
              <a:rPr lang="en-US" dirty="0" smtClean="0"/>
              <a:t>inheritance.</a:t>
            </a:r>
          </a:p>
          <a:p>
            <a:pPr lvl="1"/>
            <a:r>
              <a:rPr lang="en-US" dirty="0" smtClean="0"/>
              <a:t>There </a:t>
            </a:r>
            <a:r>
              <a:rPr lang="en-US" dirty="0"/>
              <a:t>is no concept of virtual </a:t>
            </a:r>
            <a:r>
              <a:rPr lang="en-US" dirty="0" smtClean="0"/>
              <a:t>classes.</a:t>
            </a:r>
          </a:p>
          <a:p>
            <a:pPr lvl="1"/>
            <a:r>
              <a:rPr lang="en-US" dirty="0"/>
              <a:t>The case of overloading isn’t possible in the case of Procedural Programming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Some common examples of Procedural Programming are C, Fortran, VB, and Pascal.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171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81001"/>
            <a:ext cx="7704667" cy="556260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FFC000"/>
                </a:solidFill>
              </a:rPr>
              <a:t>Hierarchical charts: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59866-A699-4E38-BA31-377A136166A1}" type="datetime1">
              <a:rPr lang="en-US" smtClean="0"/>
              <a:t>8/19/2023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24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533400"/>
            <a:ext cx="7696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7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33399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FF0000"/>
                </a:solidFill>
              </a:rPr>
              <a:t>Function Can Communicate with Global variables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25</a:t>
            </a:fld>
            <a:endParaRPr lang="en-US"/>
          </a:p>
        </p:txBody>
      </p:sp>
      <p:pic>
        <p:nvPicPr>
          <p:cNvPr id="3074" name="Picture 2" descr="Procedure Oriented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19201"/>
            <a:ext cx="7772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7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6201"/>
            <a:ext cx="7704667" cy="1066799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C000"/>
                </a:solidFill>
              </a:rPr>
              <a:t>Key Features of Procedural Programming</a:t>
            </a:r>
            <a:r>
              <a:rPr lang="en-US" sz="3200" dirty="0">
                <a:solidFill>
                  <a:srgbClr val="FFC000"/>
                </a:solidFill>
              </a:rPr>
              <a:t/>
            </a:r>
            <a:br>
              <a:rPr lang="en-US" sz="3200" dirty="0">
                <a:solidFill>
                  <a:srgbClr val="FFC000"/>
                </a:solidFill>
              </a:rPr>
            </a:b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295400"/>
            <a:ext cx="7704667" cy="47044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Predefined </a:t>
            </a:r>
            <a:r>
              <a:rPr lang="en-US" b="1" dirty="0" smtClean="0"/>
              <a:t>functions</a:t>
            </a:r>
          </a:p>
          <a:p>
            <a:pPr marL="0" indent="0">
              <a:buNone/>
            </a:pPr>
            <a:r>
              <a:rPr lang="en-US" dirty="0"/>
              <a:t>Predefined functions, also known as built-in functions or standard library functions</a:t>
            </a:r>
            <a:endParaRPr lang="en-US" b="1" dirty="0" smtClean="0"/>
          </a:p>
          <a:p>
            <a:r>
              <a:rPr lang="en-US" b="1" dirty="0"/>
              <a:t>Global </a:t>
            </a:r>
            <a:r>
              <a:rPr lang="en-US" b="1" dirty="0" smtClean="0"/>
              <a:t>Variable</a:t>
            </a:r>
          </a:p>
          <a:p>
            <a:pPr marL="0" indent="0">
              <a:buNone/>
            </a:pPr>
            <a:r>
              <a:rPr lang="en-US" dirty="0"/>
              <a:t>A global variable is a variable that is declared at the top level of a program and is accessible from any part of the program</a:t>
            </a:r>
            <a:endParaRPr lang="en-US" b="1" dirty="0" smtClean="0"/>
          </a:p>
          <a:p>
            <a:r>
              <a:rPr lang="en-US" b="1" dirty="0"/>
              <a:t>Local </a:t>
            </a:r>
            <a:r>
              <a:rPr lang="en-US" b="1" dirty="0" smtClean="0"/>
              <a:t>Variable</a:t>
            </a:r>
          </a:p>
          <a:p>
            <a:pPr marL="0" indent="0">
              <a:buNone/>
            </a:pPr>
            <a:r>
              <a:rPr lang="en-US" dirty="0"/>
              <a:t>A local variable is a variable that is declared within a specific block, function, or procedure.</a:t>
            </a:r>
            <a:endParaRPr lang="en-US" b="1" dirty="0" smtClean="0"/>
          </a:p>
          <a:p>
            <a:r>
              <a:rPr lang="en-US" b="1" dirty="0"/>
              <a:t>Parameter </a:t>
            </a:r>
            <a:r>
              <a:rPr lang="en-US" b="1" dirty="0" smtClean="0"/>
              <a:t>Passing</a:t>
            </a:r>
          </a:p>
          <a:p>
            <a:pPr marL="0" indent="0">
              <a:buNone/>
            </a:pPr>
            <a:r>
              <a:rPr lang="en-US" dirty="0"/>
              <a:t>There are different ways of parameter passing, including pass-by-value and pass-by-reference (or pass-by-pointer).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9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09600"/>
            <a:ext cx="7704667" cy="1295400"/>
          </a:xfrm>
        </p:spPr>
        <p:txBody>
          <a:bodyPr>
            <a:normAutofit/>
          </a:bodyPr>
          <a:lstStyle/>
          <a:p>
            <a:r>
              <a:rPr lang="en-US" sz="3100" b="1" dirty="0"/>
              <a:t>Advantages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09800"/>
            <a:ext cx="7704667" cy="3790016"/>
          </a:xfrm>
        </p:spPr>
        <p:txBody>
          <a:bodyPr>
            <a:normAutofit/>
          </a:bodyPr>
          <a:lstStyle/>
          <a:p>
            <a:r>
              <a:rPr lang="en-US" dirty="0"/>
              <a:t>Procedural Programming is excellent for general-purpose </a:t>
            </a:r>
            <a:r>
              <a:rPr lang="en-US" dirty="0" smtClean="0"/>
              <a:t>programming.</a:t>
            </a:r>
            <a:endParaRPr lang="en-US" dirty="0"/>
          </a:p>
          <a:p>
            <a:r>
              <a:rPr lang="en-US" dirty="0"/>
              <a:t>The coded simplicity along with ease of implementation of compilers and </a:t>
            </a:r>
            <a:r>
              <a:rPr lang="en-US" dirty="0" smtClean="0"/>
              <a:t>interpreters.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program flow can be tracked </a:t>
            </a:r>
            <a:r>
              <a:rPr lang="en-US" dirty="0" smtClean="0"/>
              <a:t>easily.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9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09600"/>
            <a:ext cx="7704667" cy="1447800"/>
          </a:xfrm>
        </p:spPr>
        <p:txBody>
          <a:bodyPr>
            <a:normAutofit/>
          </a:bodyPr>
          <a:lstStyle/>
          <a:p>
            <a:r>
              <a:rPr lang="en-US" sz="3100" b="1" dirty="0"/>
              <a:t>Disadvantages</a:t>
            </a:r>
            <a:r>
              <a:rPr lang="en-US" dirty="0">
                <a:solidFill>
                  <a:srgbClr val="FFC000"/>
                </a:solidFill>
              </a:rPr>
              <a:t/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752600"/>
            <a:ext cx="7704667" cy="4247216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Procedural code is often not reusable, which may pose the need to recreate the code if is needed to use in another application</a:t>
            </a:r>
          </a:p>
          <a:p>
            <a:r>
              <a:rPr lang="en-US" dirty="0"/>
              <a:t>Difficult to relate with real-world </a:t>
            </a:r>
            <a:r>
              <a:rPr lang="en-US" dirty="0" smtClean="0"/>
              <a:t>objects.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 is exposed to the whole program, making it not so much security </a:t>
            </a:r>
            <a:r>
              <a:rPr lang="en-US" dirty="0" smtClean="0"/>
              <a:t>friendly.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6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0"/>
            <a:ext cx="7704667" cy="548639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Code Implementation and </a:t>
            </a:r>
            <a:r>
              <a:rPr lang="en-US" dirty="0" smtClean="0">
                <a:solidFill>
                  <a:srgbClr val="FFC000"/>
                </a:solidFill>
              </a:rPr>
              <a:t>Examples with (</a:t>
            </a:r>
            <a:r>
              <a:rPr lang="en-US" dirty="0" smtClean="0">
                <a:solidFill>
                  <a:srgbClr val="7030A0"/>
                </a:solidFill>
              </a:rPr>
              <a:t>POP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7030A0"/>
                </a:solidFill>
              </a:rPr>
              <a:t>OOP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2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38401"/>
            <a:ext cx="7704667" cy="4034897"/>
          </a:xfrm>
        </p:spPr>
        <p:txBody>
          <a:bodyPr>
            <a:normAutofit/>
          </a:bodyPr>
          <a:lstStyle/>
          <a:p>
            <a:r>
              <a:rPr lang="en-US" dirty="0"/>
              <a:t>Introduction to </a:t>
            </a:r>
            <a:r>
              <a:rPr lang="en-US" dirty="0" smtClean="0"/>
              <a:t>OOP</a:t>
            </a:r>
          </a:p>
          <a:p>
            <a:r>
              <a:rPr lang="en-US" dirty="0"/>
              <a:t>OOP Concepts and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OOP Classes and Objects Example</a:t>
            </a:r>
            <a:endParaRPr lang="en-US" dirty="0"/>
          </a:p>
          <a:p>
            <a:r>
              <a:rPr lang="en-US" dirty="0"/>
              <a:t>OOP </a:t>
            </a:r>
            <a:r>
              <a:rPr lang="en-US" dirty="0" smtClean="0"/>
              <a:t>Principles</a:t>
            </a:r>
            <a:endParaRPr lang="en-US" dirty="0"/>
          </a:p>
          <a:p>
            <a:r>
              <a:rPr lang="en-US" dirty="0"/>
              <a:t>Code Implementation and </a:t>
            </a:r>
            <a:r>
              <a:rPr lang="en-US" dirty="0" smtClean="0"/>
              <a:t>Examples</a:t>
            </a:r>
          </a:p>
          <a:p>
            <a:r>
              <a:rPr lang="en-US" dirty="0" smtClean="0"/>
              <a:t>Conclusion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C4578-0655-40AE-B5F3-51B2019A9EAC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9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8600"/>
            <a:ext cx="7704667" cy="5771216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/>
              <a:t>#include &lt;</a:t>
            </a:r>
            <a:r>
              <a:rPr lang="en-US" b="1" dirty="0" err="1"/>
              <a:t>stdio.h</a:t>
            </a:r>
            <a:r>
              <a:rPr lang="en-US" b="1" dirty="0"/>
              <a:t>&gt;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// Function to calculate the sum of two numbers</a:t>
            </a:r>
          </a:p>
          <a:p>
            <a:pPr marL="0" indent="0">
              <a:buNone/>
            </a:pPr>
            <a:r>
              <a:rPr lang="pt-BR" b="1" dirty="0"/>
              <a:t>int calculateSum(int num1, int num2)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		return </a:t>
            </a:r>
            <a:r>
              <a:rPr lang="en-US" b="1" dirty="0"/>
              <a:t>num1 + num2;</a:t>
            </a:r>
          </a:p>
          <a:p>
            <a:pPr marL="0" indent="0">
              <a:buNone/>
            </a:pPr>
            <a:r>
              <a:rPr lang="en-US" b="1" dirty="0" smtClean="0"/>
              <a:t>	}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main()</a:t>
            </a:r>
          </a:p>
          <a:p>
            <a:pPr marL="0" indent="0">
              <a:buNone/>
            </a:pPr>
            <a:r>
              <a:rPr lang="en-US" b="1" dirty="0" smtClean="0"/>
              <a:t>	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 </a:t>
            </a:r>
            <a:r>
              <a:rPr lang="en-US" b="1" dirty="0" err="1"/>
              <a:t>int</a:t>
            </a:r>
            <a:r>
              <a:rPr lang="en-US" b="1" dirty="0"/>
              <a:t> number1, number2;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 </a:t>
            </a:r>
            <a:r>
              <a:rPr lang="en-US" b="1" dirty="0" err="1"/>
              <a:t>printf</a:t>
            </a:r>
            <a:r>
              <a:rPr lang="en-US" b="1" dirty="0"/>
              <a:t>("Enter the first number: ");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 </a:t>
            </a:r>
            <a:r>
              <a:rPr lang="en-US" b="1" dirty="0" err="1"/>
              <a:t>scanf</a:t>
            </a:r>
            <a:r>
              <a:rPr lang="en-US" b="1" dirty="0"/>
              <a:t>("%d", &amp;number1);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/>
              <a:t>("Enter the second number: ");</a:t>
            </a:r>
          </a:p>
          <a:p>
            <a:pPr marL="0" indent="0">
              <a:buNone/>
            </a:pPr>
            <a:r>
              <a:rPr lang="en-US" b="1" dirty="0"/>
              <a:t>  </a:t>
            </a:r>
            <a:r>
              <a:rPr lang="en-US" b="1" dirty="0" smtClean="0"/>
              <a:t>	  </a:t>
            </a:r>
            <a:r>
              <a:rPr lang="en-US" b="1" dirty="0" err="1"/>
              <a:t>scanf</a:t>
            </a:r>
            <a:r>
              <a:rPr lang="en-US" b="1" dirty="0"/>
              <a:t>("%d", &amp;number2);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b="1" dirty="0" smtClean="0"/>
              <a:t>	 </a:t>
            </a:r>
            <a:r>
              <a:rPr lang="en-US" b="1" dirty="0" err="1"/>
              <a:t>int</a:t>
            </a:r>
            <a:r>
              <a:rPr lang="en-US" b="1" dirty="0"/>
              <a:t> sum = </a:t>
            </a:r>
            <a:r>
              <a:rPr lang="en-US" b="1" dirty="0" err="1"/>
              <a:t>calculateSum</a:t>
            </a:r>
            <a:r>
              <a:rPr lang="en-US" b="1" dirty="0"/>
              <a:t>(number1, number2);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dirty="0" smtClean="0"/>
              <a:t>	</a:t>
            </a:r>
            <a:r>
              <a:rPr lang="en-US" b="1" dirty="0" err="1" smtClean="0"/>
              <a:t>printf</a:t>
            </a:r>
            <a:r>
              <a:rPr lang="en-US" b="1" dirty="0"/>
              <a:t>("Sum: %d\n", sum);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    return 0;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4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304801"/>
            <a:ext cx="7704667" cy="580337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200" b="1" dirty="0"/>
              <a:t>using System</a:t>
            </a:r>
            <a:r>
              <a:rPr lang="en-US" sz="3200" b="1" dirty="0" smtClean="0"/>
              <a:t>;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namespace </a:t>
            </a:r>
            <a:r>
              <a:rPr lang="en-US" sz="3200" b="1" dirty="0" err="1"/>
              <a:t>ObjectOrientedExample</a:t>
            </a: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{</a:t>
            </a:r>
          </a:p>
          <a:p>
            <a:pPr marL="0" indent="0">
              <a:buNone/>
            </a:pPr>
            <a:r>
              <a:rPr lang="en-US" sz="3200" b="1" dirty="0"/>
              <a:t>    class Calculator</a:t>
            </a:r>
          </a:p>
          <a:p>
            <a:pPr marL="0" indent="0">
              <a:buNone/>
            </a:pPr>
            <a:r>
              <a:rPr lang="en-US" sz="3200" b="1" dirty="0"/>
              <a:t>    {</a:t>
            </a:r>
          </a:p>
          <a:p>
            <a:pPr marL="0" indent="0">
              <a:buNone/>
            </a:pPr>
            <a:r>
              <a:rPr lang="en-US" sz="3200" b="1" dirty="0"/>
              <a:t>        public </a:t>
            </a:r>
            <a:r>
              <a:rPr lang="en-US" sz="3200" b="1" dirty="0" err="1"/>
              <a:t>int</a:t>
            </a:r>
            <a:r>
              <a:rPr lang="en-US" sz="3200" b="1" dirty="0"/>
              <a:t> </a:t>
            </a:r>
            <a:r>
              <a:rPr lang="en-US" sz="3200" b="1" dirty="0" err="1"/>
              <a:t>CalculateSum</a:t>
            </a:r>
            <a:r>
              <a:rPr lang="en-US" sz="3200" b="1" dirty="0"/>
              <a:t>(</a:t>
            </a:r>
            <a:r>
              <a:rPr lang="en-US" sz="3200" b="1" dirty="0" err="1"/>
              <a:t>int</a:t>
            </a:r>
            <a:r>
              <a:rPr lang="en-US" sz="3200" b="1" dirty="0"/>
              <a:t> num1, </a:t>
            </a:r>
            <a:r>
              <a:rPr lang="en-US" sz="3200" b="1" dirty="0" err="1"/>
              <a:t>int</a:t>
            </a:r>
            <a:r>
              <a:rPr lang="en-US" sz="3200" b="1" dirty="0"/>
              <a:t> num2)</a:t>
            </a:r>
          </a:p>
          <a:p>
            <a:pPr marL="0" indent="0">
              <a:buNone/>
            </a:pPr>
            <a:r>
              <a:rPr lang="en-US" sz="3200" b="1" dirty="0"/>
              <a:t>        {</a:t>
            </a:r>
          </a:p>
          <a:p>
            <a:pPr marL="0" indent="0">
              <a:buNone/>
            </a:pPr>
            <a:r>
              <a:rPr lang="en-US" sz="3200" b="1" dirty="0"/>
              <a:t>            return num1 + num2;</a:t>
            </a:r>
          </a:p>
          <a:p>
            <a:pPr marL="0" indent="0">
              <a:buNone/>
            </a:pPr>
            <a:r>
              <a:rPr lang="en-US" sz="3200" b="1" dirty="0"/>
              <a:t>        }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    class Program</a:t>
            </a:r>
          </a:p>
          <a:p>
            <a:pPr marL="0" indent="0">
              <a:buNone/>
            </a:pPr>
            <a:r>
              <a:rPr lang="en-US" sz="3200" b="1" dirty="0"/>
              <a:t>    {</a:t>
            </a:r>
          </a:p>
          <a:p>
            <a:pPr marL="0" indent="0">
              <a:buNone/>
            </a:pPr>
            <a:r>
              <a:rPr lang="en-US" sz="3200" b="1" dirty="0"/>
              <a:t>        static void Main(string[] </a:t>
            </a:r>
            <a:r>
              <a:rPr lang="en-US" sz="3200" b="1" dirty="0" err="1"/>
              <a:t>args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3200" b="1" dirty="0"/>
              <a:t>        {</a:t>
            </a:r>
          </a:p>
          <a:p>
            <a:pPr marL="0" indent="0">
              <a:buNone/>
            </a:pPr>
            <a:r>
              <a:rPr lang="en-US" sz="3200" b="1" dirty="0"/>
              <a:t>            Calculator </a:t>
            </a:r>
            <a:r>
              <a:rPr lang="en-US" sz="3200" b="1" dirty="0" err="1"/>
              <a:t>calculator</a:t>
            </a:r>
            <a:r>
              <a:rPr lang="en-US" sz="3200" b="1" dirty="0"/>
              <a:t> = new Calculator</a:t>
            </a:r>
            <a:r>
              <a:rPr lang="en-US" sz="3200" b="1" dirty="0" smtClean="0"/>
              <a:t>();  		</a:t>
            </a: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            </a:t>
            </a:r>
            <a:r>
              <a:rPr lang="en-US" sz="3200" b="1" dirty="0" err="1"/>
              <a:t>Console.Write</a:t>
            </a:r>
            <a:r>
              <a:rPr lang="en-US" sz="3200" b="1" dirty="0"/>
              <a:t>("Enter the first number: ");</a:t>
            </a:r>
          </a:p>
          <a:p>
            <a:pPr marL="0" indent="0">
              <a:buNone/>
            </a:pPr>
            <a:r>
              <a:rPr lang="en-US" sz="3200" b="1" dirty="0"/>
              <a:t>            </a:t>
            </a:r>
            <a:r>
              <a:rPr lang="en-US" sz="3200" b="1" dirty="0" err="1"/>
              <a:t>int</a:t>
            </a:r>
            <a:r>
              <a:rPr lang="en-US" sz="3200" b="1" dirty="0"/>
              <a:t> number1 = Convert.ToInt32(</a:t>
            </a:r>
            <a:r>
              <a:rPr lang="en-US" sz="3200" b="1" dirty="0" err="1"/>
              <a:t>Console.ReadLine</a:t>
            </a:r>
            <a:r>
              <a:rPr lang="en-US" sz="3200" b="1" dirty="0"/>
              <a:t>());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            </a:t>
            </a:r>
            <a:r>
              <a:rPr lang="en-US" sz="3200" b="1" dirty="0" err="1"/>
              <a:t>Console.Write</a:t>
            </a:r>
            <a:r>
              <a:rPr lang="en-US" sz="3200" b="1" dirty="0"/>
              <a:t>("Enter the second number: ");</a:t>
            </a:r>
          </a:p>
          <a:p>
            <a:pPr marL="0" indent="0">
              <a:buNone/>
            </a:pPr>
            <a:r>
              <a:rPr lang="en-US" sz="3200" b="1" dirty="0"/>
              <a:t>            </a:t>
            </a:r>
            <a:r>
              <a:rPr lang="en-US" sz="3200" b="1" dirty="0" err="1"/>
              <a:t>int</a:t>
            </a:r>
            <a:r>
              <a:rPr lang="en-US" sz="3200" b="1" dirty="0"/>
              <a:t> number2 = Convert.ToInt32(</a:t>
            </a:r>
            <a:r>
              <a:rPr lang="en-US" sz="3200" b="1" dirty="0" err="1"/>
              <a:t>Console.ReadLine</a:t>
            </a:r>
            <a:r>
              <a:rPr lang="en-US" sz="3200" b="1" dirty="0"/>
              <a:t>());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r>
              <a:rPr lang="en-US" sz="3200" b="1" dirty="0"/>
              <a:t>            </a:t>
            </a:r>
            <a:r>
              <a:rPr lang="en-US" sz="3200" b="1" dirty="0" err="1"/>
              <a:t>int</a:t>
            </a:r>
            <a:r>
              <a:rPr lang="en-US" sz="3200" b="1" dirty="0"/>
              <a:t> sum = </a:t>
            </a:r>
            <a:r>
              <a:rPr lang="en-US" sz="3200" b="1" dirty="0" err="1"/>
              <a:t>calculator.CalculateSum</a:t>
            </a:r>
            <a:r>
              <a:rPr lang="en-US" sz="3200" b="1" dirty="0"/>
              <a:t>(number1, number2);</a:t>
            </a:r>
          </a:p>
          <a:p>
            <a:pPr marL="0" indent="0">
              <a:buNone/>
            </a:pPr>
            <a:r>
              <a:rPr lang="en-US" sz="3200" b="1" dirty="0"/>
              <a:t>            </a:t>
            </a:r>
            <a:r>
              <a:rPr lang="en-US" sz="3200" b="1" dirty="0" err="1"/>
              <a:t>Console.WriteLine</a:t>
            </a:r>
            <a:r>
              <a:rPr lang="en-US" sz="3200" b="1" dirty="0"/>
              <a:t>("Sum: " + sum);</a:t>
            </a:r>
          </a:p>
          <a:p>
            <a:pPr marL="0" indent="0">
              <a:buNone/>
            </a:pPr>
            <a:r>
              <a:rPr lang="en-US" sz="3200" b="1" dirty="0"/>
              <a:t>        }</a:t>
            </a:r>
          </a:p>
          <a:p>
            <a:pPr marL="0" indent="0">
              <a:buNone/>
            </a:pPr>
            <a:r>
              <a:rPr lang="en-US" sz="3200" b="1" dirty="0"/>
              <a:t>    }</a:t>
            </a:r>
          </a:p>
          <a:p>
            <a:pPr marL="0" indent="0">
              <a:buNone/>
            </a:pPr>
            <a:r>
              <a:rPr lang="en-US" sz="3200" b="1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6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0"/>
            <a:ext cx="7704667" cy="548639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Difference between OOP and Procedural Programming 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33</a:t>
            </a:fld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663" y="304800"/>
            <a:ext cx="770413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9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52401"/>
            <a:ext cx="7704667" cy="11429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Conclusion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371600"/>
            <a:ext cx="7704667" cy="462821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most important difference that you should note here is that procedural programming follows a step-by-step approach to break down a job into a collection of routines and variables by following a series of </a:t>
            </a:r>
            <a:r>
              <a:rPr lang="en-US" dirty="0" smtClean="0"/>
              <a:t>instructions.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 </a:t>
            </a:r>
            <a:r>
              <a:rPr lang="en-US" dirty="0"/>
              <a:t>object-oriented programming uses objects and classes to create models based on real world environment.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7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2" descr="Image result for thank you imag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"/>
            <a:ext cx="78486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0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438401"/>
            <a:ext cx="7704667" cy="3561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Object-Oriented Programming (OOP) is a programming paradigm that relies on the concept of Objects &amp; Classes. With the help of this core principle, designing code and building software becomes much easier. Object-Oriented Programming makes it easier to create modular, reusable, and maintainable software.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F6EA5-1EE3-46AB-9A65-4E70C6EBE594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6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828799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OOP Concepts and Examples</a:t>
            </a:r>
            <a:br>
              <a:rPr lang="en-US" dirty="0">
                <a:solidFill>
                  <a:srgbClr val="FFC000"/>
                </a:solidFill>
              </a:rPr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82133" y="2438401"/>
            <a:ext cx="7704667" cy="3505199"/>
          </a:xfrm>
        </p:spPr>
        <p:txBody>
          <a:bodyPr>
            <a:normAutofit/>
          </a:bodyPr>
          <a:lstStyle/>
          <a:p>
            <a:r>
              <a:rPr lang="en-US" dirty="0"/>
              <a:t>OOP stands for Object-Oriented Programming.</a:t>
            </a:r>
          </a:p>
          <a:p>
            <a:r>
              <a:rPr lang="en-US" dirty="0"/>
              <a:t>O</a:t>
            </a:r>
            <a:r>
              <a:rPr lang="en-US" dirty="0" smtClean="0"/>
              <a:t>bject-oriented </a:t>
            </a:r>
            <a:r>
              <a:rPr lang="en-US" dirty="0"/>
              <a:t>programming is about creating objects </a:t>
            </a:r>
            <a:r>
              <a:rPr lang="en-US" dirty="0" smtClean="0"/>
              <a:t>that </a:t>
            </a:r>
            <a:r>
              <a:rPr lang="en-US" dirty="0"/>
              <a:t>contain both data and methods.</a:t>
            </a:r>
          </a:p>
          <a:p>
            <a:r>
              <a:rPr lang="en-US" dirty="0" smtClean="0"/>
              <a:t>OOP </a:t>
            </a:r>
            <a:r>
              <a:rPr lang="en-US" dirty="0"/>
              <a:t>is faster and easier to </a:t>
            </a:r>
            <a:r>
              <a:rPr lang="en-US" dirty="0" smtClean="0"/>
              <a:t>execute.</a:t>
            </a:r>
            <a:endParaRPr lang="en-US" dirty="0"/>
          </a:p>
          <a:p>
            <a:r>
              <a:rPr lang="en-US" dirty="0"/>
              <a:t>OOP provides a clear structure for the </a:t>
            </a:r>
            <a:r>
              <a:rPr lang="en-US" dirty="0" smtClean="0"/>
              <a:t>programs.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40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OOPs Concepts in Java ( Updated 2023) | Great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533400"/>
            <a:ext cx="7924800" cy="546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68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152401"/>
            <a:ext cx="7704667" cy="838200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Class </a:t>
            </a:r>
            <a:r>
              <a:rPr lang="en-US" sz="3200" dirty="0">
                <a:solidFill>
                  <a:srgbClr val="FFC000"/>
                </a:solidFill>
              </a:rPr>
              <a:t>a</a:t>
            </a:r>
            <a:r>
              <a:rPr lang="en-US" sz="3200" dirty="0" smtClean="0">
                <a:solidFill>
                  <a:srgbClr val="FFC000"/>
                </a:solidFill>
              </a:rPr>
              <a:t>nd Object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066800"/>
            <a:ext cx="7704667" cy="493301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1219200"/>
            <a:ext cx="7315200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76200"/>
            <a:ext cx="7704667" cy="685799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C000"/>
                </a:solidFill>
              </a:rPr>
              <a:t>Class and Object Example</a:t>
            </a:r>
            <a:endParaRPr lang="en-US" sz="32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266" y="990600"/>
            <a:ext cx="7704667" cy="51816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Public Class Person				</a:t>
            </a:r>
            <a:r>
              <a:rPr lang="en-US" sz="1200" dirty="0" smtClean="0">
                <a:solidFill>
                  <a:srgbClr val="FF0000"/>
                </a:solidFill>
              </a:rPr>
              <a:t>	//  Class (</a:t>
            </a:r>
            <a:r>
              <a:rPr lang="en-US" sz="1200" dirty="0" smtClean="0">
                <a:solidFill>
                  <a:srgbClr val="FFC000"/>
                </a:solidFill>
              </a:rPr>
              <a:t>Person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	public string Name {get; set;} 		</a:t>
            </a:r>
          </a:p>
          <a:p>
            <a:pPr marL="0" indent="0">
              <a:buNone/>
            </a:pPr>
            <a:r>
              <a:rPr lang="en-US" sz="1200" dirty="0" smtClean="0"/>
              <a:t>	public string Age {get; set;}	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public void Walk()				//  </a:t>
            </a:r>
            <a:r>
              <a:rPr lang="en-US" sz="1200" dirty="0" smtClean="0">
                <a:solidFill>
                  <a:srgbClr val="FF0000"/>
                </a:solidFill>
              </a:rPr>
              <a:t>Functionality/Method</a:t>
            </a:r>
          </a:p>
          <a:p>
            <a:pPr marL="0" indent="0">
              <a:buNone/>
            </a:pPr>
            <a:r>
              <a:rPr lang="en-US" sz="1200" dirty="0" smtClean="0"/>
              <a:t>	{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	</a:t>
            </a:r>
            <a:r>
              <a:rPr lang="en-US" sz="1200" dirty="0" err="1" smtClean="0"/>
              <a:t>Console.WriteLine</a:t>
            </a:r>
            <a:r>
              <a:rPr lang="en-US" sz="1200" dirty="0" smtClean="0"/>
              <a:t>(“This person is walking !!”);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</a:p>
          <a:p>
            <a:pPr marL="0" indent="0">
              <a:buNone/>
            </a:pPr>
            <a:r>
              <a:rPr lang="en-US" sz="1200" dirty="0" err="1" smtClean="0"/>
              <a:t>Program.cs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 Person p = new Person</a:t>
            </a:r>
            <a:r>
              <a:rPr lang="en-US" sz="1200" dirty="0" smtClean="0"/>
              <a:t>();   			</a:t>
            </a:r>
            <a:r>
              <a:rPr lang="en-US" sz="1200" dirty="0" smtClean="0">
                <a:solidFill>
                  <a:srgbClr val="FF0000"/>
                </a:solidFill>
              </a:rPr>
              <a:t>	//  Create an Object (</a:t>
            </a:r>
            <a:r>
              <a:rPr lang="en-US" sz="1200" dirty="0" smtClean="0">
                <a:solidFill>
                  <a:srgbClr val="FFC000"/>
                </a:solidFill>
              </a:rPr>
              <a:t>Person</a:t>
            </a:r>
            <a:r>
              <a:rPr lang="en-US" sz="1200" dirty="0" smtClean="0">
                <a:solidFill>
                  <a:srgbClr val="FF0000"/>
                </a:solidFill>
              </a:rPr>
              <a:t>)</a:t>
            </a:r>
            <a:endParaRPr lang="en-US" sz="12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smtClean="0"/>
              <a:t>   </a:t>
            </a:r>
            <a:r>
              <a:rPr lang="en-US" sz="1200" dirty="0" err="1" smtClean="0"/>
              <a:t>p.Name</a:t>
            </a:r>
            <a:r>
              <a:rPr lang="en-US" sz="1200" dirty="0" smtClean="0"/>
              <a:t> </a:t>
            </a:r>
            <a:r>
              <a:rPr lang="en-US" sz="1200" dirty="0"/>
              <a:t>= "Ali";</a:t>
            </a:r>
          </a:p>
          <a:p>
            <a:pPr marL="0" indent="0">
              <a:buNone/>
            </a:pPr>
            <a:r>
              <a:rPr lang="en-US" sz="1200" dirty="0"/>
              <a:t>            </a:t>
            </a:r>
            <a:r>
              <a:rPr lang="en-US" sz="1200" dirty="0" smtClean="0"/>
              <a:t>   </a:t>
            </a:r>
            <a:r>
              <a:rPr lang="en-US" sz="1200" dirty="0" err="1" smtClean="0"/>
              <a:t>p.Age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smtClean="0"/>
              <a:t>25;</a:t>
            </a:r>
          </a:p>
          <a:p>
            <a:pPr marL="0" indent="0">
              <a:buNone/>
            </a:pPr>
            <a:r>
              <a:rPr lang="en-US" sz="1200" dirty="0"/>
              <a:t>	</a:t>
            </a:r>
            <a:r>
              <a:rPr lang="en-US" sz="1200" dirty="0" err="1" smtClean="0"/>
              <a:t>p.Walk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/>
              <a:t> </a:t>
            </a:r>
            <a:r>
              <a:rPr lang="en-US" sz="1200" dirty="0" err="1" smtClean="0"/>
              <a:t>Console.WriteLine</a:t>
            </a:r>
            <a:r>
              <a:rPr lang="en-US" sz="1200" dirty="0" smtClean="0"/>
              <a:t>(</a:t>
            </a:r>
            <a:r>
              <a:rPr lang="en-US" sz="1200" dirty="0" err="1" smtClean="0"/>
              <a:t>p.Name</a:t>
            </a:r>
            <a:r>
              <a:rPr lang="en-US" sz="1200" dirty="0" smtClean="0"/>
              <a:t>);</a:t>
            </a:r>
          </a:p>
          <a:p>
            <a:pPr marL="0" indent="0">
              <a:buNone/>
            </a:pPr>
            <a:r>
              <a:rPr lang="en-US" sz="1200" dirty="0" err="1" smtClean="0"/>
              <a:t>Console.WriteLine</a:t>
            </a:r>
            <a:r>
              <a:rPr lang="en-US" sz="1200" dirty="0" smtClean="0"/>
              <a:t>(</a:t>
            </a:r>
            <a:r>
              <a:rPr lang="en-US" sz="1200" dirty="0" err="1" smtClean="0"/>
              <a:t>p.Age</a:t>
            </a:r>
            <a:r>
              <a:rPr lang="en-US" sz="1200" dirty="0" smtClean="0"/>
              <a:t>);</a:t>
            </a:r>
          </a:p>
          <a:p>
            <a:pPr marL="0" indent="0">
              <a:buNone/>
            </a:pPr>
            <a:r>
              <a:rPr lang="en-US" sz="1200" dirty="0" smtClean="0"/>
              <a:t> </a:t>
            </a:r>
            <a:r>
              <a:rPr lang="en-US" sz="1200" dirty="0" err="1"/>
              <a:t>Console.Read</a:t>
            </a:r>
            <a:r>
              <a:rPr lang="en-US" sz="1200" dirty="0"/>
              <a:t>();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3F8A0-E6D6-4A07-8507-D10ED4489F81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962400" y="1676400"/>
            <a:ext cx="1676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0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71599"/>
          </a:xfrm>
        </p:spPr>
        <p:txBody>
          <a:bodyPr/>
          <a:lstStyle/>
          <a:p>
            <a:r>
              <a:rPr lang="en-US" dirty="0"/>
              <a:t>OOP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33600"/>
            <a:ext cx="7704667" cy="3974573"/>
          </a:xfrm>
        </p:spPr>
        <p:txBody>
          <a:bodyPr>
            <a:normAutofit/>
          </a:bodyPr>
          <a:lstStyle/>
          <a:p>
            <a:r>
              <a:rPr lang="en-US" dirty="0"/>
              <a:t>Encapsulation: </a:t>
            </a:r>
            <a:r>
              <a:rPr lang="en-US" dirty="0" smtClean="0"/>
              <a:t>The meaning of Encapsulation is to make sure that “ Sensitive” data is hidden from users.</a:t>
            </a:r>
          </a:p>
          <a:p>
            <a:r>
              <a:rPr lang="en-US" dirty="0" smtClean="0"/>
              <a:t>Inheritance: The ability of a class to inherit properties and methods from its parent class.</a:t>
            </a:r>
          </a:p>
          <a:p>
            <a:r>
              <a:rPr lang="en-US" dirty="0" smtClean="0"/>
              <a:t>Polymorphism</a:t>
            </a:r>
            <a:r>
              <a:rPr lang="en-US" dirty="0"/>
              <a:t>: The ability to use a single interface to represent different types or forms.</a:t>
            </a:r>
          </a:p>
          <a:p>
            <a:r>
              <a:rPr lang="en-US" dirty="0"/>
              <a:t>Abstraction: </a:t>
            </a:r>
            <a:r>
              <a:rPr lang="en-US" dirty="0" smtClean="0"/>
              <a:t>Abstraction is a process of hiding certain information details and showing essential information's to the users.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1C8DC-6BB3-4652-96B4-26DACCF2F9A0}" type="datetime1">
              <a:rPr lang="en-US" smtClean="0"/>
              <a:t>8/19/2023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960FC-D90E-4AFA-8A76-61CE13B531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2707</TotalTime>
  <Words>1508</Words>
  <Application>Microsoft Office PowerPoint</Application>
  <PresentationFormat>On-screen Show (4:3)</PresentationFormat>
  <Paragraphs>302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Wingdings</vt:lpstr>
      <vt:lpstr>Parallax</vt:lpstr>
      <vt:lpstr>PowerPoint Presentation</vt:lpstr>
      <vt:lpstr>Object Oriented Programming</vt:lpstr>
      <vt:lpstr>Topics Outline</vt:lpstr>
      <vt:lpstr>Introduction to OOP</vt:lpstr>
      <vt:lpstr>OOP Concepts and Examples </vt:lpstr>
      <vt:lpstr>PowerPoint Presentation</vt:lpstr>
      <vt:lpstr>Class and Object</vt:lpstr>
      <vt:lpstr>Class and Object Example</vt:lpstr>
      <vt:lpstr>OOP Principles </vt:lpstr>
      <vt:lpstr>Code Implementation and Examples  (OOP Principles)</vt:lpstr>
      <vt:lpstr>Encapsulation</vt:lpstr>
      <vt:lpstr>Inheritance</vt:lpstr>
      <vt:lpstr>Types of Inheritance</vt:lpstr>
      <vt:lpstr>Polymorphism</vt:lpstr>
      <vt:lpstr>Polymorphism (Method Overloading/Compile Time)</vt:lpstr>
      <vt:lpstr>Polymorphism (Method Overriding/Run Time)</vt:lpstr>
      <vt:lpstr>Abstraction</vt:lpstr>
      <vt:lpstr>Conclusion</vt:lpstr>
      <vt:lpstr>Procedural Programming</vt:lpstr>
      <vt:lpstr>Topics Outline</vt:lpstr>
      <vt:lpstr>Introduction to POP</vt:lpstr>
      <vt:lpstr>POP Concepts and Examples </vt:lpstr>
      <vt:lpstr>Hierarchical charts:  </vt:lpstr>
      <vt:lpstr>PowerPoint Presentation</vt:lpstr>
      <vt:lpstr>Function Can Communicate with Global variables</vt:lpstr>
      <vt:lpstr>Key Features of Procedural Programming </vt:lpstr>
      <vt:lpstr>Advantages </vt:lpstr>
      <vt:lpstr>Disadvantages </vt:lpstr>
      <vt:lpstr>Code Implementation and Examples with (POP &amp; OOP)</vt:lpstr>
      <vt:lpstr>PowerPoint Presentation</vt:lpstr>
      <vt:lpstr>PowerPoint Presentation</vt:lpstr>
      <vt:lpstr>Difference between OOP and Procedural Programming </vt:lpstr>
      <vt:lpstr>PowerPoint Presentation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[Topic Name]</dc:title>
  <dc:creator>Ayesha Khaliq</dc:creator>
  <cp:lastModifiedBy>ESHOP</cp:lastModifiedBy>
  <cp:revision>161</cp:revision>
  <dcterms:created xsi:type="dcterms:W3CDTF">2016-01-25T11:20:57Z</dcterms:created>
  <dcterms:modified xsi:type="dcterms:W3CDTF">2023-08-18T19:56:39Z</dcterms:modified>
</cp:coreProperties>
</file>