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414" r:id="rId3"/>
    <p:sldId id="256" r:id="rId4"/>
    <p:sldId id="416" r:id="rId5"/>
    <p:sldId id="419" r:id="rId6"/>
    <p:sldId id="422" r:id="rId7"/>
    <p:sldId id="423" r:id="rId8"/>
    <p:sldId id="424" r:id="rId9"/>
    <p:sldId id="425" r:id="rId10"/>
    <p:sldId id="426" r:id="rId11"/>
    <p:sldId id="4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956485-DF73-419B-BCFF-E3CC31331873}">
          <p14:sldIdLst>
            <p14:sldId id="414"/>
            <p14:sldId id="256"/>
            <p14:sldId id="416"/>
            <p14:sldId id="419"/>
            <p14:sldId id="422"/>
            <p14:sldId id="423"/>
            <p14:sldId id="424"/>
            <p14:sldId id="425"/>
            <p14:sldId id="426"/>
            <p14:sldId id="437"/>
          </p14:sldIdLst>
        </p14:section>
        <p14:section name="Section 3" id="{905415EC-E029-450E-B644-B51F1A912E4F}">
          <p14:sldIdLst/>
        </p14:section>
        <p14:section name="Section 4" id="{52A40BA8-378D-4E5B-9293-AC0A2E21E9BB}">
          <p14:sldIdLst/>
        </p14:section>
        <p14:section name="Section 5" id="{0E6A0F72-F683-4DA7-8630-19C5B67A8FA1}">
          <p14:sldIdLst/>
        </p14:section>
        <p14:section name="Section 6" id="{3C3FCDCA-C9A9-4311-BD63-E6E031F05AB4}">
          <p14:sldIdLst/>
        </p14:section>
        <p14:section name="Section 7" id="{173D9818-E722-431D-9984-A2D890ED24E3}">
          <p14:sldIdLst/>
        </p14:section>
        <p14:section name="Section 8" id="{D8FCF9B1-547B-439B-B56B-9DEC10DD03E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  <p:cmAuthor id="2" name="Muahmmad Hamza" initials="MH" lastIdx="4" clrIdx="1">
    <p:extLst>
      <p:ext uri="{19B8F6BF-5375-455C-9EA6-DF929625EA0E}">
        <p15:presenceInfo xmlns:p15="http://schemas.microsoft.com/office/powerpoint/2012/main" userId="S-1-5-21-3985379720-896011338-3875669009-38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33F"/>
    <a:srgbClr val="196932"/>
    <a:srgbClr val="1F7F3D"/>
    <a:srgbClr val="1EA25A"/>
    <a:srgbClr val="148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84981" autoAdjust="0"/>
  </p:normalViewPr>
  <p:slideViewPr>
    <p:cSldViewPr snapToGrid="0">
      <p:cViewPr varScale="1">
        <p:scale>
          <a:sx n="61" d="100"/>
          <a:sy n="61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148891-AA61-4229-86B5-745B760847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8D019-BFC7-4670-9383-F1889FE6B5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7901C-1BF2-46FC-87B1-BCE6F8C20CE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A76C8-F211-426E-AE45-4AE87893C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Sir Muhammad Hamza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AFCB1-D940-4D75-B99E-FC548612D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50B1B-6048-4BC3-9717-7880A990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665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325BA-231D-4932-8BBD-6F2383552B0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Sir Muhammad Hamza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BE98-2C12-4F6F-967D-17E299A7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95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386940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90147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335107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35190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51025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4443-A30F-4B25-B85E-62AED82B9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F7E79-C4F8-4381-97C8-4D1FE4BC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8391B-FC7F-4911-BD2F-6DEDD70D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508D-15A1-498F-BD15-120B32F1721A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552D-2850-408D-9A4F-CE590B47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D74E-D03B-42AC-9F5B-893835A0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3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19AD-AB9A-47D3-9E9A-44A9EBAE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91EFE-9D66-4CE4-A4E9-41A7F475F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1BBE-44CB-4F86-BA0A-2276EBC6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9005-13DD-4FC8-A9C6-186622395BB9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5F08-8480-47CE-BDA6-53A963FA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A4D6-3D65-46E4-B0FA-719D10FF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9140B-D391-4E94-8774-73A94EE9F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6E979-9D97-4514-85EB-62C065EB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7E27-B0ED-446C-A0F7-302E54FB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904D-7517-4114-A0E1-4A63AE96617C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AEF7-977D-43F6-A05C-394CB777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EEA5-66F3-45B0-808B-793BB290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55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2246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85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825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1204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8676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9311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 descr="First divider line on slide">
            <a:extLst>
              <a:ext uri="{FF2B5EF4-FFF2-40B4-BE49-F238E27FC236}">
                <a16:creationId xmlns:a16="http://schemas.microsoft.com/office/drawing/2014/main" id="{402BCAE3-72EC-4098-A211-3555BFDE9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 descr="Second divider line on slide">
            <a:extLst>
              <a:ext uri="{FF2B5EF4-FFF2-40B4-BE49-F238E27FC236}">
                <a16:creationId xmlns:a16="http://schemas.microsoft.com/office/drawing/2014/main" id="{94A08494-9C0E-4AAF-BE9A-166FE994D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 descr="Third divider line on slide">
            <a:extLst>
              <a:ext uri="{FF2B5EF4-FFF2-40B4-BE49-F238E27FC236}">
                <a16:creationId xmlns:a16="http://schemas.microsoft.com/office/drawing/2014/main" id="{698FE6A1-AEF7-4FD7-A689-908A6B9CC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 descr="Fourth divider line on slide">
            <a:extLst>
              <a:ext uri="{FF2B5EF4-FFF2-40B4-BE49-F238E27FC236}">
                <a16:creationId xmlns:a16="http://schemas.microsoft.com/office/drawing/2014/main" id="{636DD6E3-6313-40D8-B03E-60E2E5A69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8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7150-3B56-4EDA-9884-8B70C603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0DC0-8A8B-4498-9320-992EA8C7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C036-E415-4A33-84DA-385F52CC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0E71-E905-444B-8079-6EE0B44CF404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0C4B-53C8-43EE-B465-E7DE8BAD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97080-A538-41B6-BC5D-81AFED94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88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FE1F4E8-B411-4807-9D24-A045EE06C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8C3F648E-45E5-403C-973E-2BEED634B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71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A140998F-B877-4BDC-843C-0071F5066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2084D353-BE8A-4AAA-8BEC-B71CEE9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2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018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82D5D2B4-7BAC-4C27-8D68-12365C7E7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7D9203C1-910E-4AFC-95E0-13BF40D08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264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6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646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2093134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757658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2435536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2443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7C61-1105-43A6-A0BD-F5C59491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8826-ECC7-4BC7-8E37-74C9AACB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8B661-4447-4D9A-B8F8-E82BB92D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99A2-FBB6-4CC3-9CAB-46AC37ABE360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27BDD-7304-442C-BACD-4F05D5D4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68894-C4D2-4BD4-ADC8-15FEAA25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7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432929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115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680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144175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9821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2007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22507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6685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23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57C5-25EA-48F1-ADE3-BC1846AC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FD75-25EC-47DC-8225-A11B74579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469E4-0BF8-4788-BB9E-594399690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A3DF8-40F0-4298-A621-75E7B98C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705F-9F3F-450E-A5E4-65058C604872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510A-6AAF-434C-9AF7-1EBB764A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FF604-8AA4-4558-8D3B-669BEBCE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2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84F7-E8C4-4364-9894-EB5E373B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6D944-AF9C-4376-9567-675675C74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CDD1D-856F-4249-BD02-AB4B8B24D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1A680-14B0-4636-8ED6-5EA8A37E7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A492E-641C-4284-BF3A-BFBCA1624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F13CF-16BE-4E95-B1A6-7D8F205B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DFB-1F48-4A8C-860D-40B1DCD71989}" type="datetime1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2584E-4CE1-4BA5-9F94-1FC883E8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14807-8A95-42D9-AC18-06A72181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3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2932-6A89-444E-A6CC-CC61671E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D65E0-0963-4238-A236-DCF00C32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B548-C8D7-4A2D-8D18-A8B3B3BE06D6}" type="datetime1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617B1-3FA1-4896-B4CC-79A7D6DC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18299-A76C-4FF3-9F01-4A060FD7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2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8672E-8DCA-4150-9B64-CF8463A0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E292-C92C-411A-813F-6063F427E86E}" type="datetime1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658AA-1F0D-4816-A898-D071DDDE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56CE-6ACB-4A98-8C14-9E925D7E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5FCA-56BC-48EC-BE7F-179E43BF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5304-89BE-473C-8F3F-94A13C8E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21628-AF51-43E2-99A7-2ED0E924B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31D73-E059-4BE7-B40D-F18B8C96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A75B-49E6-4DAC-A0D4-F83A7B062E71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E9DB-70AD-4274-A8B9-64AC62F2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C972F-40B5-4676-9F73-EF8421AE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8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5793-2DB7-4FE4-BB1B-10112643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6A4B2-011F-4C61-8D47-0850AC1B0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6D190-46E6-4CCB-A2D7-10C237088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10B7-0734-4DFC-931C-45CBCA39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D2D7-2FE2-4C59-B2A3-D983225D135F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07E7E-DF25-41A2-BDC1-98117CE4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31D1-C9AB-403B-87A5-FE510988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9BC09-4FD2-4248-BB9C-85D2AD56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00984-B61E-4709-A860-FAD58DDED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C95F-B33E-4AA0-BDF8-C28879949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397C-B471-4805-A4F9-E70578D9A4CD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5B5E-6F51-404C-9231-B3C2F6F3B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71AD-2E00-4379-9FD7-C721BE306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0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3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3100" y="4723178"/>
            <a:ext cx="3428000" cy="34280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3399"/>
            <a:ext cx="6840000" cy="1946443"/>
          </a:xfrm>
          <a:solidFill>
            <a:schemeClr val="accent3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Introduction to</a:t>
            </a:r>
          </a:p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the Web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751609A-8ADF-48F8-B39E-67B6507B7D59}"/>
              </a:ext>
            </a:extLst>
          </p:cNvPr>
          <p:cNvSpPr txBox="1">
            <a:spLocks/>
          </p:cNvSpPr>
          <p:nvPr/>
        </p:nvSpPr>
        <p:spPr>
          <a:xfrm>
            <a:off x="1" y="1674142"/>
            <a:ext cx="6840000" cy="1399257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432000" tIns="0" rIns="43200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5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Session – 01 </a:t>
            </a:r>
          </a:p>
        </p:txBody>
      </p:sp>
      <p:sp>
        <p:nvSpPr>
          <p:cNvPr id="9" name="Footer Placeholder 41">
            <a:extLst>
              <a:ext uri="{FF2B5EF4-FFF2-40B4-BE49-F238E27FC236}">
                <a16:creationId xmlns:a16="http://schemas.microsoft.com/office/drawing/2014/main" id="{B2171B61-A5B0-4ABE-8B86-65CE697C144B}"/>
              </a:ext>
            </a:extLst>
          </p:cNvPr>
          <p:cNvSpPr txBox="1">
            <a:spLocks/>
          </p:cNvSpPr>
          <p:nvPr/>
        </p:nvSpPr>
        <p:spPr>
          <a:xfrm>
            <a:off x="7542173" y="6383236"/>
            <a:ext cx="4114800" cy="365125"/>
          </a:xfrm>
          <a:prstGeom prst="rect">
            <a:avLst/>
          </a:prstGeom>
          <a:solidFill>
            <a:schemeClr val="accent3">
              <a:lumMod val="50000"/>
              <a:alpha val="62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Prepared by: Sir Muhammad Hamza</a:t>
            </a:r>
          </a:p>
        </p:txBody>
      </p:sp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1</a:t>
            </a:fld>
            <a:endParaRPr lang="en-US" sz="16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BBF0E9CC-7ED8-421A-BA9E-5752C3FB6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3346" y="1674142"/>
            <a:ext cx="7173307" cy="1347692"/>
          </a:xfrm>
        </p:spPr>
        <p:txBody>
          <a:bodyPr/>
          <a:lstStyle/>
          <a:p>
            <a:r>
              <a:rPr lang="en-US" sz="3600" b="1" i="1" dirty="0"/>
              <a:t>Inside : Designing Modernistic Websites</a:t>
            </a:r>
          </a:p>
        </p:txBody>
      </p:sp>
    </p:spTree>
    <p:extLst>
      <p:ext uri="{BB962C8B-B14F-4D97-AF65-F5344CB8AC3E}">
        <p14:creationId xmlns:p14="http://schemas.microsoft.com/office/powerpoint/2010/main" val="170917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10024" y="6324700"/>
            <a:ext cx="404176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10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3F83FD79-675F-4231-A6A8-AA5B66E38A2E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11606393" cy="4846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432000" tIns="144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dirty="0">
              <a:ln w="0"/>
              <a:solidFill>
                <a:srgbClr val="19693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4400" dirty="0">
              <a:ln w="0"/>
              <a:solidFill>
                <a:srgbClr val="19693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400" dirty="0">
                <a:ln w="0"/>
                <a:solidFill>
                  <a:srgbClr val="19693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US" sz="9600" dirty="0">
              <a:ln w="0"/>
              <a:solidFill>
                <a:srgbClr val="19693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9600" dirty="0">
                <a:ln w="0"/>
                <a:solidFill>
                  <a:srgbClr val="19693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Any Question?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AFC1AC-6B00-4CAA-B9E5-04A46D983B7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182880" tIns="0" rIns="18288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Rockwell"/>
              </a:rPr>
              <a:t>Session-1 End</a:t>
            </a:r>
            <a:endParaRPr kumimoji="0" lang="en-US" sz="4200" b="0" i="0" u="none" strike="noStrike" kern="1200" cap="none" spc="-150" normalizeH="0" baseline="0" noProof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108461-3B20-4634-B324-015F3FAA7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9" name="Freeform: Shape 8" title="triangles">
              <a:extLst>
                <a:ext uri="{FF2B5EF4-FFF2-40B4-BE49-F238E27FC236}">
                  <a16:creationId xmlns:a16="http://schemas.microsoft.com/office/drawing/2014/main" id="{ADDB6A5C-A29B-4080-8589-6F4B01A1583A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178C5686-0BEC-40EC-AD90-63F38D3B1FB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5" name="Freeform: Shape 14" title="triangles">
              <a:extLst>
                <a:ext uri="{FF2B5EF4-FFF2-40B4-BE49-F238E27FC236}">
                  <a16:creationId xmlns:a16="http://schemas.microsoft.com/office/drawing/2014/main" id="{70CDA48D-EA04-4831-83BE-562351308DFA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9AE56534-545D-4A64-9FF3-7B0D88E08522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1A2C5A4A-F357-4907-9383-C714AB7EE912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9904052-97C0-41D5-9959-B2D60F621559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E6B0D42D-D1B8-48E1-9474-500738A4ADF7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DCD5A8B1-673A-4F73-B00D-8597052F5E9B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B9217CF0-E4C8-49DC-A345-9DC776330634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E01D2470-0288-4DF6-B06D-21DBD2D8C971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1943B3C-471B-4073-B650-8BB7BABE6318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4E0E3E2C-6B67-4A99-945C-263E73C52708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AFE2C7C4-AEFC-4C06-8E47-A50160370B83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7041562-1D12-4F3D-94F0-CBEE9986531F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29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>
            <a:extLst>
              <a:ext uri="{FF2B5EF4-FFF2-40B4-BE49-F238E27FC236}">
                <a16:creationId xmlns:a16="http://schemas.microsoft.com/office/drawing/2014/main" id="{8C271A0F-8466-4B6E-944E-A8B1ED062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8694" y="2169803"/>
            <a:ext cx="8363306" cy="4021296"/>
          </a:xfrm>
          <a:noFill/>
        </p:spPr>
        <p:txBody>
          <a:bodyPr>
            <a:normAutofit fontScale="850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Explain evaluation of </a:t>
            </a:r>
            <a:r>
              <a:rPr lang="en-US" sz="4000" b="1" dirty="0">
                <a:solidFill>
                  <a:srgbClr val="196932"/>
                </a:solidFill>
                <a:cs typeface="Arial" panose="020B0604020202020204" pitchFamily="34" charset="0"/>
              </a:rPr>
              <a:t>HTML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Explain the page structure used by </a:t>
            </a:r>
            <a:r>
              <a:rPr lang="en-US" sz="4000" b="1" dirty="0">
                <a:solidFill>
                  <a:srgbClr val="196932"/>
                </a:solidFill>
                <a:cs typeface="Arial" panose="020B0604020202020204" pitchFamily="34" charset="0"/>
              </a:rPr>
              <a:t>HTML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List the drawbacks in HTML 4 </a:t>
            </a:r>
            <a:r>
              <a:rPr lang="en-US" sz="4000" b="1" dirty="0">
                <a:solidFill>
                  <a:srgbClr val="196932"/>
                </a:solidFill>
                <a:cs typeface="Arial" panose="020B0604020202020204" pitchFamily="34" charset="0"/>
              </a:rPr>
              <a:t>XHTML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List the new features of </a:t>
            </a:r>
            <a:r>
              <a:rPr lang="en-US" sz="4000" b="1" dirty="0">
                <a:solidFill>
                  <a:srgbClr val="196932"/>
                </a:solidFill>
                <a:cs typeface="Arial" panose="020B0604020202020204" pitchFamily="34" charset="0"/>
              </a:rPr>
              <a:t>HTML5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Explain</a:t>
            </a:r>
            <a:r>
              <a:rPr lang="en-US" sz="4000" b="1" dirty="0">
                <a:solidFill>
                  <a:srgbClr val="196932"/>
                </a:solidFill>
                <a:cs typeface="Arial" panose="020B0604020202020204" pitchFamily="34" charset="0"/>
              </a:rPr>
              <a:t> CSS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Explain</a:t>
            </a:r>
            <a:r>
              <a:rPr lang="en-US" sz="4000" b="1" dirty="0">
                <a:solidFill>
                  <a:srgbClr val="196932"/>
                </a:solidFill>
                <a:cs typeface="Arial" panose="020B0604020202020204" pitchFamily="34" charset="0"/>
              </a:rPr>
              <a:t> JavaScript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Explain</a:t>
            </a:r>
            <a:r>
              <a:rPr lang="en-US" sz="4000" b="1" dirty="0">
                <a:solidFill>
                  <a:srgbClr val="196932"/>
                </a:solidFill>
                <a:cs typeface="Arial" panose="020B0604020202020204" pitchFamily="34" charset="0"/>
              </a:rPr>
              <a:t> jQuery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Explain browser support for </a:t>
            </a:r>
            <a:r>
              <a:rPr lang="en-US" sz="4000" b="1" dirty="0">
                <a:solidFill>
                  <a:srgbClr val="196932"/>
                </a:solidFill>
                <a:cs typeface="Arial" panose="020B0604020202020204" pitchFamily="34" charset="0"/>
              </a:rPr>
              <a:t>HTML5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sz="4000" b="1" dirty="0">
              <a:solidFill>
                <a:srgbClr val="196932"/>
              </a:solidFill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sz="4000" b="1" dirty="0">
              <a:solidFill>
                <a:srgbClr val="196932"/>
              </a:solidFill>
              <a:cs typeface="Arial" panose="020B0604020202020204" pitchFamily="34" charset="0"/>
            </a:endParaRPr>
          </a:p>
        </p:txBody>
      </p:sp>
      <p:sp>
        <p:nvSpPr>
          <p:cNvPr id="22" name="Title 5">
            <a:extLst>
              <a:ext uri="{FF2B5EF4-FFF2-40B4-BE49-F238E27FC236}">
                <a16:creationId xmlns:a16="http://schemas.microsoft.com/office/drawing/2014/main" id="{E9BFDD82-4078-48D7-AA3A-772F7442699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410965" cy="6858000"/>
          </a:xfrm>
          <a:prstGeom prst="rect">
            <a:avLst/>
          </a:prstGeom>
          <a:solidFill>
            <a:sysClr val="windowText" lastClr="000000">
              <a:alpha val="80000"/>
            </a:sysClr>
          </a:solidFill>
        </p:spPr>
        <p:txBody>
          <a:bodyPr vert="horz" lIns="432000" tIns="0" rIns="43200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Rockwell"/>
                <a:ea typeface="+mj-ea"/>
                <a:cs typeface="+mj-cs"/>
              </a:rPr>
              <a:t>Objectives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27BC84-92E6-4F9E-BB63-15CA4C0CF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064D9494-C745-415A-A704-FF28415281B6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3C0B4982-EABA-4BD9-A332-4CAE6AD00C6A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CBC466AB-86EB-4823-9B8D-5736D89A3D24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A6F9041A-BE36-4423-8FFB-03332822F841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763FBAFE-1108-4DD0-A91B-26431A428F13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F118725D-077B-42C8-90E4-7348D999586D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2" name="Freeform: Shape 31" title="triangles">
              <a:extLst>
                <a:ext uri="{FF2B5EF4-FFF2-40B4-BE49-F238E27FC236}">
                  <a16:creationId xmlns:a16="http://schemas.microsoft.com/office/drawing/2014/main" id="{3D7B4C36-EC76-4027-BB85-45E4097E141B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3" name="Freeform: Shape 32" title="triangles">
              <a:extLst>
                <a:ext uri="{FF2B5EF4-FFF2-40B4-BE49-F238E27FC236}">
                  <a16:creationId xmlns:a16="http://schemas.microsoft.com/office/drawing/2014/main" id="{E1710096-20C8-4129-A2A2-450782E003C0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4" name="Freeform: Shape 33" title="triangles">
              <a:extLst>
                <a:ext uri="{FF2B5EF4-FFF2-40B4-BE49-F238E27FC236}">
                  <a16:creationId xmlns:a16="http://schemas.microsoft.com/office/drawing/2014/main" id="{0144D9FF-5F59-48F7-9D1F-9B1AA814A634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5" name="Freeform: Shape 34" title="triangles">
              <a:extLst>
                <a:ext uri="{FF2B5EF4-FFF2-40B4-BE49-F238E27FC236}">
                  <a16:creationId xmlns:a16="http://schemas.microsoft.com/office/drawing/2014/main" id="{4727E446-DD2F-48FE-9D50-DE97F30EF460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6" name="Freeform: Shape 35" title="triangles">
              <a:extLst>
                <a:ext uri="{FF2B5EF4-FFF2-40B4-BE49-F238E27FC236}">
                  <a16:creationId xmlns:a16="http://schemas.microsoft.com/office/drawing/2014/main" id="{9C58D44B-ED85-4B8A-B2F4-531DEF1E0881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7" name="Freeform: Shape 36" title="triangles">
              <a:extLst>
                <a:ext uri="{FF2B5EF4-FFF2-40B4-BE49-F238E27FC236}">
                  <a16:creationId xmlns:a16="http://schemas.microsoft.com/office/drawing/2014/main" id="{DDC5337C-1B27-49DE-8E32-87B34193A1C3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8" name="Freeform: Shape 37" title="triangles">
              <a:extLst>
                <a:ext uri="{FF2B5EF4-FFF2-40B4-BE49-F238E27FC236}">
                  <a16:creationId xmlns:a16="http://schemas.microsoft.com/office/drawing/2014/main" id="{78A1E802-4D4F-42F4-9BA6-717BD689EF89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9" name="Freeform: Shape 38" title="triangles">
              <a:extLst>
                <a:ext uri="{FF2B5EF4-FFF2-40B4-BE49-F238E27FC236}">
                  <a16:creationId xmlns:a16="http://schemas.microsoft.com/office/drawing/2014/main" id="{3B15EA7F-79EC-4C23-88AF-B02E3163B39A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40" name="Freeform: Shape 39" title="triangles">
            <a:extLst>
              <a:ext uri="{FF2B5EF4-FFF2-40B4-BE49-F238E27FC236}">
                <a16:creationId xmlns:a16="http://schemas.microsoft.com/office/drawing/2014/main" id="{79299E4D-95F0-45C2-81B4-46D77EF7D02C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96932"/>
              </a:solidFill>
            </a:endParaRP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072DAAEB-5D40-47BC-AB7D-2F72C17A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424" y="6324700"/>
            <a:ext cx="294034" cy="501650"/>
          </a:xfrm>
          <a:ln>
            <a:noFill/>
          </a:ln>
        </p:spPr>
        <p:txBody>
          <a:bodyPr/>
          <a:lstStyle/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</a:rPr>
              <a:t>2</a:t>
            </a:fld>
            <a:endParaRPr lang="en-US" sz="1600" b="1" dirty="0">
              <a:solidFill>
                <a:srgbClr val="19693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235B3F0-A843-467A-8126-C60F494AD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99" b="44099"/>
          <a:stretch/>
        </p:blipFill>
        <p:spPr>
          <a:xfrm>
            <a:off x="290407" y="5689600"/>
            <a:ext cx="1686581" cy="944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3DDF0-D78D-4B92-934F-F404E76B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06" y="95310"/>
            <a:ext cx="3505748" cy="1752874"/>
          </a:xfrm>
          <a:prstGeom prst="rect">
            <a:avLst/>
          </a:prstGeom>
          <a:blipFill>
            <a:blip r:embed="rId4">
              <a:alphaModFix amt="14000"/>
            </a:blip>
            <a:stretch>
              <a:fillRect/>
            </a:stretch>
          </a:blipFill>
          <a:effectLst>
            <a:softEdge rad="114300"/>
          </a:effectLst>
        </p:spPr>
      </p:pic>
      <p:sp>
        <p:nvSpPr>
          <p:cNvPr id="41" name="Footer Placeholder 41">
            <a:extLst>
              <a:ext uri="{FF2B5EF4-FFF2-40B4-BE49-F238E27FC236}">
                <a16:creationId xmlns:a16="http://schemas.microsoft.com/office/drawing/2014/main" id="{B2A593C6-B08D-42AE-B97B-45C5DF5AF2BD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96932"/>
                </a:solidFill>
                <a:latin typeface="Calibri" panose="020F0502020204030204"/>
              </a:rPr>
              <a:t>Prepared by: 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151570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51609A-8ADF-48F8-B39E-67B6507B7D5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182880" tIns="0" rIns="18288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-15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Introduction</a:t>
            </a:r>
          </a:p>
        </p:txBody>
      </p:sp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3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B26B130-B9F2-47DF-82A2-52303170BF44}"/>
              </a:ext>
            </a:extLst>
          </p:cNvPr>
          <p:cNvGrpSpPr/>
          <p:nvPr/>
        </p:nvGrpSpPr>
        <p:grpSpPr>
          <a:xfrm>
            <a:off x="290406" y="1257300"/>
            <a:ext cx="5805594" cy="4922876"/>
            <a:chOff x="290406" y="1951632"/>
            <a:chExt cx="5866745" cy="3934512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5176F641-FAAA-4B7F-9BE6-0C359B299A0E}"/>
                </a:ext>
              </a:extLst>
            </p:cNvPr>
            <p:cNvSpPr txBox="1">
              <a:spLocks/>
            </p:cNvSpPr>
            <p:nvPr/>
          </p:nvSpPr>
          <p:spPr>
            <a:xfrm>
              <a:off x="290406" y="1951632"/>
              <a:ext cx="5860215" cy="9887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vert="horz" lIns="432000" tIns="0" rIns="432000" bIns="14400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200" kern="1200" spc="-15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sz="2800" dirty="0">
                  <a:solidFill>
                    <a:schemeClr val="accent3">
                      <a:lumMod val="50000"/>
                    </a:schemeClr>
                  </a:solidFill>
                  <a:latin typeface="Calibri (body)"/>
                </a:rPr>
                <a:t>Hypertext Markup Language was introduced in 1990. </a:t>
              </a:r>
              <a:endParaRPr kumimoji="0" lang="en-US" sz="2800" i="0" u="none" strike="noStrike" kern="1200" cap="none" spc="-15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 (body)"/>
              </a:endParaRPr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43B3BF63-7BBF-4C02-8A1F-05E519C5024C}"/>
                </a:ext>
              </a:extLst>
            </p:cNvPr>
            <p:cNvSpPr txBox="1">
              <a:spLocks/>
            </p:cNvSpPr>
            <p:nvPr/>
          </p:nvSpPr>
          <p:spPr>
            <a:xfrm>
              <a:off x="290407" y="2932486"/>
              <a:ext cx="5861304" cy="98878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txBody>
            <a:bodyPr vert="horz" lIns="432000" tIns="0" rIns="432000" bIns="14400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200" kern="1200" spc="-15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sz="24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Calibri (body)"/>
                </a:rPr>
                <a:t>HTML5 was recommended as a standard by W3C in 1997. </a:t>
              </a:r>
              <a:endParaRPr kumimoji="0" lang="en-US" sz="2400" i="0" u="none" strike="noStrike" kern="1200" cap="none" spc="-15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 (body)"/>
              </a:endParaRP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D63735F7-002E-4912-9B7F-5938A3C0B1C5}"/>
                </a:ext>
              </a:extLst>
            </p:cNvPr>
            <p:cNvSpPr txBox="1">
              <a:spLocks/>
            </p:cNvSpPr>
            <p:nvPr/>
          </p:nvSpPr>
          <p:spPr>
            <a:xfrm>
              <a:off x="295847" y="3916503"/>
              <a:ext cx="5861304" cy="9887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vert="horz" lIns="432000" tIns="0" rIns="432000" bIns="14400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200" kern="1200" spc="-15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Calibri (body)"/>
                </a:rPr>
                <a:t>HTML5 is the next version and will be the new standard.</a:t>
              </a:r>
              <a:endParaRPr kumimoji="0" lang="en-US" sz="2400" i="0" u="none" strike="noStrike" kern="1200" cap="none" spc="-15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 (body)"/>
              </a:endParaRP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0903D32C-90D4-4286-B4F6-0E167803F551}"/>
                </a:ext>
              </a:extLst>
            </p:cNvPr>
            <p:cNvSpPr txBox="1">
              <a:spLocks/>
            </p:cNvSpPr>
            <p:nvPr/>
          </p:nvSpPr>
          <p:spPr>
            <a:xfrm>
              <a:off x="295847" y="4897357"/>
              <a:ext cx="5861304" cy="98878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txBody>
            <a:bodyPr vert="horz" lIns="432000" tIns="0" rIns="432000" bIns="14400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200" kern="1200" spc="-15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sz="24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Calibri (body)"/>
                </a:rPr>
                <a:t>Majority of the browsers support HTML5 element and Application Programming Interface (API) . </a:t>
              </a:r>
              <a:endParaRPr kumimoji="0" lang="en-US" sz="2400" i="0" u="none" strike="noStrike" kern="1200" cap="none" spc="-15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 (body)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102FC64-0045-4F96-9983-959BD4A62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80" y="1731832"/>
            <a:ext cx="3967843" cy="3967843"/>
          </a:xfrm>
          <a:prstGeom prst="rect">
            <a:avLst/>
          </a:prstGeom>
        </p:spPr>
      </p:pic>
      <p:sp>
        <p:nvSpPr>
          <p:cNvPr id="29" name="Subtitle 6">
            <a:extLst>
              <a:ext uri="{FF2B5EF4-FFF2-40B4-BE49-F238E27FC236}">
                <a16:creationId xmlns:a16="http://schemas.microsoft.com/office/drawing/2014/main" id="{55F89216-B4B8-4394-BA5B-2ED03C34E44B}"/>
              </a:ext>
            </a:extLst>
          </p:cNvPr>
          <p:cNvSpPr txBox="1">
            <a:spLocks/>
          </p:cNvSpPr>
          <p:nvPr/>
        </p:nvSpPr>
        <p:spPr>
          <a:xfrm>
            <a:off x="6091206" y="1289958"/>
            <a:ext cx="5805594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432000" tIns="144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7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51609A-8ADF-48F8-B39E-67B6507B7D5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011507" cy="143466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182880" tIns="0" rIns="18288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-15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Static Web Pages</a:t>
            </a:r>
          </a:p>
        </p:txBody>
      </p:sp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4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6" name="Subtitle 6">
            <a:extLst>
              <a:ext uri="{FF2B5EF4-FFF2-40B4-BE49-F238E27FC236}">
                <a16:creationId xmlns:a16="http://schemas.microsoft.com/office/drawing/2014/main" id="{A8A06E51-D629-4FA0-964E-20541960F5C0}"/>
              </a:ext>
            </a:extLst>
          </p:cNvPr>
          <p:cNvSpPr txBox="1">
            <a:spLocks/>
          </p:cNvSpPr>
          <p:nvPr/>
        </p:nvSpPr>
        <p:spPr>
          <a:xfrm>
            <a:off x="4011507" y="1257300"/>
            <a:ext cx="7885293" cy="4922877"/>
          </a:xfrm>
          <a:prstGeom prst="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432000" tIns="144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555F0C-13D7-4A94-B41C-26DC243D2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507" y="1257299"/>
            <a:ext cx="7885292" cy="492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0573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51609A-8ADF-48F8-B39E-67B6507B7D5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011507" cy="143466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182880" tIns="0" rIns="18288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-15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Dynamic Web Pages</a:t>
            </a:r>
          </a:p>
        </p:txBody>
      </p:sp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5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6" name="Subtitle 6">
            <a:extLst>
              <a:ext uri="{FF2B5EF4-FFF2-40B4-BE49-F238E27FC236}">
                <a16:creationId xmlns:a16="http://schemas.microsoft.com/office/drawing/2014/main" id="{A8A06E51-D629-4FA0-964E-20541960F5C0}"/>
              </a:ext>
            </a:extLst>
          </p:cNvPr>
          <p:cNvSpPr txBox="1">
            <a:spLocks/>
          </p:cNvSpPr>
          <p:nvPr/>
        </p:nvSpPr>
        <p:spPr>
          <a:xfrm>
            <a:off x="4011507" y="1257300"/>
            <a:ext cx="7885293" cy="4922877"/>
          </a:xfrm>
          <a:prstGeom prst="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432000" tIns="144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78744-BEB1-4750-8FDD-33C67EEC5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507" y="1257299"/>
            <a:ext cx="7917951" cy="492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9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E704F7F-B508-4F7E-B3ED-BBA667D3DBD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" r="3209"/>
          <a:stretch>
            <a:fillRect/>
          </a:stretch>
        </p:blipFill>
        <p:spPr>
          <a:xfrm>
            <a:off x="0" y="0"/>
            <a:ext cx="6095999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26E4548-1429-4982-B078-BC7C78A45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Introduction to CSS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0219A0B-D4FE-4D79-9A7D-165129907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CSS stands for Cascading Style Sheets. CSS describes how HTML elements are to be displayed on screen, paper, or in other media. CSS saves a lot of work. It can control the layout of multiple web pages all at once. External stylesheets are stored in CSS files.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EC89F-F4A4-4592-8A77-B3C4E6225EF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2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18A1651-EC10-408B-A534-E6A9168E37F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9" r="16329"/>
          <a:stretch>
            <a:fillRect/>
          </a:stretch>
        </p:blipFill>
        <p:spPr>
          <a:xfrm>
            <a:off x="0" y="0"/>
            <a:ext cx="6095999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6C3D20F-446B-4044-84E9-BCBC4575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/>
              <a:t>JavaScript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B16CCB-EC2E-488D-808F-EDA2FE341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/>
              <a:t>JavaScript is a scripting language for creating dynamic web page content. It creates elements for improving site visitors' interaction with web pages, such as dropdown menus, animated graphics, and dynamic background colors.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588F2-4DC1-46D3-BE65-2E7BBAC2E0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03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A74A16-EF6A-4CEF-8821-9164CF296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714"/>
            <a:ext cx="12105286" cy="4068402"/>
          </a:xfrm>
        </p:spPr>
        <p:txBody>
          <a:bodyPr/>
          <a:lstStyle/>
          <a:p>
            <a:r>
              <a:rPr lang="en-US" sz="9600" dirty="0"/>
              <a:t>jQuery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17CDC1-38AF-478F-94A5-1015B9D38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6114" y="4152672"/>
            <a:ext cx="12221400" cy="2705328"/>
          </a:xfrm>
        </p:spPr>
        <p:txBody>
          <a:bodyPr/>
          <a:lstStyle/>
          <a:p>
            <a:pPr algn="l"/>
            <a:r>
              <a:rPr lang="en-US" b="1" dirty="0"/>
              <a:t>What is jQuery? jQuery is a fast, small, and feature-rich JavaScript library. It makes things like HTML document traversal and manipulation, event handling, animation, and Ajax much simpler with an easy-to-use API that works across a multitude of browsers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197BC-61D8-4F82-9D40-51521876A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810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1B6E862-75FD-43AC-B1FE-A9095B3A770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" b="285"/>
          <a:stretch>
            <a:fillRect/>
          </a:stretch>
        </p:blipFill>
        <p:spPr>
          <a:xfrm>
            <a:off x="0" y="87313"/>
            <a:ext cx="12191999" cy="6770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239C3-1674-425A-A06C-6A304F6ABD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1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5812</TotalTime>
  <Words>190</Words>
  <Application>Microsoft Office PowerPoint</Application>
  <PresentationFormat>Widescreen</PresentationFormat>
  <Paragraphs>61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Rockwell</vt:lpstr>
      <vt:lpstr>Times New Roman</vt:lpstr>
      <vt:lpstr>Wingdings</vt:lpstr>
      <vt:lpstr>Office Theme</vt:lpstr>
      <vt:lpstr>1_Office Theme</vt:lpstr>
      <vt:lpstr>Inside : Designing Modernistic Websites</vt:lpstr>
      <vt:lpstr>PowerPoint Presentation</vt:lpstr>
      <vt:lpstr>PowerPoint Presentation</vt:lpstr>
      <vt:lpstr>PowerPoint Presentation</vt:lpstr>
      <vt:lpstr>PowerPoint Presentation</vt:lpstr>
      <vt:lpstr>Introduction to CSS</vt:lpstr>
      <vt:lpstr>JavaScript</vt:lpstr>
      <vt:lpstr>jQuery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Microsoft Office</dc:title>
  <dc:creator>Muahmmad Hamza</dc:creator>
  <cp:lastModifiedBy>Muahmmad Hamza</cp:lastModifiedBy>
  <cp:revision>1021</cp:revision>
  <dcterms:created xsi:type="dcterms:W3CDTF">2022-06-21T11:08:17Z</dcterms:created>
  <dcterms:modified xsi:type="dcterms:W3CDTF">2023-09-22T08:39:01Z</dcterms:modified>
</cp:coreProperties>
</file>