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handoutMasterIdLst>
    <p:handoutMasterId r:id="rId31"/>
  </p:handoutMasterIdLst>
  <p:sldIdLst>
    <p:sldId id="414" r:id="rId3"/>
    <p:sldId id="256" r:id="rId4"/>
    <p:sldId id="416" r:id="rId5"/>
    <p:sldId id="446" r:id="rId6"/>
    <p:sldId id="445" r:id="rId7"/>
    <p:sldId id="421" r:id="rId8"/>
    <p:sldId id="423" r:id="rId9"/>
    <p:sldId id="422" r:id="rId10"/>
    <p:sldId id="447" r:id="rId11"/>
    <p:sldId id="424" r:id="rId12"/>
    <p:sldId id="448" r:id="rId13"/>
    <p:sldId id="425" r:id="rId14"/>
    <p:sldId id="426" r:id="rId15"/>
    <p:sldId id="427" r:id="rId16"/>
    <p:sldId id="428" r:id="rId17"/>
    <p:sldId id="429" r:id="rId18"/>
    <p:sldId id="430" r:id="rId19"/>
    <p:sldId id="431" r:id="rId20"/>
    <p:sldId id="432" r:id="rId21"/>
    <p:sldId id="438" r:id="rId22"/>
    <p:sldId id="439" r:id="rId23"/>
    <p:sldId id="440" r:id="rId24"/>
    <p:sldId id="442" r:id="rId25"/>
    <p:sldId id="443" r:id="rId26"/>
    <p:sldId id="444" r:id="rId27"/>
    <p:sldId id="436" r:id="rId28"/>
    <p:sldId id="4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956485-DF73-419B-BCFF-E3CC31331873}">
          <p14:sldIdLst>
            <p14:sldId id="414"/>
            <p14:sldId id="256"/>
            <p14:sldId id="416"/>
            <p14:sldId id="446"/>
            <p14:sldId id="445"/>
          </p14:sldIdLst>
        </p14:section>
        <p14:section name="Summary Section" id="{F1C856AA-D4F5-448B-9C48-504440D8A2A5}">
          <p14:sldIdLst/>
        </p14:section>
        <p14:section name="Section 1" id="{24D970AD-D6A2-4666-A395-DEE42E2C4878}">
          <p14:sldIdLst>
            <p14:sldId id="421"/>
            <p14:sldId id="423"/>
            <p14:sldId id="422"/>
          </p14:sldIdLst>
        </p14:section>
        <p14:section name="Section 2" id="{ED14597E-0A3C-4B6C-82F9-342F669F985B}">
          <p14:sldIdLst>
            <p14:sldId id="447"/>
            <p14:sldId id="424"/>
          </p14:sldIdLst>
        </p14:section>
        <p14:section name="Section 3" id="{91A4C7C2-ECAC-4843-AA5E-AD8AA7AC557F}">
          <p14:sldIdLst>
            <p14:sldId id="448"/>
          </p14:sldIdLst>
        </p14:section>
        <p14:section name="Section 4" id="{4DC26341-314A-4089-8E27-6CF6C76E8C43}">
          <p14:sldIdLst>
            <p14:sldId id="425"/>
            <p14:sldId id="426"/>
            <p14:sldId id="427"/>
            <p14:sldId id="428"/>
            <p14:sldId id="429"/>
            <p14:sldId id="430"/>
          </p14:sldIdLst>
        </p14:section>
        <p14:section name="Section 5" id="{F80B7995-3392-48D8-B928-68E9267349D5}">
          <p14:sldIdLst>
            <p14:sldId id="431"/>
            <p14:sldId id="432"/>
            <p14:sldId id="438"/>
          </p14:sldIdLst>
        </p14:section>
        <p14:section name="Section 6" id="{2FACAEFC-900A-449E-AC6D-8697CF8E3309}">
          <p14:sldIdLst>
            <p14:sldId id="439"/>
            <p14:sldId id="440"/>
          </p14:sldIdLst>
        </p14:section>
        <p14:section name="Section 7" id="{6840DED8-68C0-4246-9B0E-54D281C94A34}">
          <p14:sldIdLst>
            <p14:sldId id="442"/>
          </p14:sldIdLst>
        </p14:section>
        <p14:section name="Section 8" id="{B8FA1659-713F-472A-851D-93F6900A1328}">
          <p14:sldIdLst>
            <p14:sldId id="443"/>
            <p14:sldId id="444"/>
            <p14:sldId id="436"/>
            <p14:sldId id="437"/>
          </p14:sldIdLst>
        </p14:section>
        <p14:section name="Section 3" id="{905415EC-E029-450E-B644-B51F1A912E4F}">
          <p14:sldIdLst/>
        </p14:section>
        <p14:section name="Section 4" id="{52A40BA8-378D-4E5B-9293-AC0A2E21E9BB}">
          <p14:sldIdLst/>
        </p14:section>
        <p14:section name="Section 5" id="{0E6A0F72-F683-4DA7-8630-19C5B67A8FA1}">
          <p14:sldIdLst/>
        </p14:section>
        <p14:section name="Section 6" id="{3C3FCDCA-C9A9-4311-BD63-E6E031F05AB4}">
          <p14:sldIdLst/>
        </p14:section>
        <p14:section name="Section 7" id="{173D9818-E722-431D-9984-A2D890ED24E3}">
          <p14:sldIdLst/>
        </p14:section>
        <p14:section name="Section 8" id="{D8FCF9B1-547B-439B-B56B-9DEC10DD03E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 id="2" name="Muahmmad Hamza" initials="MH" lastIdx="4" clrIdx="1">
    <p:extLst>
      <p:ext uri="{19B8F6BF-5375-455C-9EA6-DF929625EA0E}">
        <p15:presenceInfo xmlns:p15="http://schemas.microsoft.com/office/powerpoint/2012/main" userId="S-1-5-21-3985379720-896011338-3875669009-38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7F3D"/>
    <a:srgbClr val="1480CA"/>
    <a:srgbClr val="196932"/>
    <a:srgbClr val="1EA25A"/>
    <a:srgbClr val="2FB3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84981" autoAdjust="0"/>
  </p:normalViewPr>
  <p:slideViewPr>
    <p:cSldViewPr snapToGrid="0">
      <p:cViewPr varScale="1">
        <p:scale>
          <a:sx n="61" d="100"/>
          <a:sy n="61" d="100"/>
        </p:scale>
        <p:origin x="85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148891-AA61-4229-86B5-745B760847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B8D019-BFC7-4670-9383-F1889FE6B5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47901C-1BF2-46FC-87B1-BCE6F8C20CEC}" type="datetimeFigureOut">
              <a:rPr lang="en-US" smtClean="0"/>
              <a:t>9/20/2023</a:t>
            </a:fld>
            <a:endParaRPr lang="en-US"/>
          </a:p>
        </p:txBody>
      </p:sp>
      <p:sp>
        <p:nvSpPr>
          <p:cNvPr id="4" name="Footer Placeholder 3">
            <a:extLst>
              <a:ext uri="{FF2B5EF4-FFF2-40B4-BE49-F238E27FC236}">
                <a16:creationId xmlns:a16="http://schemas.microsoft.com/office/drawing/2014/main" id="{5FEA76C8-F211-426E-AE45-4AE87893C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Sir Muhammad Hamza</a:t>
            </a:r>
          </a:p>
        </p:txBody>
      </p:sp>
      <p:sp>
        <p:nvSpPr>
          <p:cNvPr id="5" name="Slide Number Placeholder 4">
            <a:extLst>
              <a:ext uri="{FF2B5EF4-FFF2-40B4-BE49-F238E27FC236}">
                <a16:creationId xmlns:a16="http://schemas.microsoft.com/office/drawing/2014/main" id="{328AFCB1-D940-4D75-B99E-FC548612DB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550B1B-6048-4BC3-9717-7880A990B9CB}" type="slidenum">
              <a:rPr lang="en-US" smtClean="0"/>
              <a:t>‹#›</a:t>
            </a:fld>
            <a:endParaRPr lang="en-US"/>
          </a:p>
        </p:txBody>
      </p:sp>
    </p:spTree>
    <p:extLst>
      <p:ext uri="{BB962C8B-B14F-4D97-AF65-F5344CB8AC3E}">
        <p14:creationId xmlns:p14="http://schemas.microsoft.com/office/powerpoint/2010/main" val="23717665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325BA-231D-4932-8BBD-6F2383552B0D}"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Sir Muhammad Hamza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1BE98-2C12-4F6F-967D-17E299A78810}" type="slidenum">
              <a:rPr lang="en-US" smtClean="0"/>
              <a:t>‹#›</a:t>
            </a:fld>
            <a:endParaRPr lang="en-US"/>
          </a:p>
        </p:txBody>
      </p:sp>
    </p:spTree>
    <p:extLst>
      <p:ext uri="{BB962C8B-B14F-4D97-AF65-F5344CB8AC3E}">
        <p14:creationId xmlns:p14="http://schemas.microsoft.com/office/powerpoint/2010/main" val="24970395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86940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040916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664446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78516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83827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45124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692447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424914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013414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82354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89500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901479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48839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313385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645133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836211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223466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33689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51025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32169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61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20874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77074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11396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41204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53327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4443-A30F-4B25-B85E-62AED82B9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F7E79-C4F8-4381-97C8-4D1FE4BCC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8391B-FC7F-4911-BD2F-6DEDD70D7897}"/>
              </a:ext>
            </a:extLst>
          </p:cNvPr>
          <p:cNvSpPr>
            <a:spLocks noGrp="1"/>
          </p:cNvSpPr>
          <p:nvPr>
            <p:ph type="dt" sz="half" idx="10"/>
          </p:nvPr>
        </p:nvSpPr>
        <p:spPr/>
        <p:txBody>
          <a:bodyPr/>
          <a:lstStyle/>
          <a:p>
            <a:fld id="{A1C0508D-15A1-498F-BD15-120B32F1721A}" type="datetime1">
              <a:rPr lang="en-US" smtClean="0"/>
              <a:t>9/20/2023</a:t>
            </a:fld>
            <a:endParaRPr lang="en-US"/>
          </a:p>
        </p:txBody>
      </p:sp>
      <p:sp>
        <p:nvSpPr>
          <p:cNvPr id="5" name="Footer Placeholder 4">
            <a:extLst>
              <a:ext uri="{FF2B5EF4-FFF2-40B4-BE49-F238E27FC236}">
                <a16:creationId xmlns:a16="http://schemas.microsoft.com/office/drawing/2014/main" id="{BB40552D-2850-408D-9A4F-CE590B47F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7D74E-D03B-42AC-9F5B-893835A0F023}"/>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410853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19AD-AB9A-47D3-9E9A-44A9EBAEE0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A91EFE-9D66-4CE4-A4E9-41A7F475F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81BBE-44CB-4F86-BA0A-2276EBC69E7C}"/>
              </a:ext>
            </a:extLst>
          </p:cNvPr>
          <p:cNvSpPr>
            <a:spLocks noGrp="1"/>
          </p:cNvSpPr>
          <p:nvPr>
            <p:ph type="dt" sz="half" idx="10"/>
          </p:nvPr>
        </p:nvSpPr>
        <p:spPr/>
        <p:txBody>
          <a:bodyPr/>
          <a:lstStyle/>
          <a:p>
            <a:fld id="{9C479005-13DD-4FC8-A9C6-186622395BB9}" type="datetime1">
              <a:rPr lang="en-US" smtClean="0"/>
              <a:t>9/20/2023</a:t>
            </a:fld>
            <a:endParaRPr lang="en-US"/>
          </a:p>
        </p:txBody>
      </p:sp>
      <p:sp>
        <p:nvSpPr>
          <p:cNvPr id="5" name="Footer Placeholder 4">
            <a:extLst>
              <a:ext uri="{FF2B5EF4-FFF2-40B4-BE49-F238E27FC236}">
                <a16:creationId xmlns:a16="http://schemas.microsoft.com/office/drawing/2014/main" id="{429D5F08-8480-47CE-BDA6-53A963FA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FA4D6-3D65-46E4-B0FA-719D10FF1A89}"/>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40132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9140B-D391-4E94-8774-73A94EE9F2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66E979-9D97-4514-85EB-62C065EBB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67E27-B0ED-446C-A0F7-302E54FBE95F}"/>
              </a:ext>
            </a:extLst>
          </p:cNvPr>
          <p:cNvSpPr>
            <a:spLocks noGrp="1"/>
          </p:cNvSpPr>
          <p:nvPr>
            <p:ph type="dt" sz="half" idx="10"/>
          </p:nvPr>
        </p:nvSpPr>
        <p:spPr/>
        <p:txBody>
          <a:bodyPr/>
          <a:lstStyle/>
          <a:p>
            <a:fld id="{3862904D-7517-4114-A0E1-4A63AE96617C}" type="datetime1">
              <a:rPr lang="en-US" smtClean="0"/>
              <a:t>9/20/2023</a:t>
            </a:fld>
            <a:endParaRPr lang="en-US"/>
          </a:p>
        </p:txBody>
      </p:sp>
      <p:sp>
        <p:nvSpPr>
          <p:cNvPr id="5" name="Footer Placeholder 4">
            <a:extLst>
              <a:ext uri="{FF2B5EF4-FFF2-40B4-BE49-F238E27FC236}">
                <a16:creationId xmlns:a16="http://schemas.microsoft.com/office/drawing/2014/main" id="{2555AEF7-977D-43F6-A05C-394CB777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AEEA5-66F3-45B0-808B-793BB290A74F}"/>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101094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027557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72224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5685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20825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1120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8676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9311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descr="First divider line on slide">
            <a:extLst>
              <a:ext uri="{FF2B5EF4-FFF2-40B4-BE49-F238E27FC236}">
                <a16:creationId xmlns:a16="http://schemas.microsoft.com/office/drawing/2014/main" id="{402BCAE3-72EC-4098-A211-3555BFDE932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Second divider line on slide">
            <a:extLst>
              <a:ext uri="{FF2B5EF4-FFF2-40B4-BE49-F238E27FC236}">
                <a16:creationId xmlns:a16="http://schemas.microsoft.com/office/drawing/2014/main" id="{94A08494-9C0E-4AAF-BE9A-166FE994DABC}"/>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Third divider line on slide">
            <a:extLst>
              <a:ext uri="{FF2B5EF4-FFF2-40B4-BE49-F238E27FC236}">
                <a16:creationId xmlns:a16="http://schemas.microsoft.com/office/drawing/2014/main" id="{698FE6A1-AEF7-4FD7-A689-908A6B9CC06E}"/>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descr="Fourth divider line on slide">
            <a:extLst>
              <a:ext uri="{FF2B5EF4-FFF2-40B4-BE49-F238E27FC236}">
                <a16:creationId xmlns:a16="http://schemas.microsoft.com/office/drawing/2014/main" id="{636DD6E3-6313-40D8-B03E-60E2E5A6979D}"/>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8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7150-3B56-4EDA-9884-8B70C6038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C0DC0-8A8B-4498-9320-992EA8C76E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1C036-E415-4A33-84DA-385F52CC576F}"/>
              </a:ext>
            </a:extLst>
          </p:cNvPr>
          <p:cNvSpPr>
            <a:spLocks noGrp="1"/>
          </p:cNvSpPr>
          <p:nvPr>
            <p:ph type="dt" sz="half" idx="10"/>
          </p:nvPr>
        </p:nvSpPr>
        <p:spPr/>
        <p:txBody>
          <a:bodyPr/>
          <a:lstStyle/>
          <a:p>
            <a:fld id="{AE3D0E71-E905-444B-8079-6EE0B44CF404}" type="datetime1">
              <a:rPr lang="en-US" smtClean="0"/>
              <a:t>9/20/2023</a:t>
            </a:fld>
            <a:endParaRPr lang="en-US"/>
          </a:p>
        </p:txBody>
      </p:sp>
      <p:sp>
        <p:nvSpPr>
          <p:cNvPr id="5" name="Footer Placeholder 4">
            <a:extLst>
              <a:ext uri="{FF2B5EF4-FFF2-40B4-BE49-F238E27FC236}">
                <a16:creationId xmlns:a16="http://schemas.microsoft.com/office/drawing/2014/main" id="{CE920C4B-53C8-43EE-B465-E7DE8BADA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97080-A538-41B6-BC5D-81AFED943FAE}"/>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528888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FE1F4E8-B411-4807-9D24-A045EE06CFD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8C3F648E-45E5-403C-973E-2BEED634B269}"/>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771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A140998F-B877-4BDC-843C-0071F5066380}"/>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2084D353-BE8A-4AAA-8BEC-B71CEE9DD7A1}"/>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2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01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82D5D2B4-7BAC-4C27-8D68-12365C7E7EF4}"/>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7D9203C1-910E-4AFC-95E0-13BF40D08831}"/>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264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8685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264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2093134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757658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2435536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72443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7C61-1105-43A6-A0BD-F5C594917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478826-ECC7-4BC7-8E37-74C9AACBE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8B661-4447-4D9A-B8F8-E82BB92DAC1C}"/>
              </a:ext>
            </a:extLst>
          </p:cNvPr>
          <p:cNvSpPr>
            <a:spLocks noGrp="1"/>
          </p:cNvSpPr>
          <p:nvPr>
            <p:ph type="dt" sz="half" idx="10"/>
          </p:nvPr>
        </p:nvSpPr>
        <p:spPr/>
        <p:txBody>
          <a:bodyPr/>
          <a:lstStyle/>
          <a:p>
            <a:fld id="{8B0099A2-FBB6-4CC3-9CAB-46AC37ABE360}" type="datetime1">
              <a:rPr lang="en-US" smtClean="0"/>
              <a:t>9/20/2023</a:t>
            </a:fld>
            <a:endParaRPr lang="en-US"/>
          </a:p>
        </p:txBody>
      </p:sp>
      <p:sp>
        <p:nvSpPr>
          <p:cNvPr id="5" name="Footer Placeholder 4">
            <a:extLst>
              <a:ext uri="{FF2B5EF4-FFF2-40B4-BE49-F238E27FC236}">
                <a16:creationId xmlns:a16="http://schemas.microsoft.com/office/drawing/2014/main" id="{3BE27BDD-7304-442C-BACD-4F05D5D48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68894-C4D2-4BD4-ADC8-15FEAA254058}"/>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285557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4329294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21152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704680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144175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79821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782007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22250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096685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323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57C5-25EA-48F1-ADE3-BC1846ACC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FFD75-25EC-47DC-8225-A11B74579B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469E4-0BF8-4788-BB9E-5943996908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3A3DF8-40F0-4298-A621-75E7B98CD988}"/>
              </a:ext>
            </a:extLst>
          </p:cNvPr>
          <p:cNvSpPr>
            <a:spLocks noGrp="1"/>
          </p:cNvSpPr>
          <p:nvPr>
            <p:ph type="dt" sz="half" idx="10"/>
          </p:nvPr>
        </p:nvSpPr>
        <p:spPr/>
        <p:txBody>
          <a:bodyPr/>
          <a:lstStyle/>
          <a:p>
            <a:fld id="{810F705F-9F3F-450E-A5E4-65058C604872}" type="datetime1">
              <a:rPr lang="en-US" smtClean="0"/>
              <a:t>9/20/2023</a:t>
            </a:fld>
            <a:endParaRPr lang="en-US"/>
          </a:p>
        </p:txBody>
      </p:sp>
      <p:sp>
        <p:nvSpPr>
          <p:cNvPr id="6" name="Footer Placeholder 5">
            <a:extLst>
              <a:ext uri="{FF2B5EF4-FFF2-40B4-BE49-F238E27FC236}">
                <a16:creationId xmlns:a16="http://schemas.microsoft.com/office/drawing/2014/main" id="{78AD510A-6AAF-434C-9AF7-1EBB764A6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FF604-8AA4-4558-8D3B-669BEBCEE1CA}"/>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106602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84F7-E8C4-4364-9894-EB5E373B6B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6D944-AF9C-4376-9567-675675C74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4CDD1D-856F-4249-BD02-AB4B8B24D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71A680-14B0-4636-8ED6-5EA8A37E7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A492E-641C-4284-BF3A-BFBCA1624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F13CF-16BE-4E95-B1A6-7D8F205B444F}"/>
              </a:ext>
            </a:extLst>
          </p:cNvPr>
          <p:cNvSpPr>
            <a:spLocks noGrp="1"/>
          </p:cNvSpPr>
          <p:nvPr>
            <p:ph type="dt" sz="half" idx="10"/>
          </p:nvPr>
        </p:nvSpPr>
        <p:spPr/>
        <p:txBody>
          <a:bodyPr/>
          <a:lstStyle/>
          <a:p>
            <a:fld id="{D50D3DFB-1F48-4A8C-860D-40B1DCD71989}" type="datetime1">
              <a:rPr lang="en-US" smtClean="0"/>
              <a:t>9/20/2023</a:t>
            </a:fld>
            <a:endParaRPr lang="en-US"/>
          </a:p>
        </p:txBody>
      </p:sp>
      <p:sp>
        <p:nvSpPr>
          <p:cNvPr id="8" name="Footer Placeholder 7">
            <a:extLst>
              <a:ext uri="{FF2B5EF4-FFF2-40B4-BE49-F238E27FC236}">
                <a16:creationId xmlns:a16="http://schemas.microsoft.com/office/drawing/2014/main" id="{96D2584E-4CE1-4BA5-9F94-1FC883E8E7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014807-8A95-42D9-AC18-06A72181B606}"/>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04713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2932-6A89-444E-A6CC-CC61671E07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D65E0-0963-4238-A236-DCF00C324C2D}"/>
              </a:ext>
            </a:extLst>
          </p:cNvPr>
          <p:cNvSpPr>
            <a:spLocks noGrp="1"/>
          </p:cNvSpPr>
          <p:nvPr>
            <p:ph type="dt" sz="half" idx="10"/>
          </p:nvPr>
        </p:nvSpPr>
        <p:spPr/>
        <p:txBody>
          <a:bodyPr/>
          <a:lstStyle/>
          <a:p>
            <a:fld id="{9AF4B548-C8D7-4A2D-8D18-A8B3B3BE06D6}" type="datetime1">
              <a:rPr lang="en-US" smtClean="0"/>
              <a:t>9/20/2023</a:t>
            </a:fld>
            <a:endParaRPr lang="en-US"/>
          </a:p>
        </p:txBody>
      </p:sp>
      <p:sp>
        <p:nvSpPr>
          <p:cNvPr id="4" name="Footer Placeholder 3">
            <a:extLst>
              <a:ext uri="{FF2B5EF4-FFF2-40B4-BE49-F238E27FC236}">
                <a16:creationId xmlns:a16="http://schemas.microsoft.com/office/drawing/2014/main" id="{24E617B1-3FA1-4896-B4CC-79A7D6DC5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18299-A76C-4FF3-9F01-4A060FD7E8FC}"/>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57792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8672E-8DCA-4150-9B64-CF8463A04BE8}"/>
              </a:ext>
            </a:extLst>
          </p:cNvPr>
          <p:cNvSpPr>
            <a:spLocks noGrp="1"/>
          </p:cNvSpPr>
          <p:nvPr>
            <p:ph type="dt" sz="half" idx="10"/>
          </p:nvPr>
        </p:nvSpPr>
        <p:spPr/>
        <p:txBody>
          <a:bodyPr/>
          <a:lstStyle/>
          <a:p>
            <a:fld id="{1526E292-C92C-411A-813F-6063F427E86E}" type="datetime1">
              <a:rPr lang="en-US" smtClean="0"/>
              <a:t>9/20/2023</a:t>
            </a:fld>
            <a:endParaRPr lang="en-US"/>
          </a:p>
        </p:txBody>
      </p:sp>
      <p:sp>
        <p:nvSpPr>
          <p:cNvPr id="3" name="Footer Placeholder 2">
            <a:extLst>
              <a:ext uri="{FF2B5EF4-FFF2-40B4-BE49-F238E27FC236}">
                <a16:creationId xmlns:a16="http://schemas.microsoft.com/office/drawing/2014/main" id="{ED8658AA-1F0D-4816-A898-D071DDDEB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756CE-6ACB-4A98-8C14-9E925D7EFD57}"/>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02301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5FCA-56BC-48EC-BE7F-179E43BF9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95304-89BE-473C-8F3F-94A13C8E0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921628-AF51-43E2-99A7-2ED0E924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31D73-E059-4BE7-B40D-F18B8C965277}"/>
              </a:ext>
            </a:extLst>
          </p:cNvPr>
          <p:cNvSpPr>
            <a:spLocks noGrp="1"/>
          </p:cNvSpPr>
          <p:nvPr>
            <p:ph type="dt" sz="half" idx="10"/>
          </p:nvPr>
        </p:nvSpPr>
        <p:spPr/>
        <p:txBody>
          <a:bodyPr/>
          <a:lstStyle/>
          <a:p>
            <a:fld id="{34B3A75B-49E6-4DAC-A0D4-F83A7B062E71}" type="datetime1">
              <a:rPr lang="en-US" smtClean="0"/>
              <a:t>9/20/2023</a:t>
            </a:fld>
            <a:endParaRPr lang="en-US"/>
          </a:p>
        </p:txBody>
      </p:sp>
      <p:sp>
        <p:nvSpPr>
          <p:cNvPr id="6" name="Footer Placeholder 5">
            <a:extLst>
              <a:ext uri="{FF2B5EF4-FFF2-40B4-BE49-F238E27FC236}">
                <a16:creationId xmlns:a16="http://schemas.microsoft.com/office/drawing/2014/main" id="{BD0FE9DB-70AD-4274-A8B9-64AC62F2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972F-40B5-4676-9F73-EF8421AE911B}"/>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153268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5793-2DB7-4FE4-BB1B-101126432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6A4B2-011F-4C61-8D47-0850AC1B0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86D190-46E6-4CCB-A2D7-10C237088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F10B7-0734-4DFC-931C-45CBCA391AA6}"/>
              </a:ext>
            </a:extLst>
          </p:cNvPr>
          <p:cNvSpPr>
            <a:spLocks noGrp="1"/>
          </p:cNvSpPr>
          <p:nvPr>
            <p:ph type="dt" sz="half" idx="10"/>
          </p:nvPr>
        </p:nvSpPr>
        <p:spPr/>
        <p:txBody>
          <a:bodyPr/>
          <a:lstStyle/>
          <a:p>
            <a:fld id="{31E3D2D7-2FE2-4C59-B2A3-D983225D135F}" type="datetime1">
              <a:rPr lang="en-US" smtClean="0"/>
              <a:t>9/20/2023</a:t>
            </a:fld>
            <a:endParaRPr lang="en-US"/>
          </a:p>
        </p:txBody>
      </p:sp>
      <p:sp>
        <p:nvSpPr>
          <p:cNvPr id="6" name="Footer Placeholder 5">
            <a:extLst>
              <a:ext uri="{FF2B5EF4-FFF2-40B4-BE49-F238E27FC236}">
                <a16:creationId xmlns:a16="http://schemas.microsoft.com/office/drawing/2014/main" id="{6F607E7E-DF25-41A2-BDC1-98117CE4D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F31D1-C9AB-403B-87A5-FE510988AF2B}"/>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92038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9BC09-4FD2-4248-BB9C-85D2AD561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00984-B61E-4709-A860-FAD58DDED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1C95F-B33E-4AA0-BDF8-C28879949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397C-B471-4805-A4F9-E70578D9A4CD}" type="datetime1">
              <a:rPr lang="en-US" smtClean="0"/>
              <a:t>9/20/2023</a:t>
            </a:fld>
            <a:endParaRPr lang="en-US"/>
          </a:p>
        </p:txBody>
      </p:sp>
      <p:sp>
        <p:nvSpPr>
          <p:cNvPr id="5" name="Footer Placeholder 4">
            <a:extLst>
              <a:ext uri="{FF2B5EF4-FFF2-40B4-BE49-F238E27FC236}">
                <a16:creationId xmlns:a16="http://schemas.microsoft.com/office/drawing/2014/main" id="{09935B5E-6F51-404C-9231-B3C2F6F3B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B71AD-2E00-4379-9FD7-C721BE306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5393F-43BC-4DA1-95C5-42FF02D00EA6}" type="slidenum">
              <a:rPr lang="en-US" smtClean="0"/>
              <a:t>‹#›</a:t>
            </a:fld>
            <a:endParaRPr lang="en-US"/>
          </a:p>
        </p:txBody>
      </p:sp>
    </p:spTree>
    <p:extLst>
      <p:ext uri="{BB962C8B-B14F-4D97-AF65-F5344CB8AC3E}">
        <p14:creationId xmlns:p14="http://schemas.microsoft.com/office/powerpoint/2010/main" val="214620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13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s://www.w3schools.com/html/html_classes.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slide" Target="slide9.xml"/><Relationship Id="rId18" Type="http://schemas.openxmlformats.org/officeDocument/2006/relationships/slide" Target="slide23.xml"/><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slide" Target="slide6.xml"/><Relationship Id="rId17" Type="http://schemas.openxmlformats.org/officeDocument/2006/relationships/slide" Target="slide21.xml"/><Relationship Id="rId2" Type="http://schemas.openxmlformats.org/officeDocument/2006/relationships/notesSlide" Target="../notesSlides/notesSlide25.xml"/><Relationship Id="rId16" Type="http://schemas.openxmlformats.org/officeDocument/2006/relationships/slide" Target="slide18.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12.xml"/><Relationship Id="rId10" Type="http://schemas.openxmlformats.org/officeDocument/2006/relationships/image" Target="../media/image14.png"/><Relationship Id="rId19" Type="http://schemas.openxmlformats.org/officeDocument/2006/relationships/slide" Target="slide24.xml"/><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slide" Target="slide1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59089BD-A05A-4E28-AFD9-50A72EA81166}"/>
              </a:ext>
            </a:extLst>
          </p:cNvPr>
          <p:cNvPicPr>
            <a:picLocks noChangeAspect="1"/>
          </p:cNvPicPr>
          <p:nvPr/>
        </p:nvPicPr>
        <p:blipFill>
          <a:blip r:embed="rId4"/>
          <a:srcRect/>
          <a:stretch/>
        </p:blipFill>
        <p:spPr>
          <a:xfrm>
            <a:off x="293100" y="4723178"/>
            <a:ext cx="3428000" cy="3428000"/>
          </a:xfrm>
          <a:prstGeom prst="rect">
            <a:avLst/>
          </a:prstGeom>
        </p:spPr>
      </p:pic>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0" y="3073399"/>
            <a:ext cx="6840000" cy="1946443"/>
          </a:xfrm>
          <a:solidFill>
            <a:schemeClr val="accent3">
              <a:lumMod val="60000"/>
              <a:lumOff val="40000"/>
              <a:alpha val="85000"/>
            </a:schemeClr>
          </a:solidFill>
        </p:spPr>
        <p:txBody>
          <a:bodyPr/>
          <a:lstStyle/>
          <a:p>
            <a:pPr>
              <a:lnSpc>
                <a:spcPct val="100000"/>
              </a:lnSpc>
            </a:pPr>
            <a:r>
              <a:rPr lang="en-US" sz="5400" b="1" dirty="0">
                <a:solidFill>
                  <a:schemeClr val="accent3">
                    <a:lumMod val="75000"/>
                  </a:schemeClr>
                </a:solidFill>
              </a:rPr>
              <a:t>Formatting Text</a:t>
            </a:r>
          </a:p>
          <a:p>
            <a:pPr>
              <a:lnSpc>
                <a:spcPct val="100000"/>
              </a:lnSpc>
            </a:pPr>
            <a:r>
              <a:rPr lang="en-US" sz="5400" b="1" dirty="0">
                <a:solidFill>
                  <a:schemeClr val="accent3">
                    <a:lumMod val="75000"/>
                  </a:schemeClr>
                </a:solidFill>
              </a:rPr>
              <a:t>Using Tags</a:t>
            </a:r>
          </a:p>
        </p:txBody>
      </p:sp>
      <p:sp>
        <p:nvSpPr>
          <p:cNvPr id="11" name="Title 1">
            <a:extLst>
              <a:ext uri="{FF2B5EF4-FFF2-40B4-BE49-F238E27FC236}">
                <a16:creationId xmlns:a16="http://schemas.microsoft.com/office/drawing/2014/main" id="{C751609A-8ADF-48F8-B39E-67B6507B7D59}"/>
              </a:ext>
            </a:extLst>
          </p:cNvPr>
          <p:cNvSpPr txBox="1">
            <a:spLocks/>
          </p:cNvSpPr>
          <p:nvPr/>
        </p:nvSpPr>
        <p:spPr>
          <a:xfrm>
            <a:off x="1" y="2209798"/>
            <a:ext cx="6839999" cy="863601"/>
          </a:xfrm>
          <a:prstGeom prst="rect">
            <a:avLst/>
          </a:prstGeom>
          <a:solidFill>
            <a:schemeClr val="accent3">
              <a:lumMod val="50000"/>
              <a:alpha val="8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Session </a:t>
            </a:r>
            <a:r>
              <a:rPr kumimoji="0" lang="en-US" sz="4200" b="0" i="0" u="none" strike="noStrike" kern="1200" cap="none" spc="-150" normalizeH="0" baseline="0" noProof="0">
                <a:ln>
                  <a:noFill/>
                </a:ln>
                <a:solidFill>
                  <a:schemeClr val="accent3">
                    <a:lumMod val="60000"/>
                    <a:lumOff val="40000"/>
                  </a:schemeClr>
                </a:solidFill>
                <a:effectLst/>
                <a:uLnTx/>
                <a:uFillTx/>
                <a:latin typeface="Rockwell"/>
                <a:ea typeface="+mj-ea"/>
                <a:cs typeface="+mj-cs"/>
              </a:rPr>
              <a:t>- 03</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sp>
        <p:nvSpPr>
          <p:cNvPr id="9" name="Footer Placeholder 41">
            <a:extLst>
              <a:ext uri="{FF2B5EF4-FFF2-40B4-BE49-F238E27FC236}">
                <a16:creationId xmlns:a16="http://schemas.microsoft.com/office/drawing/2014/main" id="{B2171B61-A5B0-4ABE-8B86-65CE697C144B}"/>
              </a:ext>
            </a:extLst>
          </p:cNvPr>
          <p:cNvSpPr txBox="1">
            <a:spLocks/>
          </p:cNvSpPr>
          <p:nvPr/>
        </p:nvSpPr>
        <p:spPr>
          <a:xfrm>
            <a:off x="7542173" y="6383236"/>
            <a:ext cx="4114800" cy="365125"/>
          </a:xfrm>
          <a:prstGeom prst="rect">
            <a:avLst/>
          </a:prstGeom>
          <a:solidFill>
            <a:schemeClr val="accent3">
              <a:lumMod val="50000"/>
              <a:alpha val="62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latin typeface="Calibri" panose="020F0502020204030204"/>
              </a:rPr>
              <a:t>Prepared by: Sir Muhammad Hamza</a:t>
            </a:r>
          </a:p>
        </p:txBody>
      </p:sp>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smtClean="0">
                <a:solidFill>
                  <a:prstClr val="black">
                    <a:tint val="75000"/>
                  </a:prstClr>
                </a:solidFill>
                <a:latin typeface="Calibri" panose="020F0502020204030204"/>
              </a:rPr>
              <a:pPr/>
              <a:t>1</a:t>
            </a:fld>
            <a:endParaRPr lang="en-US" sz="1600"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70917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10</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69CF723E-9F27-4404-A5B7-9F80D039505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nSpc>
                <a:spcPct val="100000"/>
              </a:lnSpc>
              <a:buFont typeface="Arial" panose="020B0604020202020204" pitchFamily="34" charset="0"/>
              <a:buChar char="•"/>
            </a:pPr>
            <a:r>
              <a:rPr lang="en-US" sz="3600" b="1" dirty="0">
                <a:solidFill>
                  <a:sysClr val="windowText" lastClr="000000"/>
                </a:solidFill>
              </a:rPr>
              <a:t>An HTML document is made up of different elements, tags, and attributes, which specify content and its format. </a:t>
            </a:r>
          </a:p>
          <a:p>
            <a:pPr marL="571500" indent="-571500">
              <a:lnSpc>
                <a:spcPct val="100000"/>
              </a:lnSpc>
              <a:buFont typeface="Arial" panose="020B0604020202020204" pitchFamily="34" charset="0"/>
              <a:buChar char="•"/>
            </a:pPr>
            <a:r>
              <a:rPr lang="en-US" sz="3600" b="1" dirty="0">
                <a:solidFill>
                  <a:sysClr val="windowText" lastClr="000000"/>
                </a:solidFill>
              </a:rPr>
              <a:t>HTML is both a structural and presentational markup language.</a:t>
            </a:r>
          </a:p>
          <a:p>
            <a:pPr marL="571500" indent="-571500">
              <a:lnSpc>
                <a:spcPct val="100000"/>
              </a:lnSpc>
              <a:buFont typeface="Arial" panose="020B0604020202020204" pitchFamily="34" charset="0"/>
              <a:buChar char="•"/>
            </a:pPr>
            <a:r>
              <a:rPr lang="en-US" sz="3600" b="1" dirty="0">
                <a:solidFill>
                  <a:sysClr val="windowText" lastClr="000000"/>
                </a:solidFill>
              </a:rPr>
              <a:t>Structural markup specifies structure of content, while presentational markup specifies format. </a:t>
            </a:r>
          </a:p>
          <a:p>
            <a:pPr marL="571500" indent="-571500">
              <a:lnSpc>
                <a:spcPct val="100000"/>
              </a:lnSpc>
              <a:buFont typeface="Arial" panose="020B0604020202020204" pitchFamily="34" charset="0"/>
              <a:buChar char="•"/>
            </a:pPr>
            <a:r>
              <a:rPr lang="en-US" sz="3600" b="1" dirty="0">
                <a:solidFill>
                  <a:sysClr val="windowText" lastClr="000000"/>
                </a:solidFill>
              </a:rPr>
              <a:t>An HTML page is saved with . html extension. </a:t>
            </a:r>
          </a:p>
        </p:txBody>
      </p:sp>
      <p:sp>
        <p:nvSpPr>
          <p:cNvPr id="7" name="Title 1">
            <a:extLst>
              <a:ext uri="{FF2B5EF4-FFF2-40B4-BE49-F238E27FC236}">
                <a16:creationId xmlns:a16="http://schemas.microsoft.com/office/drawing/2014/main" id="{DA74C54C-01EA-4501-BA7E-E597515A3F6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1-9</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8" name="Group 7">
            <a:extLst>
              <a:ext uri="{FF2B5EF4-FFF2-40B4-BE49-F238E27FC236}">
                <a16:creationId xmlns:a16="http://schemas.microsoft.com/office/drawing/2014/main" id="{2227E6BC-CFDA-4F46-AA98-E7FC2FE9428E}"/>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9" name="Freeform: Shape 8" title="triangles">
              <a:extLst>
                <a:ext uri="{FF2B5EF4-FFF2-40B4-BE49-F238E27FC236}">
                  <a16:creationId xmlns:a16="http://schemas.microsoft.com/office/drawing/2014/main" id="{FE1D30AF-40B2-49A0-817F-8FD35EC95D01}"/>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1" name="Freeform: Shape 10" title="triangles">
              <a:extLst>
                <a:ext uri="{FF2B5EF4-FFF2-40B4-BE49-F238E27FC236}">
                  <a16:creationId xmlns:a16="http://schemas.microsoft.com/office/drawing/2014/main" id="{68CD6EB0-6BD2-4B35-91CC-E0F07BBC4EE5}"/>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AD190A1D-493B-4357-8DE7-61C2DD87DDF7}"/>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FAF4BA69-76EE-4B80-B4BB-52101C61906B}"/>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2C4CBBA7-93DA-449A-9C4D-5EC06AF51535}"/>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68BBAD95-5961-40F3-BB82-CCF44E7AAB54}"/>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CAD2FD8B-C835-458C-8742-EEC5E7D1B340}"/>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113464DF-B06A-4C1A-A04D-93F62FCDEDD8}"/>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05DF35AE-D4B0-4941-906E-717B371FEAAF}"/>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4568EF04-0FC5-487A-BFC6-DAF55B99430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8FD0EA69-7573-4E43-9707-C5C33339045B}"/>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9040CB7A-807D-4294-B144-8DD3DCCAD791}"/>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8437F012-9066-4F05-AC76-0B6A96561342}"/>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8B89A7B2-F82D-4B83-859C-8842F66192D5}"/>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42762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11</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84EC3A48-3FB6-4AB3-8514-3EFEADD6881F}"/>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ysClr val="windowText" lastClr="000000"/>
                </a:solidFill>
              </a:rPr>
              <a:t>Basic structure of an HTML document mainly consists of seven basic elements:</a:t>
            </a:r>
          </a:p>
          <a:p>
            <a:pPr>
              <a:lnSpc>
                <a:spcPct val="100000"/>
              </a:lnSpc>
            </a:pPr>
            <a:r>
              <a:rPr lang="en-US" sz="2800" b="1" dirty="0">
                <a:solidFill>
                  <a:sysClr val="windowText" lastClr="000000"/>
                </a:solidFill>
              </a:rPr>
              <a:t> </a:t>
            </a:r>
          </a:p>
        </p:txBody>
      </p:sp>
      <p:sp>
        <p:nvSpPr>
          <p:cNvPr id="7" name="Title 1">
            <a:extLst>
              <a:ext uri="{FF2B5EF4-FFF2-40B4-BE49-F238E27FC236}">
                <a16:creationId xmlns:a16="http://schemas.microsoft.com/office/drawing/2014/main" id="{3922A7A1-93D8-4489-87AA-9571E1F2540C}"/>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 2</a:t>
            </a:r>
            <a:r>
              <a:rPr lang="en-US" dirty="0">
                <a:solidFill>
                  <a:schemeClr val="accent3">
                    <a:lumMod val="60000"/>
                    <a:lumOff val="40000"/>
                  </a:schemeClr>
                </a:solidFill>
              </a:rPr>
              <a:t>-9</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D7450A72-4AC2-4593-8426-549C5012B078}"/>
              </a:ext>
            </a:extLst>
          </p:cNvPr>
          <p:cNvGraphicFramePr>
            <a:graphicFrameLocks noGrp="1"/>
          </p:cNvGraphicFramePr>
          <p:nvPr/>
        </p:nvGraphicFramePr>
        <p:xfrm>
          <a:off x="522509" y="1896264"/>
          <a:ext cx="11178344" cy="4145280"/>
        </p:xfrm>
        <a:graphic>
          <a:graphicData uri="http://schemas.openxmlformats.org/drawingml/2006/table">
            <a:tbl>
              <a:tblPr firstRow="1" bandRow="1">
                <a:tableStyleId>{F5AB1C69-6EDB-4FF4-983F-18BD219EF322}</a:tableStyleId>
              </a:tblPr>
              <a:tblGrid>
                <a:gridCol w="5589172">
                  <a:extLst>
                    <a:ext uri="{9D8B030D-6E8A-4147-A177-3AD203B41FA5}">
                      <a16:colId xmlns:a16="http://schemas.microsoft.com/office/drawing/2014/main" val="267845631"/>
                    </a:ext>
                  </a:extLst>
                </a:gridCol>
                <a:gridCol w="5589172">
                  <a:extLst>
                    <a:ext uri="{9D8B030D-6E8A-4147-A177-3AD203B41FA5}">
                      <a16:colId xmlns:a16="http://schemas.microsoft.com/office/drawing/2014/main" val="3621487744"/>
                    </a:ext>
                  </a:extLst>
                </a:gridCol>
              </a:tblGrid>
              <a:tr h="487750">
                <a:tc>
                  <a:txBody>
                    <a:bodyPr/>
                    <a:lstStyle/>
                    <a:p>
                      <a:pPr algn="ctr"/>
                      <a:r>
                        <a:rPr lang="en-US" sz="2800" dirty="0"/>
                        <a:t>Tag Name</a:t>
                      </a:r>
                    </a:p>
                  </a:txBody>
                  <a:tcPr/>
                </a:tc>
                <a:tc>
                  <a:txBody>
                    <a:bodyPr/>
                    <a:lstStyle/>
                    <a:p>
                      <a:pPr algn="ctr"/>
                      <a:r>
                        <a:rPr lang="en-US" sz="2800" dirty="0"/>
                        <a:t>Tag</a:t>
                      </a:r>
                    </a:p>
                  </a:txBody>
                  <a:tcPr/>
                </a:tc>
                <a:extLst>
                  <a:ext uri="{0D108BD9-81ED-4DB2-BD59-A6C34878D82A}">
                    <a16:rowId xmlns:a16="http://schemas.microsoft.com/office/drawing/2014/main" val="3332676253"/>
                  </a:ext>
                </a:extLst>
              </a:tr>
              <a:tr h="487750">
                <a:tc>
                  <a:txBody>
                    <a:bodyPr/>
                    <a:lstStyle/>
                    <a:p>
                      <a:pPr algn="ctr"/>
                      <a:r>
                        <a:rPr lang="en-US" sz="2800" dirty="0"/>
                        <a:t>html</a:t>
                      </a:r>
                    </a:p>
                  </a:txBody>
                  <a:tcPr/>
                </a:tc>
                <a:tc>
                  <a:txBody>
                    <a:bodyPr/>
                    <a:lstStyle/>
                    <a:p>
                      <a:pPr algn="ctr"/>
                      <a:r>
                        <a:rPr lang="en-US" sz="2800" dirty="0"/>
                        <a:t>&lt;html&gt;</a:t>
                      </a:r>
                    </a:p>
                  </a:txBody>
                  <a:tcPr/>
                </a:tc>
                <a:extLst>
                  <a:ext uri="{0D108BD9-81ED-4DB2-BD59-A6C34878D82A}">
                    <a16:rowId xmlns:a16="http://schemas.microsoft.com/office/drawing/2014/main" val="506048228"/>
                  </a:ext>
                </a:extLst>
              </a:tr>
              <a:tr h="487750">
                <a:tc>
                  <a:txBody>
                    <a:bodyPr/>
                    <a:lstStyle/>
                    <a:p>
                      <a:pPr algn="ctr"/>
                      <a:r>
                        <a:rPr lang="en-US" sz="2800" dirty="0"/>
                        <a:t>head</a:t>
                      </a:r>
                    </a:p>
                  </a:txBody>
                  <a:tcPr/>
                </a:tc>
                <a:tc>
                  <a:txBody>
                    <a:bodyPr/>
                    <a:lstStyle/>
                    <a:p>
                      <a:pPr algn="ctr"/>
                      <a:r>
                        <a:rPr lang="en-US" sz="2800" dirty="0"/>
                        <a:t>&lt;head&gt;</a:t>
                      </a:r>
                    </a:p>
                  </a:txBody>
                  <a:tcPr/>
                </a:tc>
                <a:extLst>
                  <a:ext uri="{0D108BD9-81ED-4DB2-BD59-A6C34878D82A}">
                    <a16:rowId xmlns:a16="http://schemas.microsoft.com/office/drawing/2014/main" val="3385511030"/>
                  </a:ext>
                </a:extLst>
              </a:tr>
              <a:tr h="487750">
                <a:tc>
                  <a:txBody>
                    <a:bodyPr/>
                    <a:lstStyle/>
                    <a:p>
                      <a:pPr algn="ctr"/>
                      <a:r>
                        <a:rPr lang="en-US" sz="2800" dirty="0"/>
                        <a:t>title</a:t>
                      </a:r>
                    </a:p>
                  </a:txBody>
                  <a:tcPr/>
                </a:tc>
                <a:tc>
                  <a:txBody>
                    <a:bodyPr/>
                    <a:lstStyle/>
                    <a:p>
                      <a:pPr algn="ctr"/>
                      <a:r>
                        <a:rPr lang="en-US" sz="2800" dirty="0"/>
                        <a:t>&lt;title&gt;</a:t>
                      </a:r>
                    </a:p>
                  </a:txBody>
                  <a:tcPr/>
                </a:tc>
                <a:extLst>
                  <a:ext uri="{0D108BD9-81ED-4DB2-BD59-A6C34878D82A}">
                    <a16:rowId xmlns:a16="http://schemas.microsoft.com/office/drawing/2014/main" val="543144585"/>
                  </a:ext>
                </a:extLst>
              </a:tr>
              <a:tr h="487750">
                <a:tc>
                  <a:txBody>
                    <a:bodyPr/>
                    <a:lstStyle/>
                    <a:p>
                      <a:pPr algn="ctr"/>
                      <a:r>
                        <a:rPr lang="en-US" sz="2800" dirty="0"/>
                        <a:t>meta</a:t>
                      </a:r>
                    </a:p>
                  </a:txBody>
                  <a:tcPr/>
                </a:tc>
                <a:tc>
                  <a:txBody>
                    <a:bodyPr/>
                    <a:lstStyle/>
                    <a:p>
                      <a:pPr algn="ctr"/>
                      <a:r>
                        <a:rPr lang="en-US" sz="2800" dirty="0"/>
                        <a:t>&lt;meta&gt;</a:t>
                      </a:r>
                    </a:p>
                  </a:txBody>
                  <a:tcPr/>
                </a:tc>
                <a:extLst>
                  <a:ext uri="{0D108BD9-81ED-4DB2-BD59-A6C34878D82A}">
                    <a16:rowId xmlns:a16="http://schemas.microsoft.com/office/drawing/2014/main" val="1664144451"/>
                  </a:ext>
                </a:extLst>
              </a:tr>
              <a:tr h="487750">
                <a:tc>
                  <a:txBody>
                    <a:bodyPr/>
                    <a:lstStyle/>
                    <a:p>
                      <a:pPr algn="ctr"/>
                      <a:r>
                        <a:rPr lang="en-US" sz="2800" dirty="0"/>
                        <a:t>link</a:t>
                      </a:r>
                    </a:p>
                  </a:txBody>
                  <a:tcPr/>
                </a:tc>
                <a:tc>
                  <a:txBody>
                    <a:bodyPr/>
                    <a:lstStyle/>
                    <a:p>
                      <a:pPr algn="ctr"/>
                      <a:r>
                        <a:rPr lang="en-US" sz="2800" dirty="0"/>
                        <a:t>&lt;link&gt;</a:t>
                      </a:r>
                    </a:p>
                  </a:txBody>
                  <a:tcPr/>
                </a:tc>
                <a:extLst>
                  <a:ext uri="{0D108BD9-81ED-4DB2-BD59-A6C34878D82A}">
                    <a16:rowId xmlns:a16="http://schemas.microsoft.com/office/drawing/2014/main" val="3218674405"/>
                  </a:ext>
                </a:extLst>
              </a:tr>
              <a:tr h="487750">
                <a:tc>
                  <a:txBody>
                    <a:bodyPr/>
                    <a:lstStyle/>
                    <a:p>
                      <a:pPr algn="ctr"/>
                      <a:r>
                        <a:rPr lang="en-US" sz="2800" dirty="0"/>
                        <a:t>script</a:t>
                      </a:r>
                    </a:p>
                  </a:txBody>
                  <a:tcPr/>
                </a:tc>
                <a:tc>
                  <a:txBody>
                    <a:bodyPr/>
                    <a:lstStyle/>
                    <a:p>
                      <a:pPr algn="ctr"/>
                      <a:r>
                        <a:rPr lang="en-US" sz="2800" dirty="0"/>
                        <a:t>&lt;script&gt;</a:t>
                      </a:r>
                    </a:p>
                  </a:txBody>
                  <a:tcPr/>
                </a:tc>
                <a:extLst>
                  <a:ext uri="{0D108BD9-81ED-4DB2-BD59-A6C34878D82A}">
                    <a16:rowId xmlns:a16="http://schemas.microsoft.com/office/drawing/2014/main" val="3549982104"/>
                  </a:ext>
                </a:extLst>
              </a:tr>
              <a:tr h="487750">
                <a:tc>
                  <a:txBody>
                    <a:bodyPr/>
                    <a:lstStyle/>
                    <a:p>
                      <a:pPr algn="ctr"/>
                      <a:r>
                        <a:rPr lang="en-US" sz="2800" dirty="0"/>
                        <a:t>body</a:t>
                      </a:r>
                    </a:p>
                  </a:txBody>
                  <a:tcPr/>
                </a:tc>
                <a:tc>
                  <a:txBody>
                    <a:bodyPr/>
                    <a:lstStyle/>
                    <a:p>
                      <a:pPr algn="ctr"/>
                      <a:r>
                        <a:rPr lang="en-US" sz="2800" dirty="0"/>
                        <a:t>&lt;body&gt;</a:t>
                      </a:r>
                    </a:p>
                  </a:txBody>
                  <a:tcPr/>
                </a:tc>
                <a:extLst>
                  <a:ext uri="{0D108BD9-81ED-4DB2-BD59-A6C34878D82A}">
                    <a16:rowId xmlns:a16="http://schemas.microsoft.com/office/drawing/2014/main" val="1257235260"/>
                  </a:ext>
                </a:extLst>
              </a:tr>
            </a:tbl>
          </a:graphicData>
        </a:graphic>
      </p:graphicFrame>
      <p:grpSp>
        <p:nvGrpSpPr>
          <p:cNvPr id="9" name="Group 8">
            <a:extLst>
              <a:ext uri="{FF2B5EF4-FFF2-40B4-BE49-F238E27FC236}">
                <a16:creationId xmlns:a16="http://schemas.microsoft.com/office/drawing/2014/main" id="{D9C67057-CC49-44D5-B05B-8191D8AD6B9B}"/>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8F616B72-2136-4566-8DC3-32AD96623396}"/>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619E77DF-392E-4852-B3AA-AB9FC1249898}"/>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BD912E25-1926-453B-9103-236EAD3C8981}"/>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6C7552DF-9A44-47AB-B715-B9F526B9170F}"/>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BBF8FDC3-8EB4-4CDC-B290-D7C67C50CFAB}"/>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F9B4B2B8-1E83-4654-89A9-037231D04097}"/>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29E27D68-CE5A-4D6A-831B-048CE3816163}"/>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B32A445F-9B13-4E9D-AA3F-3532FC91D77B}"/>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080A0F66-EB12-4D5A-9ADB-E048FF5E8F01}"/>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5B27F7AF-0028-429D-B97F-8DE750110C21}"/>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3950ED11-4126-443F-B089-2668348E6EA7}"/>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87289382-231C-4AF7-AB0A-9CD9ED6DE0FD}"/>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5EC5CB1-A658-42C9-8FA4-8349D76ADEC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09690641-2B21-40C9-B083-A7D105A03340}"/>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816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12</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C73183AB-5356-4DBA-8B14-CB0150F77CB6}"/>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3-9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7EF525F3-B8C3-4495-B6D9-6CB15D813017}"/>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8D451B08-F88C-4114-A22F-4C7968F9F351}"/>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chemeClr val="accent3">
                      <a:lumMod val="75000"/>
                    </a:schemeClr>
                  </a:solidFill>
                </a:rPr>
                <a:t>The html element is the root element that marks the beginning of an HTML document.</a:t>
              </a:r>
            </a:p>
            <a:p>
              <a:pPr>
                <a:lnSpc>
                  <a:spcPct val="100000"/>
                </a:lnSpc>
              </a:pPr>
              <a:r>
                <a:rPr lang="en-US" sz="2800" b="1" dirty="0">
                  <a:solidFill>
                    <a:schemeClr val="accent3">
                      <a:lumMod val="75000"/>
                    </a:schemeClr>
                  </a:solidFill>
                </a:rPr>
                <a:t>It contains start and end tag in the form of </a:t>
              </a:r>
              <a:r>
                <a:rPr lang="en-US" sz="2800" b="1" dirty="0"/>
                <a:t>&lt;html&gt;</a:t>
              </a:r>
              <a:r>
                <a:rPr lang="en-US" sz="2800" b="1" dirty="0">
                  <a:solidFill>
                    <a:schemeClr val="accent3">
                      <a:lumMod val="75000"/>
                    </a:schemeClr>
                  </a:solidFill>
                </a:rPr>
                <a:t> and </a:t>
              </a:r>
              <a:r>
                <a:rPr lang="en-US" sz="2800" b="1" dirty="0"/>
                <a:t>&lt; /html&gt; </a:t>
              </a:r>
              <a:r>
                <a:rPr lang="en-US" sz="2800" b="1" dirty="0">
                  <a:solidFill>
                    <a:schemeClr val="accent3">
                      <a:lumMod val="75000"/>
                    </a:schemeClr>
                  </a:solidFill>
                </a:rPr>
                <a:t>respectively. It is the largest container element as it contains various other elements.</a:t>
              </a:r>
              <a:r>
                <a:rPr lang="en-US" sz="1400" b="1" dirty="0">
                  <a:solidFill>
                    <a:schemeClr val="accent3">
                      <a:lumMod val="75000"/>
                    </a:schemeClr>
                  </a:solidFill>
                </a:rPr>
                <a:t> </a:t>
              </a:r>
            </a:p>
          </p:txBody>
        </p:sp>
        <p:sp>
          <p:nvSpPr>
            <p:cNvPr id="9" name="Title 1">
              <a:extLst>
                <a:ext uri="{FF2B5EF4-FFF2-40B4-BE49-F238E27FC236}">
                  <a16:creationId xmlns:a16="http://schemas.microsoft.com/office/drawing/2014/main" id="{FAB5155A-EA58-40F9-AA06-5DF93A999716}"/>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HTML</a:t>
              </a:r>
            </a:p>
          </p:txBody>
        </p:sp>
      </p:grpSp>
      <p:pic>
        <p:nvPicPr>
          <p:cNvPr id="11" name="Picture 10">
            <a:extLst>
              <a:ext uri="{FF2B5EF4-FFF2-40B4-BE49-F238E27FC236}">
                <a16:creationId xmlns:a16="http://schemas.microsoft.com/office/drawing/2014/main" id="{C4A6EC36-B34B-498E-BC33-B139BBCC3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205" y="1257300"/>
            <a:ext cx="5838253" cy="4922878"/>
          </a:xfrm>
          <a:prstGeom prst="rect">
            <a:avLst/>
          </a:prstGeom>
        </p:spPr>
      </p:pic>
      <p:cxnSp>
        <p:nvCxnSpPr>
          <p:cNvPr id="15" name="Straight Arrow Connector 14">
            <a:extLst>
              <a:ext uri="{FF2B5EF4-FFF2-40B4-BE49-F238E27FC236}">
                <a16:creationId xmlns:a16="http://schemas.microsoft.com/office/drawing/2014/main" id="{8557688F-62AC-4B3F-AB78-9D994505303E}"/>
              </a:ext>
            </a:extLst>
          </p:cNvPr>
          <p:cNvCxnSpPr>
            <a:cxnSpLocks/>
          </p:cNvCxnSpPr>
          <p:nvPr/>
        </p:nvCxnSpPr>
        <p:spPr>
          <a:xfrm flipH="1">
            <a:off x="7465967" y="1625600"/>
            <a:ext cx="1282700"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69D8E4-A155-4AFE-8214-3DB613F9FBE3}"/>
              </a:ext>
            </a:extLst>
          </p:cNvPr>
          <p:cNvCxnSpPr>
            <a:cxnSpLocks/>
          </p:cNvCxnSpPr>
          <p:nvPr/>
        </p:nvCxnSpPr>
        <p:spPr>
          <a:xfrm flipH="1">
            <a:off x="6794500" y="5181600"/>
            <a:ext cx="1954167"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20033D-A4D1-417A-A2A7-A3A4DD8338B7}"/>
              </a:ext>
            </a:extLst>
          </p:cNvPr>
          <p:cNvSpPr txBox="1"/>
          <p:nvPr/>
        </p:nvSpPr>
        <p:spPr>
          <a:xfrm>
            <a:off x="8890000" y="1390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START TAG</a:t>
            </a:r>
          </a:p>
        </p:txBody>
      </p:sp>
      <p:sp>
        <p:nvSpPr>
          <p:cNvPr id="18" name="TextBox 17">
            <a:extLst>
              <a:ext uri="{FF2B5EF4-FFF2-40B4-BE49-F238E27FC236}">
                <a16:creationId xmlns:a16="http://schemas.microsoft.com/office/drawing/2014/main" id="{4D43DFD6-B928-487E-80AD-095483C6BE5F}"/>
              </a:ext>
            </a:extLst>
          </p:cNvPr>
          <p:cNvSpPr txBox="1"/>
          <p:nvPr/>
        </p:nvSpPr>
        <p:spPr>
          <a:xfrm>
            <a:off x="8890000" y="4946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End TAG</a:t>
            </a:r>
          </a:p>
        </p:txBody>
      </p:sp>
      <p:grpSp>
        <p:nvGrpSpPr>
          <p:cNvPr id="19" name="Group 18">
            <a:extLst>
              <a:ext uri="{FF2B5EF4-FFF2-40B4-BE49-F238E27FC236}">
                <a16:creationId xmlns:a16="http://schemas.microsoft.com/office/drawing/2014/main" id="{D86ED731-5454-4362-B77C-00EC63EEC776}"/>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20" name="Freeform: Shape 19" title="triangles">
              <a:extLst>
                <a:ext uri="{FF2B5EF4-FFF2-40B4-BE49-F238E27FC236}">
                  <a16:creationId xmlns:a16="http://schemas.microsoft.com/office/drawing/2014/main" id="{7E96AE82-F276-4496-8C85-BD8CC2823755}"/>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D6EA99DF-EFBD-43E6-ADDE-55499FAC3421}"/>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F09EE623-2299-45CC-B603-815C0A43DB80}"/>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7F16656A-6796-420F-9DF9-5C5529A2F237}"/>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7E30F3D6-B30C-4CBD-A758-18190622CEE9}"/>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EE97AE5E-EA4F-4F8A-922A-6F13FB7B78D9}"/>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8A5FEB24-42F7-487B-B902-AB527E31E075}"/>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DF061D4B-6EE0-47C2-8A5F-3D13B2F9348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5E961B22-171A-4D18-AC54-CDDD409B88C6}"/>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848B1F1D-C9D1-47B4-83F2-050C5D01F831}"/>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6998C9AA-8D6A-4395-AFA9-1F21D83DEB2D}"/>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A388F044-1AB4-4929-A0C7-9B4C510C0D2D}"/>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26853677-2566-4AB8-9EA5-7957AB252C8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7636E577-C798-402D-92D0-A19A37A8AAE8}"/>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381537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13</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CBA3B9B5-E00F-4F4F-97A0-0F99823F2857}"/>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5-9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250D00FB-54C2-45CB-8964-3CFF073D90C3}"/>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E5843956-E61A-494A-B68A-8FC7696CA1B8}"/>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chemeClr val="accent3">
                      <a:lumMod val="75000"/>
                    </a:schemeClr>
                  </a:solidFill>
                </a:rPr>
                <a:t>The title element allows you to specify title of the Web page under </a:t>
              </a:r>
              <a:r>
                <a:rPr lang="en-US" sz="2800" b="1" dirty="0"/>
                <a:t>&lt;title&gt; </a:t>
              </a:r>
              <a:r>
                <a:rPr lang="en-US" sz="2800" b="1" dirty="0">
                  <a:solidFill>
                    <a:schemeClr val="accent3">
                      <a:lumMod val="75000"/>
                    </a:schemeClr>
                  </a:solidFill>
                </a:rPr>
                <a:t>and </a:t>
              </a:r>
              <a:r>
                <a:rPr lang="en-US" sz="2800" b="1" dirty="0"/>
                <a:t>&lt;/title&gt; </a:t>
              </a:r>
              <a:r>
                <a:rPr lang="en-US" sz="2800" b="1" dirty="0">
                  <a:solidFill>
                    <a:schemeClr val="accent3">
                      <a:lumMod val="75000"/>
                    </a:schemeClr>
                  </a:solidFill>
                </a:rPr>
                <a:t>tags. </a:t>
              </a:r>
            </a:p>
            <a:p>
              <a:pPr>
                <a:lnSpc>
                  <a:spcPct val="100000"/>
                </a:lnSpc>
              </a:pPr>
              <a:endParaRPr lang="en-US" sz="2800" b="1" dirty="0">
                <a:solidFill>
                  <a:schemeClr val="accent3">
                    <a:lumMod val="75000"/>
                  </a:schemeClr>
                </a:solidFill>
              </a:endParaRPr>
            </a:p>
            <a:p>
              <a:pPr>
                <a:lnSpc>
                  <a:spcPct val="100000"/>
                </a:lnSpc>
              </a:pPr>
              <a:r>
                <a:rPr lang="en-US" sz="2800" b="1" dirty="0">
                  <a:solidFill>
                    <a:schemeClr val="accent3">
                      <a:lumMod val="75000"/>
                    </a:schemeClr>
                  </a:solidFill>
                </a:rPr>
                <a:t>The title is displayed on the title bar of the Web browser. The title element is included within the head element. </a:t>
              </a:r>
            </a:p>
          </p:txBody>
        </p:sp>
        <p:sp>
          <p:nvSpPr>
            <p:cNvPr id="9" name="Title 1">
              <a:extLst>
                <a:ext uri="{FF2B5EF4-FFF2-40B4-BE49-F238E27FC236}">
                  <a16:creationId xmlns:a16="http://schemas.microsoft.com/office/drawing/2014/main" id="{2FF17691-9341-40EE-B039-08D9B4D1C698}"/>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TITLE</a:t>
              </a:r>
            </a:p>
          </p:txBody>
        </p:sp>
      </p:grpSp>
      <p:pic>
        <p:nvPicPr>
          <p:cNvPr id="11" name="Picture 10">
            <a:extLst>
              <a:ext uri="{FF2B5EF4-FFF2-40B4-BE49-F238E27FC236}">
                <a16:creationId xmlns:a16="http://schemas.microsoft.com/office/drawing/2014/main" id="{C87AE785-AF0F-4E40-AE92-C6FC14F90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205" y="1257300"/>
            <a:ext cx="5838253" cy="4922878"/>
          </a:xfrm>
          <a:prstGeom prst="rect">
            <a:avLst/>
          </a:prstGeom>
        </p:spPr>
      </p:pic>
      <p:grpSp>
        <p:nvGrpSpPr>
          <p:cNvPr id="15" name="Group 14">
            <a:extLst>
              <a:ext uri="{FF2B5EF4-FFF2-40B4-BE49-F238E27FC236}">
                <a16:creationId xmlns:a16="http://schemas.microsoft.com/office/drawing/2014/main" id="{4B19024C-D812-4711-9738-FEF6F7299748}"/>
              </a:ext>
            </a:extLst>
          </p:cNvPr>
          <p:cNvGrpSpPr/>
          <p:nvPr/>
        </p:nvGrpSpPr>
        <p:grpSpPr>
          <a:xfrm>
            <a:off x="8255000" y="2603506"/>
            <a:ext cx="3674458" cy="469895"/>
            <a:chOff x="7465967" y="1428752"/>
            <a:chExt cx="3015050" cy="469895"/>
          </a:xfrm>
        </p:grpSpPr>
        <p:cxnSp>
          <p:nvCxnSpPr>
            <p:cNvPr id="16" name="Straight Arrow Connector 15">
              <a:extLst>
                <a:ext uri="{FF2B5EF4-FFF2-40B4-BE49-F238E27FC236}">
                  <a16:creationId xmlns:a16="http://schemas.microsoft.com/office/drawing/2014/main" id="{62E57C12-5E4A-4CA7-8796-D88ABDC29137}"/>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B497BE-C07D-47B7-8808-C0656D917008}"/>
                </a:ext>
              </a:extLst>
            </p:cNvPr>
            <p:cNvSpPr txBox="1"/>
            <p:nvPr/>
          </p:nvSpPr>
          <p:spPr>
            <a:xfrm>
              <a:off x="8013219" y="1428752"/>
              <a:ext cx="2467798" cy="469895"/>
            </a:xfrm>
            <a:prstGeom prst="rect">
              <a:avLst/>
            </a:prstGeom>
            <a:noFill/>
          </p:spPr>
          <p:txBody>
            <a:bodyPr wrap="none" lIns="0" tIns="0" rIns="0" bIns="0" rtlCol="0">
              <a:noAutofit/>
            </a:bodyPr>
            <a:lstStyle/>
            <a:p>
              <a:r>
                <a:rPr lang="en-US" sz="2400" b="1" dirty="0">
                  <a:solidFill>
                    <a:schemeClr val="accent3">
                      <a:lumMod val="60000"/>
                      <a:lumOff val="40000"/>
                    </a:schemeClr>
                  </a:solidFill>
                  <a:latin typeface="+mn-lt"/>
                </a:rPr>
                <a:t>START </a:t>
              </a:r>
              <a:r>
                <a:rPr lang="en-US" sz="2400" b="1" dirty="0">
                  <a:solidFill>
                    <a:schemeClr val="accent3">
                      <a:lumMod val="60000"/>
                      <a:lumOff val="40000"/>
                    </a:schemeClr>
                  </a:solidFill>
                </a:rPr>
                <a:t>TAG / End TAG</a:t>
              </a:r>
            </a:p>
            <a:p>
              <a:pPr algn="l"/>
              <a:endParaRPr lang="en-US" sz="2400" b="1" dirty="0">
                <a:solidFill>
                  <a:schemeClr val="accent3">
                    <a:lumMod val="60000"/>
                    <a:lumOff val="40000"/>
                  </a:schemeClr>
                </a:solidFill>
                <a:latin typeface="+mn-lt"/>
              </a:endParaRPr>
            </a:p>
          </p:txBody>
        </p:sp>
      </p:grpSp>
      <p:grpSp>
        <p:nvGrpSpPr>
          <p:cNvPr id="18" name="Group 17">
            <a:extLst>
              <a:ext uri="{FF2B5EF4-FFF2-40B4-BE49-F238E27FC236}">
                <a16:creationId xmlns:a16="http://schemas.microsoft.com/office/drawing/2014/main" id="{F4CD969F-9806-40A6-873A-D55BAA48ACFF}"/>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9" name="Freeform: Shape 18" title="triangles">
              <a:extLst>
                <a:ext uri="{FF2B5EF4-FFF2-40B4-BE49-F238E27FC236}">
                  <a16:creationId xmlns:a16="http://schemas.microsoft.com/office/drawing/2014/main" id="{C97F97A3-EF70-43F4-B604-5D136CA2B203}"/>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D2CF62E8-9E2D-4CE1-96B5-F8C3F53E9C4E}"/>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700F5B65-3C56-4249-ADDC-4E37E2735D55}"/>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EC056969-5002-4DEE-BBF6-85187605545A}"/>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62F19917-4C58-454E-9C4F-2BBADCB4FAF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73305D6F-6153-43F3-A88E-0FF05A7BFE49}"/>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4EDD8FD1-F104-43C5-A223-7BBCC60BB56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E7CED43-E51E-4775-9AB3-35375D3C7924}"/>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1BEB90BF-22B7-4ED8-A020-994C4FA832AD}"/>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1CADFC25-0FA4-4D86-9226-EBBC10140D3D}"/>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5EFE9FEA-0C1F-4B0E-A7FF-8B2755752718}"/>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0CD77B64-0950-41D1-B059-CE5707A80F81}"/>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745C7FA3-DA42-4C52-88B2-06BB400754BE}"/>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33BE45DC-B117-4FF5-8B56-F6C9EA6C1E34}"/>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97284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14</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37490BC1-26D2-44CA-87EA-46DD3636D2FA}"/>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6-9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09598026-64EC-4E64-A5D2-CA6A5A4CC8AB}"/>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7D474B3C-EC39-4FDF-A874-7333C17EB5F0}"/>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600" b="1" dirty="0">
                  <a:solidFill>
                    <a:schemeClr val="accent3">
                      <a:lumMod val="75000"/>
                    </a:schemeClr>
                  </a:solidFill>
                </a:rPr>
                <a:t>The meta tag is used for displaying information about the data. </a:t>
              </a:r>
            </a:p>
            <a:p>
              <a:pPr>
                <a:lnSpc>
                  <a:spcPct val="100000"/>
                </a:lnSpc>
              </a:pPr>
              <a:r>
                <a:rPr lang="en-US" sz="1600" b="1" dirty="0">
                  <a:solidFill>
                    <a:schemeClr val="accent3">
                      <a:lumMod val="75000"/>
                    </a:schemeClr>
                  </a:solidFill>
                </a:rPr>
                <a:t>In HTML5, the content meta tag which was used for specifying the charset or character encoding has been simplified. </a:t>
              </a:r>
            </a:p>
            <a:p>
              <a:pPr>
                <a:lnSpc>
                  <a:spcPct val="100000"/>
                </a:lnSpc>
              </a:pPr>
              <a:r>
                <a:rPr lang="en-US" sz="1600" b="1" dirty="0">
                  <a:solidFill>
                    <a:schemeClr val="accent3">
                      <a:lumMod val="75000"/>
                    </a:schemeClr>
                  </a:solidFill>
                </a:rPr>
                <a:t>The new </a:t>
              </a:r>
              <a:r>
                <a:rPr lang="en-US" sz="1600" b="1" dirty="0"/>
                <a:t>&lt;meta&gt;</a:t>
              </a:r>
              <a:r>
                <a:rPr lang="en-US" sz="1600" b="1" dirty="0">
                  <a:solidFill>
                    <a:schemeClr val="accent3">
                      <a:lumMod val="75000"/>
                    </a:schemeClr>
                  </a:solidFill>
                </a:rPr>
                <a:t> tag is as follows: </a:t>
              </a:r>
            </a:p>
            <a:p>
              <a:pPr>
                <a:lnSpc>
                  <a:spcPct val="100000"/>
                </a:lnSpc>
              </a:pPr>
              <a:r>
                <a:rPr lang="en-US" sz="1600" b="1" dirty="0"/>
                <a:t>&lt;meta charset="utf-8" /&gt;</a:t>
              </a:r>
              <a:r>
                <a:rPr lang="en-US" sz="1600" b="1" dirty="0">
                  <a:solidFill>
                    <a:schemeClr val="accent3">
                      <a:lumMod val="75000"/>
                    </a:schemeClr>
                  </a:solidFill>
                </a:rPr>
                <a:t> </a:t>
              </a:r>
            </a:p>
            <a:p>
              <a:pPr>
                <a:lnSpc>
                  <a:spcPct val="100000"/>
                </a:lnSpc>
              </a:pPr>
              <a:r>
                <a:rPr lang="en-US" sz="1600" b="1" dirty="0">
                  <a:solidFill>
                    <a:schemeClr val="accent3">
                      <a:lumMod val="75000"/>
                    </a:schemeClr>
                  </a:solidFill>
                </a:rPr>
                <a:t>UTF-8 is the most commonly used character coding that supports many alphabets. There are several other attributes associated with the meta tag that can be used to declare general information about the page.</a:t>
              </a:r>
            </a:p>
            <a:p>
              <a:pPr>
                <a:lnSpc>
                  <a:spcPct val="100000"/>
                </a:lnSpc>
              </a:pPr>
              <a:r>
                <a:rPr lang="en-US" sz="1600" b="1" dirty="0">
                  <a:solidFill>
                    <a:schemeClr val="accent3">
                      <a:lumMod val="75000"/>
                    </a:schemeClr>
                  </a:solidFill>
                </a:rPr>
                <a:t>This information is not displayed in the browser.</a:t>
              </a:r>
            </a:p>
            <a:p>
              <a:pPr>
                <a:lnSpc>
                  <a:spcPct val="100000"/>
                </a:lnSpc>
              </a:pPr>
              <a:r>
                <a:rPr lang="en-US" sz="1600" b="1" dirty="0">
                  <a:solidFill>
                    <a:schemeClr val="accent3">
                      <a:lumMod val="75000"/>
                    </a:schemeClr>
                  </a:solidFill>
                </a:rPr>
                <a:t>Meta tags provide search engines, browsers, and Web services with the information that is required to preview or acquire a summary of the relevant data of your document. A </a:t>
              </a:r>
            </a:p>
          </p:txBody>
        </p:sp>
        <p:sp>
          <p:nvSpPr>
            <p:cNvPr id="9" name="Title 1">
              <a:extLst>
                <a:ext uri="{FF2B5EF4-FFF2-40B4-BE49-F238E27FC236}">
                  <a16:creationId xmlns:a16="http://schemas.microsoft.com/office/drawing/2014/main" id="{454AF604-C073-41B5-8301-1AE6D745825B}"/>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META</a:t>
              </a:r>
            </a:p>
          </p:txBody>
        </p:sp>
      </p:grpSp>
      <p:pic>
        <p:nvPicPr>
          <p:cNvPr id="11" name="Picture 10">
            <a:extLst>
              <a:ext uri="{FF2B5EF4-FFF2-40B4-BE49-F238E27FC236}">
                <a16:creationId xmlns:a16="http://schemas.microsoft.com/office/drawing/2014/main" id="{F31E410E-219C-43AE-A9E4-A10110A0B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205" y="1257300"/>
            <a:ext cx="5838253" cy="4922878"/>
          </a:xfrm>
          <a:prstGeom prst="rect">
            <a:avLst/>
          </a:prstGeom>
        </p:spPr>
      </p:pic>
      <p:grpSp>
        <p:nvGrpSpPr>
          <p:cNvPr id="15" name="Group 14">
            <a:extLst>
              <a:ext uri="{FF2B5EF4-FFF2-40B4-BE49-F238E27FC236}">
                <a16:creationId xmlns:a16="http://schemas.microsoft.com/office/drawing/2014/main" id="{CC1BC9E9-EAAB-445D-893B-C835399EFE2A}"/>
              </a:ext>
            </a:extLst>
          </p:cNvPr>
          <p:cNvGrpSpPr/>
          <p:nvPr/>
        </p:nvGrpSpPr>
        <p:grpSpPr>
          <a:xfrm>
            <a:off x="8202566" y="1885953"/>
            <a:ext cx="3532233" cy="469895"/>
            <a:chOff x="7465967" y="1428752"/>
            <a:chExt cx="3015050" cy="469895"/>
          </a:xfrm>
        </p:grpSpPr>
        <p:cxnSp>
          <p:nvCxnSpPr>
            <p:cNvPr id="16" name="Straight Arrow Connector 15">
              <a:extLst>
                <a:ext uri="{FF2B5EF4-FFF2-40B4-BE49-F238E27FC236}">
                  <a16:creationId xmlns:a16="http://schemas.microsoft.com/office/drawing/2014/main" id="{DA7AFF8E-03E4-479D-A4D4-FA9011F5FDCE}"/>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71560E6-AF63-44D2-8B99-6587BE3955EE}"/>
                </a:ext>
              </a:extLst>
            </p:cNvPr>
            <p:cNvSpPr txBox="1"/>
            <p:nvPr/>
          </p:nvSpPr>
          <p:spPr>
            <a:xfrm>
              <a:off x="8013219" y="1428752"/>
              <a:ext cx="2467798" cy="469895"/>
            </a:xfrm>
            <a:prstGeom prst="rect">
              <a:avLst/>
            </a:prstGeom>
            <a:noFill/>
          </p:spPr>
          <p:txBody>
            <a:bodyPr wrap="none" lIns="0" tIns="0" rIns="0" bIns="0" rtlCol="0">
              <a:noAutofit/>
            </a:bodyPr>
            <a:lstStyle/>
            <a:p>
              <a:r>
                <a:rPr lang="en-US" sz="2400" b="1" dirty="0">
                  <a:solidFill>
                    <a:schemeClr val="accent3">
                      <a:lumMod val="60000"/>
                      <a:lumOff val="40000"/>
                    </a:schemeClr>
                  </a:solidFill>
                </a:rPr>
                <a:t>SELF CLOSING TAG</a:t>
              </a:r>
            </a:p>
            <a:p>
              <a:pPr algn="l"/>
              <a:endParaRPr lang="en-US" sz="2400" b="1" dirty="0">
                <a:solidFill>
                  <a:schemeClr val="accent3">
                    <a:lumMod val="60000"/>
                    <a:lumOff val="40000"/>
                  </a:schemeClr>
                </a:solidFill>
                <a:latin typeface="+mn-lt"/>
              </a:endParaRPr>
            </a:p>
          </p:txBody>
        </p:sp>
      </p:grpSp>
      <p:grpSp>
        <p:nvGrpSpPr>
          <p:cNvPr id="18" name="Group 17">
            <a:extLst>
              <a:ext uri="{FF2B5EF4-FFF2-40B4-BE49-F238E27FC236}">
                <a16:creationId xmlns:a16="http://schemas.microsoft.com/office/drawing/2014/main" id="{BB22B632-6EA9-47F2-890B-5E79D9F8ED24}"/>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9" name="Freeform: Shape 18" title="triangles">
              <a:extLst>
                <a:ext uri="{FF2B5EF4-FFF2-40B4-BE49-F238E27FC236}">
                  <a16:creationId xmlns:a16="http://schemas.microsoft.com/office/drawing/2014/main" id="{3594C432-2442-4328-B303-D9830E1E563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509DF752-0649-4C34-AF56-AA76AB52A0D5}"/>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5DBE6DB3-8E31-42A9-B57C-2C6E61805D4E}"/>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DFD9EF05-54E3-4E62-A5FD-90389EAC867E}"/>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B46510C6-8A65-4DFA-95D7-C8AEE47B6610}"/>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DC125990-0765-46D8-8ADD-6B2F35E37AB7}"/>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614E1411-0431-4D16-AB90-D1C9D613AAF0}"/>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F0C2D3AB-D295-4380-9692-DA1BE5912552}"/>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23146773-0386-416B-B139-7982F545A185}"/>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7FE98FC1-D280-4118-8B21-640A2690AA53}"/>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AC448C20-CC7D-476E-83F4-164552FCE8BD}"/>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CDA3E4D2-165F-4D77-A209-B08EBEE454B3}"/>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8D1962FE-1804-44C9-B513-A54E62EB8BD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620425C9-3106-4B9F-998F-C73CD6EF6727}"/>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8243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15</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1D498896-3CFB-4A5E-9908-C6654F012127}"/>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a:t>
            </a:r>
            <a:r>
              <a:rPr lang="en-US" dirty="0">
                <a:solidFill>
                  <a:schemeClr val="accent3">
                    <a:lumMod val="60000"/>
                    <a:lumOff val="40000"/>
                  </a:schemeClr>
                </a:solidFill>
              </a:rPr>
              <a:t>Tags 7-9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684B6BF7-EE3A-4CA6-9EEA-08AF6081CAFD}"/>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E58F5469-6E49-46FB-9FAF-98DDD5080A2C}"/>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600" b="1" dirty="0">
                  <a:solidFill>
                    <a:schemeClr val="accent3">
                      <a:lumMod val="75000"/>
                    </a:schemeClr>
                  </a:solidFill>
                </a:rPr>
                <a:t>The </a:t>
              </a:r>
              <a:r>
                <a:rPr lang="en-US" sz="1600" b="1" dirty="0"/>
                <a:t>&lt;link&gt; </a:t>
              </a:r>
              <a:r>
                <a:rPr lang="en-US" sz="1600" b="1" dirty="0">
                  <a:solidFill>
                    <a:schemeClr val="accent3">
                      <a:lumMod val="75000"/>
                    </a:schemeClr>
                  </a:solidFill>
                </a:rPr>
                <a:t>tag is used to define the association between a document and an external resource. </a:t>
              </a:r>
            </a:p>
            <a:p>
              <a:pPr>
                <a:lnSpc>
                  <a:spcPct val="100000"/>
                </a:lnSpc>
              </a:pPr>
              <a:endParaRPr lang="en-US" sz="1600" b="1" dirty="0">
                <a:solidFill>
                  <a:schemeClr val="accent3">
                    <a:lumMod val="75000"/>
                  </a:schemeClr>
                </a:solidFill>
              </a:endParaRPr>
            </a:p>
            <a:p>
              <a:pPr>
                <a:lnSpc>
                  <a:spcPct val="100000"/>
                </a:lnSpc>
              </a:pPr>
              <a:r>
                <a:rPr lang="en-US" sz="1600" b="1" dirty="0">
                  <a:solidFill>
                    <a:schemeClr val="accent3">
                      <a:lumMod val="75000"/>
                    </a:schemeClr>
                  </a:solidFill>
                </a:rPr>
                <a:t>It is used to link style sheets. Its type attribute is used to specify the type of link such as ‘text/css' which points out to a style sheet. </a:t>
              </a:r>
            </a:p>
            <a:p>
              <a:pPr>
                <a:lnSpc>
                  <a:spcPct val="100000"/>
                </a:lnSpc>
              </a:pPr>
              <a:r>
                <a:rPr lang="en-US" sz="1600" b="1" dirty="0"/>
                <a:t>&lt;link type="text/css" rel="stylesheet" href=“style.css"&gt; </a:t>
              </a:r>
            </a:p>
            <a:p>
              <a:pPr>
                <a:lnSpc>
                  <a:spcPct val="100000"/>
                </a:lnSpc>
              </a:pPr>
              <a:endParaRPr lang="en-US" sz="1600" b="1" dirty="0">
                <a:solidFill>
                  <a:schemeClr val="accent3">
                    <a:lumMod val="75000"/>
                  </a:schemeClr>
                </a:solidFill>
              </a:endParaRPr>
            </a:p>
            <a:p>
              <a:pPr>
                <a:lnSpc>
                  <a:spcPct val="100000"/>
                </a:lnSpc>
              </a:pPr>
              <a:r>
                <a:rPr lang="en-US" sz="1600" b="1" dirty="0">
                  <a:solidFill>
                    <a:schemeClr val="accent3">
                      <a:lumMod val="75000"/>
                    </a:schemeClr>
                  </a:solidFill>
                </a:rPr>
                <a:t>The type attribute is not included in HTML5. </a:t>
              </a:r>
            </a:p>
            <a:p>
              <a:pPr>
                <a:lnSpc>
                  <a:spcPct val="100000"/>
                </a:lnSpc>
              </a:pPr>
              <a:r>
                <a:rPr lang="en-US" sz="1600" b="1" dirty="0">
                  <a:solidFill>
                    <a:schemeClr val="accent3">
                      <a:lumMod val="75000"/>
                    </a:schemeClr>
                  </a:solidFill>
                </a:rPr>
                <a:t>The reason is that CSS has been declared as the default and standard style for HTML5. So, the new link is as follows: </a:t>
              </a:r>
            </a:p>
            <a:p>
              <a:pPr>
                <a:lnSpc>
                  <a:spcPct val="100000"/>
                </a:lnSpc>
              </a:pPr>
              <a:r>
                <a:rPr lang="en-US" sz="1600" b="1" dirty="0"/>
                <a:t>&lt;link rel="stylesheet" href=“style.css"&gt; </a:t>
              </a:r>
            </a:p>
          </p:txBody>
        </p:sp>
        <p:sp>
          <p:nvSpPr>
            <p:cNvPr id="9" name="Title 1">
              <a:extLst>
                <a:ext uri="{FF2B5EF4-FFF2-40B4-BE49-F238E27FC236}">
                  <a16:creationId xmlns:a16="http://schemas.microsoft.com/office/drawing/2014/main" id="{CE043312-3AB7-4310-A563-629379235162}"/>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LINK</a:t>
              </a:r>
            </a:p>
          </p:txBody>
        </p:sp>
      </p:grpSp>
      <p:pic>
        <p:nvPicPr>
          <p:cNvPr id="11" name="Picture 10">
            <a:extLst>
              <a:ext uri="{FF2B5EF4-FFF2-40B4-BE49-F238E27FC236}">
                <a16:creationId xmlns:a16="http://schemas.microsoft.com/office/drawing/2014/main" id="{D9DE3581-9CB4-4022-B87A-6C9BEA4C8D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8658" y="1257301"/>
            <a:ext cx="5838253" cy="4922878"/>
          </a:xfrm>
          <a:prstGeom prst="rect">
            <a:avLst/>
          </a:prstGeom>
        </p:spPr>
      </p:pic>
      <p:grpSp>
        <p:nvGrpSpPr>
          <p:cNvPr id="15" name="Group 14">
            <a:extLst>
              <a:ext uri="{FF2B5EF4-FFF2-40B4-BE49-F238E27FC236}">
                <a16:creationId xmlns:a16="http://schemas.microsoft.com/office/drawing/2014/main" id="{B6EE696E-D37A-48D5-91EF-180E13E99D08}"/>
              </a:ext>
            </a:extLst>
          </p:cNvPr>
          <p:cNvGrpSpPr/>
          <p:nvPr/>
        </p:nvGrpSpPr>
        <p:grpSpPr>
          <a:xfrm>
            <a:off x="9639481" y="2973116"/>
            <a:ext cx="2374720" cy="469895"/>
            <a:chOff x="7465967" y="1494068"/>
            <a:chExt cx="2987174" cy="469895"/>
          </a:xfrm>
        </p:grpSpPr>
        <p:cxnSp>
          <p:nvCxnSpPr>
            <p:cNvPr id="16" name="Straight Arrow Connector 15">
              <a:extLst>
                <a:ext uri="{FF2B5EF4-FFF2-40B4-BE49-F238E27FC236}">
                  <a16:creationId xmlns:a16="http://schemas.microsoft.com/office/drawing/2014/main" id="{4F2EC424-36EE-446E-B666-05AD0B28A8E1}"/>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85D2D6-C975-4539-9595-3AE952BBD9D0}"/>
                </a:ext>
              </a:extLst>
            </p:cNvPr>
            <p:cNvSpPr txBox="1"/>
            <p:nvPr/>
          </p:nvSpPr>
          <p:spPr>
            <a:xfrm>
              <a:off x="7985343" y="1494068"/>
              <a:ext cx="2467798" cy="469895"/>
            </a:xfrm>
            <a:prstGeom prst="rect">
              <a:avLst/>
            </a:prstGeom>
            <a:noFill/>
          </p:spPr>
          <p:txBody>
            <a:bodyPr wrap="none" lIns="0" tIns="0" rIns="0" bIns="0" rtlCol="0">
              <a:noAutofit/>
            </a:bodyPr>
            <a:lstStyle/>
            <a:p>
              <a:r>
                <a:rPr lang="en-US" b="1" dirty="0">
                  <a:solidFill>
                    <a:schemeClr val="accent3">
                      <a:lumMod val="60000"/>
                      <a:lumOff val="40000"/>
                    </a:schemeClr>
                  </a:solidFill>
                </a:rPr>
                <a:t>SELF CLOSING TAG</a:t>
              </a:r>
            </a:p>
            <a:p>
              <a:pPr algn="l"/>
              <a:endParaRPr lang="en-US" b="1" dirty="0">
                <a:solidFill>
                  <a:schemeClr val="accent3">
                    <a:lumMod val="60000"/>
                    <a:lumOff val="40000"/>
                  </a:schemeClr>
                </a:solidFill>
                <a:latin typeface="+mn-lt"/>
              </a:endParaRPr>
            </a:p>
          </p:txBody>
        </p:sp>
      </p:grpSp>
      <p:grpSp>
        <p:nvGrpSpPr>
          <p:cNvPr id="18" name="Group 17">
            <a:extLst>
              <a:ext uri="{FF2B5EF4-FFF2-40B4-BE49-F238E27FC236}">
                <a16:creationId xmlns:a16="http://schemas.microsoft.com/office/drawing/2014/main" id="{C4C3D11D-CD10-4114-BCB0-CEF9AED47DB6}"/>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9" name="Freeform: Shape 18" title="triangles">
              <a:extLst>
                <a:ext uri="{FF2B5EF4-FFF2-40B4-BE49-F238E27FC236}">
                  <a16:creationId xmlns:a16="http://schemas.microsoft.com/office/drawing/2014/main" id="{A19C7EC6-8CCA-4758-A8B4-AA1921CDFA45}"/>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DE6711C1-BD26-4290-930F-9119FE3E04E9}"/>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32244619-29FA-429E-86E0-CF6A1C40FB7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24E407E7-09A6-46E4-AEFD-9977AD1ACAEB}"/>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5F2AA66C-53BD-489C-8534-E766DA1F5744}"/>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390BFE43-EE24-49DF-B38F-0812F59DA22B}"/>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B25133D4-D835-445B-8EDB-E11D646F32DF}"/>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367B9CCF-5BD1-47CB-B3F7-9C0272E77574}"/>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67236EDF-F46D-44CE-9A0C-3FEC337CA94B}"/>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8521383F-AF18-431A-B2E4-321B11F8A589}"/>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1CF6CFA8-99BC-4DFB-9967-068C46AE32BD}"/>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35C414D8-D9F0-47EF-B70D-0D5B6C13650D}"/>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8D4D108D-9A11-45C0-856B-DF79A7BD3C1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8DB96321-5B40-4138-A5F2-7BE0ACEEC622}"/>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331202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16</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470322CF-2146-4FF9-A1EB-D9FE5F4E6DD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a:t>
            </a:r>
            <a:r>
              <a:rPr lang="en-US" dirty="0">
                <a:solidFill>
                  <a:schemeClr val="accent3">
                    <a:lumMod val="60000"/>
                    <a:lumOff val="40000"/>
                  </a:schemeClr>
                </a:solidFill>
              </a:rPr>
              <a:t>Tags 8-9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541CB80F-7964-427C-A736-615D1372C224}"/>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E3296025-1ECA-494C-8B2D-56C805E3A19F}"/>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3200" b="1" dirty="0">
                  <a:solidFill>
                    <a:schemeClr val="accent3">
                      <a:lumMod val="75000"/>
                    </a:schemeClr>
                  </a:solidFill>
                </a:rPr>
                <a:t>With HTML5, JavaScript is now the standard and default scripting language.</a:t>
              </a:r>
            </a:p>
            <a:p>
              <a:pPr>
                <a:lnSpc>
                  <a:spcPct val="100000"/>
                </a:lnSpc>
              </a:pPr>
              <a:endParaRPr lang="en-US" sz="3200" b="1" dirty="0">
                <a:solidFill>
                  <a:schemeClr val="accent3">
                    <a:lumMod val="75000"/>
                  </a:schemeClr>
                </a:solidFill>
              </a:endParaRPr>
            </a:p>
            <a:p>
              <a:pPr>
                <a:lnSpc>
                  <a:spcPct val="100000"/>
                </a:lnSpc>
              </a:pPr>
              <a:r>
                <a:rPr lang="en-US" sz="3200" b="1" dirty="0">
                  <a:solidFill>
                    <a:schemeClr val="accent3">
                      <a:lumMod val="75000"/>
                    </a:schemeClr>
                  </a:solidFill>
                </a:rPr>
                <a:t>The type attribute tag can be removed from the script tags.</a:t>
              </a:r>
            </a:p>
          </p:txBody>
        </p:sp>
        <p:sp>
          <p:nvSpPr>
            <p:cNvPr id="9" name="Title 1">
              <a:extLst>
                <a:ext uri="{FF2B5EF4-FFF2-40B4-BE49-F238E27FC236}">
                  <a16:creationId xmlns:a16="http://schemas.microsoft.com/office/drawing/2014/main" id="{164E666B-6C4F-4639-A15D-6830992AF4B0}"/>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SCRIPT</a:t>
              </a:r>
            </a:p>
          </p:txBody>
        </p:sp>
      </p:grpSp>
      <p:pic>
        <p:nvPicPr>
          <p:cNvPr id="11" name="Picture 10">
            <a:extLst>
              <a:ext uri="{FF2B5EF4-FFF2-40B4-BE49-F238E27FC236}">
                <a16:creationId xmlns:a16="http://schemas.microsoft.com/office/drawing/2014/main" id="{D3136073-FFB5-4EF1-8EF5-764CE332F0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8658" y="1257301"/>
            <a:ext cx="5838253" cy="4922878"/>
          </a:xfrm>
          <a:prstGeom prst="rect">
            <a:avLst/>
          </a:prstGeom>
        </p:spPr>
      </p:pic>
      <p:grpSp>
        <p:nvGrpSpPr>
          <p:cNvPr id="15" name="Group 14">
            <a:extLst>
              <a:ext uri="{FF2B5EF4-FFF2-40B4-BE49-F238E27FC236}">
                <a16:creationId xmlns:a16="http://schemas.microsoft.com/office/drawing/2014/main" id="{0F2EF27B-4548-4470-8CF5-31FAFEFAD990}"/>
              </a:ext>
            </a:extLst>
          </p:cNvPr>
          <p:cNvGrpSpPr/>
          <p:nvPr/>
        </p:nvGrpSpPr>
        <p:grpSpPr>
          <a:xfrm>
            <a:off x="8648700" y="4864106"/>
            <a:ext cx="3674458" cy="469895"/>
            <a:chOff x="7465967" y="1428752"/>
            <a:chExt cx="3015050" cy="469895"/>
          </a:xfrm>
        </p:grpSpPr>
        <p:cxnSp>
          <p:nvCxnSpPr>
            <p:cNvPr id="16" name="Straight Arrow Connector 15">
              <a:extLst>
                <a:ext uri="{FF2B5EF4-FFF2-40B4-BE49-F238E27FC236}">
                  <a16:creationId xmlns:a16="http://schemas.microsoft.com/office/drawing/2014/main" id="{9DA8B17C-7501-492A-97F8-4E8FEBB32235}"/>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AD81C9-4EA5-403A-B1DE-4CB554D92C6F}"/>
                </a:ext>
              </a:extLst>
            </p:cNvPr>
            <p:cNvSpPr txBox="1"/>
            <p:nvPr/>
          </p:nvSpPr>
          <p:spPr>
            <a:xfrm>
              <a:off x="8013219" y="1428752"/>
              <a:ext cx="2467798" cy="469895"/>
            </a:xfrm>
            <a:prstGeom prst="rect">
              <a:avLst/>
            </a:prstGeom>
            <a:noFill/>
          </p:spPr>
          <p:txBody>
            <a:bodyPr wrap="none" lIns="0" tIns="0" rIns="0" bIns="0" rtlCol="0">
              <a:noAutofit/>
            </a:bodyPr>
            <a:lstStyle/>
            <a:p>
              <a:r>
                <a:rPr lang="en-US" sz="2400" b="1" dirty="0">
                  <a:solidFill>
                    <a:schemeClr val="accent3">
                      <a:lumMod val="60000"/>
                      <a:lumOff val="40000"/>
                    </a:schemeClr>
                  </a:solidFill>
                  <a:latin typeface="+mn-lt"/>
                </a:rPr>
                <a:t>START </a:t>
              </a:r>
              <a:r>
                <a:rPr lang="en-US" sz="2400" b="1" dirty="0">
                  <a:solidFill>
                    <a:schemeClr val="accent3">
                      <a:lumMod val="60000"/>
                      <a:lumOff val="40000"/>
                    </a:schemeClr>
                  </a:solidFill>
                </a:rPr>
                <a:t>TAG / End TAG</a:t>
              </a:r>
            </a:p>
            <a:p>
              <a:pPr algn="l"/>
              <a:endParaRPr lang="en-US" sz="2400" b="1" dirty="0">
                <a:solidFill>
                  <a:schemeClr val="accent3">
                    <a:lumMod val="60000"/>
                    <a:lumOff val="40000"/>
                  </a:schemeClr>
                </a:solidFill>
                <a:latin typeface="+mn-lt"/>
              </a:endParaRPr>
            </a:p>
          </p:txBody>
        </p:sp>
      </p:grpSp>
      <p:grpSp>
        <p:nvGrpSpPr>
          <p:cNvPr id="18" name="Group 17">
            <a:extLst>
              <a:ext uri="{FF2B5EF4-FFF2-40B4-BE49-F238E27FC236}">
                <a16:creationId xmlns:a16="http://schemas.microsoft.com/office/drawing/2014/main" id="{C2F6EDC9-C2BB-428C-BD6B-65CE82355134}"/>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9" name="Freeform: Shape 18" title="triangles">
              <a:extLst>
                <a:ext uri="{FF2B5EF4-FFF2-40B4-BE49-F238E27FC236}">
                  <a16:creationId xmlns:a16="http://schemas.microsoft.com/office/drawing/2014/main" id="{02A91897-97B5-4FBA-9A0D-0879717CE973}"/>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2D4279B2-D6AE-4492-835F-0C90DD7A06D1}"/>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50DF6D4F-DD5E-4D01-A189-2E7FE8D8F9D9}"/>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600DC1EF-E0FA-497C-9B4E-7447467176E2}"/>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F8EC9D49-40A8-4849-B298-AE03B2A49AD4}"/>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6A03948B-7755-4382-A198-355FA5E3E4FE}"/>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C3E2A408-33D9-4927-A2CE-BAE22C0BA684}"/>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33C50344-94F0-41B7-8F7A-E24179A14A4C}"/>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66A44317-4536-4992-9597-F007ABF35575}"/>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EE19105D-EF29-4FA2-8813-2D19D0990AB8}"/>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06D61C3C-AD94-453F-9C40-7959E8879D53}"/>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974025A9-1B42-44B6-B7AB-968F4B515C3F}"/>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6AC365C0-B9CF-4C28-8493-BA4F73477534}"/>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AD3CBC56-9617-4B2C-AA5F-C8FDBD218FAD}"/>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86350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17</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027BBAC3-E724-4E19-9AB9-B4B6DA950A96}"/>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 </a:t>
            </a:r>
            <a:r>
              <a:rPr lang="en-US" dirty="0">
                <a:solidFill>
                  <a:schemeClr val="accent3">
                    <a:lumMod val="60000"/>
                    <a:lumOff val="40000"/>
                  </a:schemeClr>
                </a:solidFill>
                <a:latin typeface="Rockwell"/>
              </a:rPr>
              <a:t>9</a:t>
            </a: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-9</a:t>
            </a:r>
          </a:p>
        </p:txBody>
      </p:sp>
      <p:grpSp>
        <p:nvGrpSpPr>
          <p:cNvPr id="7" name="Group 6">
            <a:extLst>
              <a:ext uri="{FF2B5EF4-FFF2-40B4-BE49-F238E27FC236}">
                <a16:creationId xmlns:a16="http://schemas.microsoft.com/office/drawing/2014/main" id="{0F8F856E-2C56-4721-8312-2A94F85D93AC}"/>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A9A89ADE-6570-4723-9485-86ACA0F71369}"/>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9144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b="1" dirty="0">
                  <a:solidFill>
                    <a:schemeClr val="accent3">
                      <a:lumMod val="75000"/>
                    </a:schemeClr>
                  </a:solidFill>
                </a:rPr>
                <a:t>The body element enables you to add content on the Web page specified under the </a:t>
              </a:r>
              <a:r>
                <a:rPr lang="en-US" sz="2000" b="1" dirty="0"/>
                <a:t>&lt;body&gt; </a:t>
              </a:r>
              <a:r>
                <a:rPr lang="en-US" sz="2000" b="1" dirty="0">
                  <a:solidFill>
                    <a:schemeClr val="accent3">
                      <a:lumMod val="75000"/>
                    </a:schemeClr>
                  </a:solidFill>
                </a:rPr>
                <a:t>and </a:t>
              </a:r>
              <a:r>
                <a:rPr lang="en-US" sz="2000" b="1" dirty="0"/>
                <a:t>&lt;/body&gt; </a:t>
              </a:r>
              <a:r>
                <a:rPr lang="en-US" sz="2000" b="1" dirty="0">
                  <a:solidFill>
                    <a:schemeClr val="accent3">
                      <a:lumMod val="75000"/>
                    </a:schemeClr>
                  </a:solidFill>
                </a:rPr>
                <a:t>tags. </a:t>
              </a:r>
            </a:p>
            <a:p>
              <a:pPr>
                <a:lnSpc>
                  <a:spcPct val="100000"/>
                </a:lnSpc>
              </a:pPr>
              <a:endParaRPr lang="en-US" sz="2000" b="1" dirty="0">
                <a:solidFill>
                  <a:schemeClr val="accent3">
                    <a:lumMod val="75000"/>
                  </a:schemeClr>
                </a:solidFill>
              </a:endParaRPr>
            </a:p>
            <a:p>
              <a:pPr>
                <a:lnSpc>
                  <a:spcPct val="100000"/>
                </a:lnSpc>
              </a:pPr>
              <a:r>
                <a:rPr lang="en-US" sz="2000" b="1" dirty="0">
                  <a:solidFill>
                    <a:schemeClr val="accent3">
                      <a:lumMod val="75000"/>
                    </a:schemeClr>
                  </a:solidFill>
                </a:rPr>
                <a:t>Content can include text, hyperlinks, and images. You can display the content using various formatting options such as alignment, color, and background. </a:t>
              </a:r>
            </a:p>
            <a:p>
              <a:pPr>
                <a:lnSpc>
                  <a:spcPct val="100000"/>
                </a:lnSpc>
              </a:pPr>
              <a:endParaRPr lang="en-US" sz="2000" b="1" dirty="0">
                <a:solidFill>
                  <a:schemeClr val="accent3">
                    <a:lumMod val="75000"/>
                  </a:schemeClr>
                </a:solidFill>
              </a:endParaRPr>
            </a:p>
            <a:p>
              <a:pPr>
                <a:lnSpc>
                  <a:spcPct val="100000"/>
                </a:lnSpc>
              </a:pPr>
              <a:r>
                <a:rPr lang="en-US" sz="2000" b="1" dirty="0">
                  <a:solidFill>
                    <a:schemeClr val="accent3">
                      <a:lumMod val="75000"/>
                    </a:schemeClr>
                  </a:solidFill>
                </a:rPr>
                <a:t>The following figure shows the basic HTML elements: </a:t>
              </a:r>
            </a:p>
          </p:txBody>
        </p:sp>
        <p:sp>
          <p:nvSpPr>
            <p:cNvPr id="9" name="Title 1">
              <a:extLst>
                <a:ext uri="{FF2B5EF4-FFF2-40B4-BE49-F238E27FC236}">
                  <a16:creationId xmlns:a16="http://schemas.microsoft.com/office/drawing/2014/main" id="{D30E13EA-E351-4EAA-911E-5883F540FD00}"/>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9144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BODY</a:t>
              </a:r>
            </a:p>
          </p:txBody>
        </p:sp>
      </p:grpSp>
      <p:pic>
        <p:nvPicPr>
          <p:cNvPr id="11" name="Picture 10">
            <a:extLst>
              <a:ext uri="{FF2B5EF4-FFF2-40B4-BE49-F238E27FC236}">
                <a16:creationId xmlns:a16="http://schemas.microsoft.com/office/drawing/2014/main" id="{47F479A7-E697-4B84-B033-084C5A3BF7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8658" y="1257301"/>
            <a:ext cx="5838253" cy="4922878"/>
          </a:xfrm>
          <a:prstGeom prst="rect">
            <a:avLst/>
          </a:prstGeom>
        </p:spPr>
      </p:pic>
      <p:grpSp>
        <p:nvGrpSpPr>
          <p:cNvPr id="15" name="Group 14">
            <a:extLst>
              <a:ext uri="{FF2B5EF4-FFF2-40B4-BE49-F238E27FC236}">
                <a16:creationId xmlns:a16="http://schemas.microsoft.com/office/drawing/2014/main" id="{38842C0B-E7C4-44BF-96D2-27E79B4FF64E}"/>
              </a:ext>
            </a:extLst>
          </p:cNvPr>
          <p:cNvGrpSpPr/>
          <p:nvPr/>
        </p:nvGrpSpPr>
        <p:grpSpPr>
          <a:xfrm>
            <a:off x="6819900" y="3695706"/>
            <a:ext cx="4254456" cy="469895"/>
            <a:chOff x="7465967" y="1390652"/>
            <a:chExt cx="3459011" cy="469895"/>
          </a:xfrm>
        </p:grpSpPr>
        <p:cxnSp>
          <p:nvCxnSpPr>
            <p:cNvPr id="16" name="Straight Arrow Connector 15">
              <a:extLst>
                <a:ext uri="{FF2B5EF4-FFF2-40B4-BE49-F238E27FC236}">
                  <a16:creationId xmlns:a16="http://schemas.microsoft.com/office/drawing/2014/main" id="{77A2EA27-1355-4062-9A66-5AB8474D5FF3}"/>
                </a:ext>
              </a:extLst>
            </p:cNvPr>
            <p:cNvCxnSpPr>
              <a:cxnSpLocks/>
            </p:cNvCxnSpPr>
            <p:nvPr/>
          </p:nvCxnSpPr>
          <p:spPr>
            <a:xfrm flipH="1">
              <a:off x="7465967" y="1625600"/>
              <a:ext cx="1569478"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D136C1-7379-496D-8108-7D526EB52F43}"/>
                </a:ext>
              </a:extLst>
            </p:cNvPr>
            <p:cNvSpPr txBox="1"/>
            <p:nvPr/>
          </p:nvSpPr>
          <p:spPr>
            <a:xfrm>
              <a:off x="9261278" y="1390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START TAG</a:t>
              </a:r>
            </a:p>
          </p:txBody>
        </p:sp>
      </p:grpSp>
      <p:grpSp>
        <p:nvGrpSpPr>
          <p:cNvPr id="18" name="Group 17">
            <a:extLst>
              <a:ext uri="{FF2B5EF4-FFF2-40B4-BE49-F238E27FC236}">
                <a16:creationId xmlns:a16="http://schemas.microsoft.com/office/drawing/2014/main" id="{F16DF77A-14FD-4062-B55E-6AA1DDCBB7E6}"/>
              </a:ext>
            </a:extLst>
          </p:cNvPr>
          <p:cNvGrpSpPr/>
          <p:nvPr/>
        </p:nvGrpSpPr>
        <p:grpSpPr>
          <a:xfrm>
            <a:off x="6894468" y="5111752"/>
            <a:ext cx="3817016" cy="469895"/>
            <a:chOff x="6794501" y="4946652"/>
            <a:chExt cx="3817016" cy="469895"/>
          </a:xfrm>
        </p:grpSpPr>
        <p:cxnSp>
          <p:nvCxnSpPr>
            <p:cNvPr id="19" name="Straight Arrow Connector 18">
              <a:extLst>
                <a:ext uri="{FF2B5EF4-FFF2-40B4-BE49-F238E27FC236}">
                  <a16:creationId xmlns:a16="http://schemas.microsoft.com/office/drawing/2014/main" id="{282EE362-E69F-4D4E-AA02-2BAC49D29427}"/>
                </a:ext>
              </a:extLst>
            </p:cNvPr>
            <p:cNvCxnSpPr>
              <a:cxnSpLocks/>
            </p:cNvCxnSpPr>
            <p:nvPr/>
          </p:nvCxnSpPr>
          <p:spPr>
            <a:xfrm flipH="1">
              <a:off x="6794501" y="5181600"/>
              <a:ext cx="1855832"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550BA8-B387-4B79-9479-40C72CE267AA}"/>
                </a:ext>
              </a:extLst>
            </p:cNvPr>
            <p:cNvSpPr txBox="1"/>
            <p:nvPr/>
          </p:nvSpPr>
          <p:spPr>
            <a:xfrm>
              <a:off x="8947817" y="4946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End TAG</a:t>
              </a:r>
            </a:p>
          </p:txBody>
        </p:sp>
      </p:grpSp>
      <p:grpSp>
        <p:nvGrpSpPr>
          <p:cNvPr id="21" name="Group 20">
            <a:extLst>
              <a:ext uri="{FF2B5EF4-FFF2-40B4-BE49-F238E27FC236}">
                <a16:creationId xmlns:a16="http://schemas.microsoft.com/office/drawing/2014/main" id="{D0281BDF-9BFC-45F1-B6B6-AAE255CEAE5E}"/>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22" name="Freeform: Shape 21" title="triangles">
              <a:extLst>
                <a:ext uri="{FF2B5EF4-FFF2-40B4-BE49-F238E27FC236}">
                  <a16:creationId xmlns:a16="http://schemas.microsoft.com/office/drawing/2014/main" id="{270FB339-BFAD-4C1A-BBB9-82645BFC966E}"/>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2EEE3BA3-6024-485D-8193-FAD6AAD05238}"/>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D99DFFE6-4936-46F9-A9C7-55ED2B4E9250}"/>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B5BAE81D-BC35-45F1-AC42-371982CC4513}"/>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E05234AE-80FC-410A-91BA-EF39FCC9470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DBD91BD9-AAE3-4492-A469-F3779987DC45}"/>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02D82189-C676-4B68-8414-CFC1CC8329A5}"/>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6DAC0DD0-4EEE-4AD8-B273-1744B8A208DB}"/>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93D5FC5F-5AEB-42CE-8976-3B98CB61657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10C605F5-D0C1-4809-84E6-C327DEC536A4}"/>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1DB99C8A-3BFA-48B1-AADA-230D5EBEFDEE}"/>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96C5B416-9B68-4FD0-B4B5-467F6B4494D3}"/>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4" name="Freeform: Shape 33" title="triangles">
              <a:extLst>
                <a:ext uri="{FF2B5EF4-FFF2-40B4-BE49-F238E27FC236}">
                  <a16:creationId xmlns:a16="http://schemas.microsoft.com/office/drawing/2014/main" id="{A1A3FD2D-442C-4959-B21E-0FAB6F01BA72}"/>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5" name="Freeform: Shape 34" title="triangles">
              <a:extLst>
                <a:ext uri="{FF2B5EF4-FFF2-40B4-BE49-F238E27FC236}">
                  <a16:creationId xmlns:a16="http://schemas.microsoft.com/office/drawing/2014/main" id="{B83941E0-52D7-461D-8BA8-04359C7E61F4}"/>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81070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18</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6395619F-3110-4B1E-AD64-4F7431CEE4E5}"/>
              </a:ext>
            </a:extLst>
          </p:cNvPr>
          <p:cNvSpPr txBox="1">
            <a:spLocks/>
          </p:cNvSpPr>
          <p:nvPr/>
        </p:nvSpPr>
        <p:spPr>
          <a:xfrm>
            <a:off x="6091206" y="1289958"/>
            <a:ext cx="5805594" cy="4846320"/>
          </a:xfrm>
          <a:prstGeom prst="rect">
            <a:avLst/>
          </a:prstGeom>
          <a:noFill/>
          <a:ln w="57150">
            <a:solidFill>
              <a:schemeClr val="accent3">
                <a:lumMod val="50000"/>
              </a:schemeClr>
            </a:solidFill>
          </a:ln>
        </p:spPr>
        <p:txBody>
          <a:bodyPr vert="horz" lIns="27432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2800" b="1" dirty="0">
              <a:solidFill>
                <a:schemeClr val="accent3">
                  <a:lumMod val="75000"/>
                </a:schemeClr>
              </a:solidFill>
            </a:endParaRPr>
          </a:p>
          <a:p>
            <a:pPr>
              <a:lnSpc>
                <a:spcPct val="100000"/>
              </a:lnSpc>
            </a:pPr>
            <a:endParaRPr lang="en-US" sz="2800" b="1" dirty="0">
              <a:solidFill>
                <a:schemeClr val="accent3">
                  <a:lumMod val="75000"/>
                </a:schemeClr>
              </a:solidFill>
            </a:endParaRPr>
          </a:p>
          <a:p>
            <a:pPr>
              <a:lnSpc>
                <a:spcPct val="100000"/>
              </a:lnSpc>
            </a:pPr>
            <a:endParaRPr lang="en-US" sz="2800" b="1" dirty="0">
              <a:solidFill>
                <a:schemeClr val="accent3">
                  <a:lumMod val="75000"/>
                </a:schemeClr>
              </a:solidFill>
            </a:endParaRPr>
          </a:p>
          <a:p>
            <a:pPr>
              <a:lnSpc>
                <a:spcPct val="100000"/>
              </a:lnSpc>
            </a:pPr>
            <a:endParaRPr lang="en-US" sz="2800" b="1" dirty="0">
              <a:solidFill>
                <a:schemeClr val="accent3">
                  <a:lumMod val="75000"/>
                </a:schemeClr>
              </a:solidFill>
            </a:endParaRPr>
          </a:p>
          <a:p>
            <a:pPr>
              <a:lnSpc>
                <a:spcPct val="100000"/>
              </a:lnSpc>
            </a:pPr>
            <a:r>
              <a:rPr lang="en-US" sz="2800" b="1" dirty="0">
                <a:solidFill>
                  <a:schemeClr val="accent3">
                    <a:lumMod val="75000"/>
                  </a:schemeClr>
                </a:solidFill>
              </a:rPr>
              <a:t>&lt;p </a:t>
            </a:r>
            <a:r>
              <a:rPr lang="en-US" sz="2800" b="1" u="sng" dirty="0">
                <a:solidFill>
                  <a:schemeClr val="accent5">
                    <a:lumMod val="75000"/>
                  </a:schemeClr>
                </a:solidFill>
              </a:rPr>
              <a:t>class=“foo”</a:t>
            </a:r>
            <a:r>
              <a:rPr lang="en-US" sz="2800" b="1" dirty="0">
                <a:solidFill>
                  <a:schemeClr val="accent3">
                    <a:lumMod val="75000"/>
                  </a:schemeClr>
                </a:solidFill>
              </a:rPr>
              <a:t>&gt;This is paragraph&lt;/p&gt;</a:t>
            </a:r>
          </a:p>
          <a:p>
            <a:pPr>
              <a:lnSpc>
                <a:spcPct val="100000"/>
              </a:lnSpc>
            </a:pPr>
            <a:endParaRPr lang="en-US" sz="2800" b="1" dirty="0">
              <a:solidFill>
                <a:schemeClr val="accent3">
                  <a:lumMod val="75000"/>
                </a:schemeClr>
              </a:solidFill>
            </a:endParaRPr>
          </a:p>
          <a:p>
            <a:pPr>
              <a:lnSpc>
                <a:spcPct val="100000"/>
              </a:lnSpc>
            </a:pPr>
            <a:r>
              <a:rPr lang="en-US" sz="2800" b="1" dirty="0">
                <a:solidFill>
                  <a:schemeClr val="accent3">
                    <a:lumMod val="75000"/>
                  </a:schemeClr>
                </a:solidFill>
              </a:rPr>
              <a:t>       </a:t>
            </a:r>
            <a:r>
              <a:rPr lang="en-US" sz="2800" b="1" dirty="0">
                <a:solidFill>
                  <a:schemeClr val="accent5">
                    <a:lumMod val="75000"/>
                  </a:schemeClr>
                </a:solidFill>
              </a:rPr>
              <a:t>Attribute</a:t>
            </a:r>
          </a:p>
        </p:txBody>
      </p:sp>
      <p:sp>
        <p:nvSpPr>
          <p:cNvPr id="7" name="Title 1">
            <a:extLst>
              <a:ext uri="{FF2B5EF4-FFF2-40B4-BE49-F238E27FC236}">
                <a16:creationId xmlns:a16="http://schemas.microsoft.com/office/drawing/2014/main" id="{E8219C2B-492D-4105-85EF-9A321FF04D9E}"/>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defRPr/>
            </a:pPr>
            <a:r>
              <a:rPr lang="en-US" dirty="0">
                <a:solidFill>
                  <a:schemeClr val="accent3">
                    <a:lumMod val="60000"/>
                    <a:lumOff val="40000"/>
                  </a:schemeClr>
                </a:solidFill>
              </a:rPr>
              <a:t>Attributes</a:t>
            </a:r>
            <a:endParaRPr lang="en-US" sz="8800" dirty="0">
              <a:solidFill>
                <a:schemeClr val="accent3">
                  <a:lumMod val="60000"/>
                  <a:lumOff val="40000"/>
                </a:schemeClr>
              </a:solidFill>
            </a:endParaRPr>
          </a:p>
        </p:txBody>
      </p:sp>
      <p:grpSp>
        <p:nvGrpSpPr>
          <p:cNvPr id="8" name="Group 7">
            <a:extLst>
              <a:ext uri="{FF2B5EF4-FFF2-40B4-BE49-F238E27FC236}">
                <a16:creationId xmlns:a16="http://schemas.microsoft.com/office/drawing/2014/main" id="{BD9E09C7-A9E8-409E-B6DB-83C4AFCF7C70}"/>
              </a:ext>
            </a:extLst>
          </p:cNvPr>
          <p:cNvGrpSpPr/>
          <p:nvPr/>
        </p:nvGrpSpPr>
        <p:grpSpPr>
          <a:xfrm>
            <a:off x="290406" y="1257300"/>
            <a:ext cx="5805594" cy="4922876"/>
            <a:chOff x="290406" y="1951632"/>
            <a:chExt cx="5866745" cy="3934512"/>
          </a:xfrm>
        </p:grpSpPr>
        <p:sp>
          <p:nvSpPr>
            <p:cNvPr id="9" name="Title 1">
              <a:extLst>
                <a:ext uri="{FF2B5EF4-FFF2-40B4-BE49-F238E27FC236}">
                  <a16:creationId xmlns:a16="http://schemas.microsoft.com/office/drawing/2014/main" id="{15071DFC-1004-4FF8-9F59-2012F60A523A}"/>
                </a:ext>
              </a:extLst>
            </p:cNvPr>
            <p:cNvSpPr txBox="1">
              <a:spLocks/>
            </p:cNvSpPr>
            <p:nvPr/>
          </p:nvSpPr>
          <p:spPr>
            <a:xfrm>
              <a:off x="290406" y="1951632"/>
              <a:ext cx="5860215"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3200" dirty="0">
                  <a:solidFill>
                    <a:schemeClr val="accent3">
                      <a:lumMod val="50000"/>
                    </a:schemeClr>
                  </a:solidFill>
                  <a:latin typeface="Calibri (body)"/>
                </a:rPr>
                <a:t>All HTML elements can have attributes</a:t>
              </a:r>
              <a:endParaRPr kumimoji="0" lang="en-US" sz="32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1" name="Title 1">
              <a:extLst>
                <a:ext uri="{FF2B5EF4-FFF2-40B4-BE49-F238E27FC236}">
                  <a16:creationId xmlns:a16="http://schemas.microsoft.com/office/drawing/2014/main" id="{558F8942-5BB4-4E88-8AD3-264AF6FECFC5}"/>
                </a:ext>
              </a:extLst>
            </p:cNvPr>
            <p:cNvSpPr txBox="1">
              <a:spLocks/>
            </p:cNvSpPr>
            <p:nvPr/>
          </p:nvSpPr>
          <p:spPr>
            <a:xfrm>
              <a:off x="290407" y="2932486"/>
              <a:ext cx="5861304" cy="988787"/>
            </a:xfrm>
            <a:prstGeom prst="rect">
              <a:avLst/>
            </a:prstGeom>
            <a:solidFill>
              <a:schemeClr val="accent3">
                <a:lumMod val="5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40000"/>
                      <a:lumOff val="60000"/>
                    </a:schemeClr>
                  </a:solidFill>
                  <a:latin typeface="Calibri (body)"/>
                </a:rPr>
                <a:t>Attributes provide additional information about elements</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sp>
          <p:nvSpPr>
            <p:cNvPr id="15" name="Title 1">
              <a:extLst>
                <a:ext uri="{FF2B5EF4-FFF2-40B4-BE49-F238E27FC236}">
                  <a16:creationId xmlns:a16="http://schemas.microsoft.com/office/drawing/2014/main" id="{6246275A-D01B-47F4-A04A-DCB661CBEF16}"/>
                </a:ext>
              </a:extLst>
            </p:cNvPr>
            <p:cNvSpPr txBox="1">
              <a:spLocks/>
            </p:cNvSpPr>
            <p:nvPr/>
          </p:nvSpPr>
          <p:spPr>
            <a:xfrm>
              <a:off x="295847" y="3916503"/>
              <a:ext cx="5861304"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50000"/>
                    </a:schemeClr>
                  </a:solidFill>
                  <a:latin typeface="Calibri (body)"/>
                </a:rPr>
                <a:t>Attributes are always specified in the start tag</a:t>
              </a:r>
              <a:endParaRPr kumimoji="0" lang="en-US" sz="28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6" name="Title 1">
              <a:extLst>
                <a:ext uri="{FF2B5EF4-FFF2-40B4-BE49-F238E27FC236}">
                  <a16:creationId xmlns:a16="http://schemas.microsoft.com/office/drawing/2014/main" id="{9F739C8C-DC0E-4E8D-9AF0-F2EB0477122E}"/>
                </a:ext>
              </a:extLst>
            </p:cNvPr>
            <p:cNvSpPr txBox="1">
              <a:spLocks/>
            </p:cNvSpPr>
            <p:nvPr/>
          </p:nvSpPr>
          <p:spPr>
            <a:xfrm>
              <a:off x="295847" y="4897357"/>
              <a:ext cx="5861304" cy="988787"/>
            </a:xfrm>
            <a:prstGeom prst="rect">
              <a:avLst/>
            </a:prstGeom>
            <a:solidFill>
              <a:schemeClr val="accent3">
                <a:lumMod val="5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40000"/>
                      <a:lumOff val="60000"/>
                    </a:schemeClr>
                  </a:solidFill>
                  <a:latin typeface="Calibri (body)"/>
                </a:rPr>
                <a:t>Attributes usually come in name/value pairs like: name="value”</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grpSp>
      <p:cxnSp>
        <p:nvCxnSpPr>
          <p:cNvPr id="17" name="Straight Arrow Connector 16">
            <a:extLst>
              <a:ext uri="{FF2B5EF4-FFF2-40B4-BE49-F238E27FC236}">
                <a16:creationId xmlns:a16="http://schemas.microsoft.com/office/drawing/2014/main" id="{3DEE2182-9825-49CF-868B-6B58DC6FB991}"/>
              </a:ext>
            </a:extLst>
          </p:cNvPr>
          <p:cNvCxnSpPr>
            <a:cxnSpLocks/>
          </p:cNvCxnSpPr>
          <p:nvPr/>
        </p:nvCxnSpPr>
        <p:spPr>
          <a:xfrm flipV="1">
            <a:off x="7494814" y="4169157"/>
            <a:ext cx="0" cy="549800"/>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BBB5602-FD86-4176-91A5-1D23E1A66410}"/>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9" name="Freeform: Shape 18" title="triangles">
              <a:extLst>
                <a:ext uri="{FF2B5EF4-FFF2-40B4-BE49-F238E27FC236}">
                  <a16:creationId xmlns:a16="http://schemas.microsoft.com/office/drawing/2014/main" id="{DAC6410D-3863-4676-82A0-21AC5360B211}"/>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481D230B-0F90-4460-980B-B9A3B28AC2A8}"/>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F3A2D3D2-47D9-4C85-80D5-28A5FFA7B0DC}"/>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AED19E11-149B-4AB0-AADA-9A5282BF9A64}"/>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EB6953C3-407E-43E4-8F11-3080AEA6BEB5}"/>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1616C75C-F9EE-46F2-BD2A-26242D7C4177}"/>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FA7C57DB-9840-4E19-A100-EE29EAD964B9}"/>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58429E8A-8359-437B-B936-92EFB27A3C3C}"/>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08F955F5-1C29-4F85-8ACE-885AD7E521DF}"/>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371E71CE-BB6D-4D0C-8A3F-38EAB31DFB3A}"/>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D6E251C4-66EA-482D-861E-750B1477965E}"/>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647A0C13-C215-4D1D-9F72-56AAC8F772FC}"/>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D2F5CA25-C59F-4667-B8B5-6D907223B88D}"/>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361987C5-3697-4117-BEA6-EAF3DA2041FA}"/>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72282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19</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solidFill>
                  <a:srgbClr val="000000"/>
                </a:solidFill>
                <a:latin typeface="Verdana" panose="020B0604030504040204" pitchFamily="34" charset="0"/>
              </a:rPr>
              <a:t>HTML attributes provide additional information about HTML elements</a:t>
            </a: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Attributes</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E1CBC18A-C4AE-4F10-BC82-850B21AC8AF0}"/>
              </a:ext>
            </a:extLst>
          </p:cNvPr>
          <p:cNvGraphicFramePr>
            <a:graphicFrameLocks noGrp="1"/>
          </p:cNvGraphicFramePr>
          <p:nvPr>
            <p:extLst>
              <p:ext uri="{D42A27DB-BD31-4B8C-83A1-F6EECF244321}">
                <p14:modId xmlns:p14="http://schemas.microsoft.com/office/powerpoint/2010/main" val="2755994428"/>
              </p:ext>
            </p:extLst>
          </p:nvPr>
        </p:nvGraphicFramePr>
        <p:xfrm>
          <a:off x="506124" y="1464419"/>
          <a:ext cx="11178344" cy="4442722"/>
        </p:xfrm>
        <a:graphic>
          <a:graphicData uri="http://schemas.openxmlformats.org/drawingml/2006/table">
            <a:tbl>
              <a:tblPr firstRow="1" bandRow="1">
                <a:tableStyleId>{F5AB1C69-6EDB-4FF4-983F-18BD219EF322}</a:tableStyleId>
              </a:tblPr>
              <a:tblGrid>
                <a:gridCol w="2073734">
                  <a:extLst>
                    <a:ext uri="{9D8B030D-6E8A-4147-A177-3AD203B41FA5}">
                      <a16:colId xmlns:a16="http://schemas.microsoft.com/office/drawing/2014/main" val="267845631"/>
                    </a:ext>
                  </a:extLst>
                </a:gridCol>
                <a:gridCol w="9104610">
                  <a:extLst>
                    <a:ext uri="{9D8B030D-6E8A-4147-A177-3AD203B41FA5}">
                      <a16:colId xmlns:a16="http://schemas.microsoft.com/office/drawing/2014/main" val="3621487744"/>
                    </a:ext>
                  </a:extLst>
                </a:gridCol>
              </a:tblGrid>
              <a:tr h="511039">
                <a:tc>
                  <a:txBody>
                    <a:bodyPr/>
                    <a:lstStyle/>
                    <a:p>
                      <a:pPr algn="ctr"/>
                      <a:r>
                        <a:rPr lang="en-US" sz="2000"/>
                        <a:t>Attribute</a:t>
                      </a:r>
                      <a:endParaRPr lang="en-US" sz="2000" dirty="0"/>
                    </a:p>
                  </a:txBody>
                  <a:tcPr/>
                </a:tc>
                <a:tc>
                  <a:txBody>
                    <a:bodyPr/>
                    <a:lstStyle/>
                    <a:p>
                      <a:pPr algn="ctr"/>
                      <a:r>
                        <a:rPr lang="en-US" sz="2000"/>
                        <a:t>Description</a:t>
                      </a:r>
                      <a:endParaRPr lang="en-US" sz="2000" dirty="0"/>
                    </a:p>
                  </a:txBody>
                  <a:tcPr/>
                </a:tc>
                <a:extLst>
                  <a:ext uri="{0D108BD9-81ED-4DB2-BD59-A6C34878D82A}">
                    <a16:rowId xmlns:a16="http://schemas.microsoft.com/office/drawing/2014/main" val="3332676253"/>
                  </a:ext>
                </a:extLst>
              </a:tr>
              <a:tr h="571160">
                <a:tc>
                  <a:txBody>
                    <a:bodyPr/>
                    <a:lstStyle/>
                    <a:p>
                      <a:pPr algn="ctr"/>
                      <a:r>
                        <a:rPr lang="en-US" sz="2000" b="1" dirty="0"/>
                        <a:t>class</a:t>
                      </a:r>
                    </a:p>
                  </a:txBody>
                  <a:tcPr/>
                </a:tc>
                <a:tc>
                  <a:txBody>
                    <a:bodyPr/>
                    <a:lstStyle/>
                    <a:p>
                      <a:pPr algn="l"/>
                      <a:r>
                        <a:rPr lang="en-US" sz="2000" dirty="0"/>
                        <a:t>Multiple HTML elements can share the same </a:t>
                      </a:r>
                      <a:r>
                        <a:rPr lang="en-US" sz="2400" b="1" dirty="0">
                          <a:solidFill>
                            <a:schemeClr val="accent3">
                              <a:lumMod val="75000"/>
                            </a:schemeClr>
                          </a:solidFill>
                        </a:rPr>
                        <a:t>class</a:t>
                      </a:r>
                      <a:endParaRPr lang="en-US" sz="2000" b="1" dirty="0">
                        <a:solidFill>
                          <a:schemeClr val="accent3">
                            <a:lumMod val="75000"/>
                          </a:schemeClr>
                        </a:solidFill>
                      </a:endParaRPr>
                    </a:p>
                  </a:txBody>
                  <a:tcPr/>
                </a:tc>
                <a:extLst>
                  <a:ext uri="{0D108BD9-81ED-4DB2-BD59-A6C34878D82A}">
                    <a16:rowId xmlns:a16="http://schemas.microsoft.com/office/drawing/2014/main" val="506048228"/>
                  </a:ext>
                </a:extLst>
              </a:tr>
              <a:tr h="511039">
                <a:tc>
                  <a:txBody>
                    <a:bodyPr/>
                    <a:lstStyle/>
                    <a:p>
                      <a:pPr algn="ctr"/>
                      <a:r>
                        <a:rPr lang="en-US" sz="2000" dirty="0"/>
                        <a:t>Example</a:t>
                      </a:r>
                    </a:p>
                  </a:txBody>
                  <a:tcPr/>
                </a:tc>
                <a:tc>
                  <a:txBody>
                    <a:bodyPr/>
                    <a:lstStyle/>
                    <a:p>
                      <a:pPr algn="l"/>
                      <a:r>
                        <a:rPr lang="en-US" sz="2000" dirty="0">
                          <a:hlinkClick r:id="rId4"/>
                        </a:rPr>
                        <a:t>https://www.w3schools.com/html/html_classes.asp</a:t>
                      </a:r>
                      <a:endParaRPr lang="en-US" sz="2000" dirty="0"/>
                    </a:p>
                  </a:txBody>
                  <a:tcPr/>
                </a:tc>
                <a:extLst>
                  <a:ext uri="{0D108BD9-81ED-4DB2-BD59-A6C34878D82A}">
                    <a16:rowId xmlns:a16="http://schemas.microsoft.com/office/drawing/2014/main" val="3385511030"/>
                  </a:ext>
                </a:extLst>
              </a:tr>
              <a:tr h="5044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id</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HTML</a:t>
                      </a:r>
                      <a:r>
                        <a:rPr lang="en-US" sz="2400" b="1" dirty="0">
                          <a:solidFill>
                            <a:schemeClr val="accent3">
                              <a:lumMod val="75000"/>
                            </a:schemeClr>
                          </a:solidFill>
                        </a:rPr>
                        <a:t> id </a:t>
                      </a:r>
                      <a:r>
                        <a:rPr lang="en-US" sz="2000" dirty="0"/>
                        <a:t>attribute is used to specify a unique id for an HTML element.</a:t>
                      </a:r>
                    </a:p>
                  </a:txBody>
                  <a:tcPr/>
                </a:tc>
                <a:extLst>
                  <a:ext uri="{0D108BD9-81ED-4DB2-BD59-A6C34878D82A}">
                    <a16:rowId xmlns:a16="http://schemas.microsoft.com/office/drawing/2014/main" val="543144585"/>
                  </a:ext>
                </a:extLst>
              </a:tr>
              <a:tr h="6704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Example</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FF0000"/>
                          </a:solidFill>
                          <a:effectLst/>
                          <a:latin typeface="Consolas" panose="020B0609020204030204" pitchFamily="49" charset="0"/>
                        </a:rPr>
                        <a:t> id</a:t>
                      </a:r>
                      <a:r>
                        <a:rPr lang="en-US" sz="2000" b="0" i="0" dirty="0">
                          <a:solidFill>
                            <a:srgbClr val="0000CD"/>
                          </a:solidFill>
                          <a:effectLst/>
                          <a:latin typeface="Consolas" panose="020B0609020204030204" pitchFamily="49" charset="0"/>
                        </a:rPr>
                        <a:t>="myHeader"&gt;</a:t>
                      </a:r>
                      <a:r>
                        <a:rPr lang="en-US" sz="2000" b="0" i="0" dirty="0">
                          <a:solidFill>
                            <a:srgbClr val="000000"/>
                          </a:solidFill>
                          <a:effectLst/>
                          <a:latin typeface="Consolas" panose="020B0609020204030204" pitchFamily="49" charset="0"/>
                        </a:rPr>
                        <a:t>My Header</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1664144451"/>
                  </a:ext>
                </a:extLst>
              </a:tr>
              <a:tr h="8070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style</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a:t>
                      </a:r>
                      <a:r>
                        <a:rPr lang="en-US" sz="2400" b="1" dirty="0">
                          <a:solidFill>
                            <a:schemeClr val="accent3">
                              <a:lumMod val="75000"/>
                            </a:schemeClr>
                          </a:solidFill>
                        </a:rPr>
                        <a:t>style</a:t>
                      </a:r>
                      <a:r>
                        <a:rPr lang="en-US" sz="2000" dirty="0"/>
                        <a:t> attribute is used to add styles to an element, such as color, font, size, and more.</a:t>
                      </a:r>
                    </a:p>
                  </a:txBody>
                  <a:tcPr/>
                </a:tc>
                <a:extLst>
                  <a:ext uri="{0D108BD9-81ED-4DB2-BD59-A6C34878D82A}">
                    <a16:rowId xmlns:a16="http://schemas.microsoft.com/office/drawing/2014/main" val="3218674405"/>
                  </a:ext>
                </a:extLst>
              </a:tr>
              <a:tr h="640397">
                <a:tc>
                  <a:txBody>
                    <a:bodyPr/>
                    <a:lstStyle/>
                    <a:p>
                      <a:pPr algn="ctr"/>
                      <a:r>
                        <a:rPr lang="en-US" sz="2000" dirty="0"/>
                        <a:t>Example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FF0000"/>
                          </a:solidFill>
                          <a:effectLst/>
                          <a:latin typeface="Consolas" panose="020B0609020204030204" pitchFamily="49" charset="0"/>
                        </a:rPr>
                        <a:t> style</a:t>
                      </a:r>
                      <a:r>
                        <a:rPr lang="en-US" sz="2000" b="0" i="0" dirty="0">
                          <a:solidFill>
                            <a:srgbClr val="0000CD"/>
                          </a:solidFill>
                          <a:effectLst/>
                          <a:latin typeface="Consolas" panose="020B0609020204030204" pitchFamily="49" charset="0"/>
                        </a:rPr>
                        <a:t>="color:red;"&gt;</a:t>
                      </a:r>
                      <a:r>
                        <a:rPr lang="en-US" sz="2000" b="0" i="0" dirty="0">
                          <a:solidFill>
                            <a:srgbClr val="000000"/>
                          </a:solidFill>
                          <a:effectLst/>
                          <a:latin typeface="Consolas" panose="020B0609020204030204" pitchFamily="49" charset="0"/>
                        </a:rPr>
                        <a:t>This is a red paragraph.</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3549982104"/>
                  </a:ext>
                </a:extLst>
              </a:tr>
            </a:tbl>
          </a:graphicData>
        </a:graphic>
      </p:graphicFrame>
      <p:grpSp>
        <p:nvGrpSpPr>
          <p:cNvPr id="9" name="Group 8">
            <a:extLst>
              <a:ext uri="{FF2B5EF4-FFF2-40B4-BE49-F238E27FC236}">
                <a16:creationId xmlns:a16="http://schemas.microsoft.com/office/drawing/2014/main" id="{05E61E6E-13D8-4BA3-A118-40F2AF587DA2}"/>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6873F619-3A3A-4D8E-839B-AC65817365AC}"/>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6940F399-2D8D-4EF8-9590-9B00EEA75F79}"/>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24893BF7-FD62-4A10-83C3-621C1A4E7CEE}"/>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8458DCF2-6D17-441D-A7DD-6BB78F2FA015}"/>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F07089CE-31DF-4AF9-BB78-16C653B7C09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D23D1C72-C442-496C-8E1C-A9727957037B}"/>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4523F05C-0FD6-45F7-BACF-9AC53C0830CA}"/>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96B7DFFD-8DC4-412D-95BF-B09C1F78744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17E41183-F30B-43C4-BD18-1623F6C39644}"/>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E73573A3-1D08-4A06-AB62-74EAC823D713}"/>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F4176DEC-4B59-465A-80B3-96015179D4C2}"/>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86CB63BA-EA26-46DB-BF3F-ACB65F2E418F}"/>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BEE9DB5-B3A6-4383-9680-CD279BFA8FCA}"/>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2C66D450-38E1-46E5-94AE-0935A30012AE}"/>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270509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Subtitle 2">
            <a:extLst>
              <a:ext uri="{FF2B5EF4-FFF2-40B4-BE49-F238E27FC236}">
                <a16:creationId xmlns:a16="http://schemas.microsoft.com/office/drawing/2014/main" id="{8C271A0F-8466-4B6E-944E-A8B1ED062916}"/>
              </a:ext>
            </a:extLst>
          </p:cNvPr>
          <p:cNvSpPr>
            <a:spLocks noGrp="1"/>
          </p:cNvSpPr>
          <p:nvPr>
            <p:ph type="subTitle" idx="1"/>
          </p:nvPr>
        </p:nvSpPr>
        <p:spPr>
          <a:xfrm>
            <a:off x="3828694" y="2169803"/>
            <a:ext cx="8363306" cy="4021296"/>
          </a:xfrm>
          <a:noFill/>
        </p:spPr>
        <p:txBody>
          <a:bodyPr>
            <a:normAutofit fontScale="92500" lnSpcReduction="20000"/>
          </a:bodyPr>
          <a:lstStyle/>
          <a:p>
            <a:pPr marL="571500" indent="-571500" algn="l">
              <a:buFont typeface="Wingdings" panose="05000000000000000000" pitchFamily="2" charset="2"/>
              <a:buChar char="§"/>
            </a:pPr>
            <a:r>
              <a:rPr lang="en-US" sz="4000" b="1" dirty="0">
                <a:cs typeface="Arial" panose="020B0604020202020204" pitchFamily="34" charset="0"/>
              </a:rPr>
              <a:t>Explain the </a:t>
            </a:r>
            <a:r>
              <a:rPr lang="en-US" sz="4000" b="1" dirty="0">
                <a:solidFill>
                  <a:srgbClr val="196932"/>
                </a:solidFill>
                <a:cs typeface="Arial" panose="020B0604020202020204" pitchFamily="34" charset="0"/>
              </a:rPr>
              <a:t>Heading</a:t>
            </a:r>
            <a:r>
              <a:rPr lang="en-US" sz="4000" b="1" dirty="0">
                <a:cs typeface="Arial" panose="020B0604020202020204" pitchFamily="34" charset="0"/>
              </a:rPr>
              <a:t> tag</a:t>
            </a:r>
          </a:p>
          <a:p>
            <a:pPr marL="571500" indent="-571500" algn="l">
              <a:buFont typeface="Wingdings" panose="05000000000000000000" pitchFamily="2" charset="2"/>
              <a:buChar char="§"/>
            </a:pPr>
            <a:r>
              <a:rPr lang="en-US" sz="4000" b="1" dirty="0">
                <a:cs typeface="Arial" panose="020B0604020202020204" pitchFamily="34" charset="0"/>
              </a:rPr>
              <a:t>Explain the different tags related to formatting</a:t>
            </a:r>
            <a:endParaRPr lang="en-US" sz="4000" b="1" dirty="0">
              <a:solidFill>
                <a:srgbClr val="196932"/>
              </a:solidFill>
              <a:cs typeface="Arial" panose="020B0604020202020204" pitchFamily="34" charset="0"/>
            </a:endParaRPr>
          </a:p>
          <a:p>
            <a:pPr marL="571500" indent="-571500" algn="l">
              <a:buFont typeface="Wingdings" panose="05000000000000000000" pitchFamily="2" charset="2"/>
              <a:buChar char="§"/>
            </a:pPr>
            <a:r>
              <a:rPr lang="en-US" sz="4000" b="1" dirty="0">
                <a:cs typeface="Arial" panose="020B0604020202020204" pitchFamily="34" charset="0"/>
              </a:rPr>
              <a:t>Explain the </a:t>
            </a:r>
            <a:r>
              <a:rPr lang="en-US" sz="4000" b="1" dirty="0">
                <a:solidFill>
                  <a:srgbClr val="196932"/>
                </a:solidFill>
                <a:cs typeface="Arial" panose="020B0604020202020204" pitchFamily="34" charset="0"/>
              </a:rPr>
              <a:t>monospaced font</a:t>
            </a:r>
            <a:r>
              <a:rPr lang="en-US" sz="4000" b="1" dirty="0">
                <a:cs typeface="Arial" panose="020B0604020202020204" pitchFamily="34" charset="0"/>
              </a:rPr>
              <a:t>, </a:t>
            </a:r>
            <a:r>
              <a:rPr lang="en-US" sz="4000" b="1" dirty="0">
                <a:solidFill>
                  <a:srgbClr val="196932"/>
                </a:solidFill>
                <a:cs typeface="Arial" panose="020B0604020202020204" pitchFamily="34" charset="0"/>
              </a:rPr>
              <a:t>preformatted text </a:t>
            </a:r>
            <a:r>
              <a:rPr lang="en-US" sz="4000" b="1" dirty="0">
                <a:cs typeface="Arial" panose="020B0604020202020204" pitchFamily="34" charset="0"/>
              </a:rPr>
              <a:t>and </a:t>
            </a:r>
            <a:r>
              <a:rPr lang="en-US" sz="4000" b="1" dirty="0">
                <a:solidFill>
                  <a:srgbClr val="196932"/>
                </a:solidFill>
                <a:cs typeface="Arial" panose="020B0604020202020204" pitchFamily="34" charset="0"/>
              </a:rPr>
              <a:t>block quotation</a:t>
            </a:r>
          </a:p>
          <a:p>
            <a:pPr marL="571500" indent="-571500" algn="l">
              <a:buFont typeface="Wingdings" panose="05000000000000000000" pitchFamily="2" charset="2"/>
              <a:buChar char="§"/>
            </a:pPr>
            <a:r>
              <a:rPr lang="en-US" sz="4000" b="1" dirty="0">
                <a:cs typeface="Arial" panose="020B0604020202020204" pitchFamily="34" charset="0"/>
              </a:rPr>
              <a:t>Describe the different types of lists</a:t>
            </a:r>
          </a:p>
          <a:p>
            <a:pPr marL="571500" indent="-571500" algn="l">
              <a:buFont typeface="Wingdings" panose="05000000000000000000" pitchFamily="2" charset="2"/>
              <a:buChar char="§"/>
            </a:pPr>
            <a:r>
              <a:rPr lang="en-US" sz="4000" b="1" dirty="0">
                <a:cs typeface="Arial" panose="020B0604020202020204" pitchFamily="34" charset="0"/>
              </a:rPr>
              <a:t>Explain the procedure to change the </a:t>
            </a:r>
            <a:r>
              <a:rPr lang="en-US" sz="4000" b="1" dirty="0">
                <a:solidFill>
                  <a:srgbClr val="196932"/>
                </a:solidFill>
                <a:cs typeface="Arial" panose="020B0604020202020204" pitchFamily="34" charset="0"/>
              </a:rPr>
              <a:t>background color</a:t>
            </a:r>
            <a:r>
              <a:rPr lang="en-US" sz="4000" b="1" dirty="0">
                <a:cs typeface="Arial" panose="020B0604020202020204" pitchFamily="34" charset="0"/>
              </a:rPr>
              <a:t> and </a:t>
            </a:r>
            <a:r>
              <a:rPr lang="en-US" sz="4000" b="1" dirty="0">
                <a:solidFill>
                  <a:srgbClr val="196932"/>
                </a:solidFill>
                <a:cs typeface="Arial" panose="020B0604020202020204" pitchFamily="34" charset="0"/>
              </a:rPr>
              <a:t>image</a:t>
            </a:r>
          </a:p>
          <a:p>
            <a:pPr marL="571500" indent="-571500" algn="l">
              <a:buFont typeface="Wingdings" panose="05000000000000000000" pitchFamily="2" charset="2"/>
              <a:buChar char="§"/>
            </a:pPr>
            <a:endParaRPr lang="en-US" sz="4000" b="1" dirty="0">
              <a:solidFill>
                <a:srgbClr val="196932"/>
              </a:solidFill>
              <a:cs typeface="Arial" panose="020B0604020202020204" pitchFamily="34" charset="0"/>
            </a:endParaRPr>
          </a:p>
        </p:txBody>
      </p:sp>
      <p:sp>
        <p:nvSpPr>
          <p:cNvPr id="22" name="Title 5">
            <a:extLst>
              <a:ext uri="{FF2B5EF4-FFF2-40B4-BE49-F238E27FC236}">
                <a16:creationId xmlns:a16="http://schemas.microsoft.com/office/drawing/2014/main" id="{E9BFDD82-4078-48D7-AA3A-772F7442699A}"/>
              </a:ext>
            </a:extLst>
          </p:cNvPr>
          <p:cNvSpPr txBox="1">
            <a:spLocks/>
          </p:cNvSpPr>
          <p:nvPr/>
        </p:nvSpPr>
        <p:spPr>
          <a:xfrm>
            <a:off x="0" y="0"/>
            <a:ext cx="3410965" cy="6858000"/>
          </a:xfrm>
          <a:prstGeom prst="rect">
            <a:avLst/>
          </a:prstGeom>
          <a:solidFill>
            <a:sysClr val="windowText" lastClr="000000">
              <a:alpha val="80000"/>
            </a:sys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a:ln>
                  <a:noFill/>
                </a:ln>
                <a:effectLst/>
                <a:uLnTx/>
                <a:uFillTx/>
                <a:latin typeface="Rockwell"/>
                <a:ea typeface="+mj-ea"/>
                <a:cs typeface="+mj-cs"/>
              </a:rPr>
              <a:t>Objectives</a:t>
            </a: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p:txBody>
      </p:sp>
      <p:grpSp>
        <p:nvGrpSpPr>
          <p:cNvPr id="25" name="Group 24">
            <a:extLst>
              <a:ext uri="{FF2B5EF4-FFF2-40B4-BE49-F238E27FC236}">
                <a16:creationId xmlns:a16="http://schemas.microsoft.com/office/drawing/2014/main" id="{D927BC84-92E6-4F9E-BB63-15CA4C0CF8F7}"/>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26" name="Freeform: Shape 25" title="triangles">
              <a:extLst>
                <a:ext uri="{FF2B5EF4-FFF2-40B4-BE49-F238E27FC236}">
                  <a16:creationId xmlns:a16="http://schemas.microsoft.com/office/drawing/2014/main" id="{064D9494-C745-415A-A704-FF28415281B6}"/>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3C0B4982-EABA-4BD9-A332-4CAE6AD00C6A}"/>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CBC466AB-86EB-4823-9B8D-5736D89A3D24}"/>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A6F9041A-BE36-4423-8FFB-03332822F841}"/>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763FBAFE-1108-4DD0-A91B-26431A428F13}"/>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F118725D-077B-42C8-90E4-7348D999586D}"/>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3D7B4C36-EC76-4027-BB85-45E4097E141B}"/>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E1710096-20C8-4129-A2A2-450782E003C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4" name="Freeform: Shape 33" title="triangles">
              <a:extLst>
                <a:ext uri="{FF2B5EF4-FFF2-40B4-BE49-F238E27FC236}">
                  <a16:creationId xmlns:a16="http://schemas.microsoft.com/office/drawing/2014/main" id="{0144D9FF-5F59-48F7-9D1F-9B1AA814A634}"/>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5" name="Freeform: Shape 34" title="triangles">
              <a:extLst>
                <a:ext uri="{FF2B5EF4-FFF2-40B4-BE49-F238E27FC236}">
                  <a16:creationId xmlns:a16="http://schemas.microsoft.com/office/drawing/2014/main" id="{4727E446-DD2F-48FE-9D50-DE97F30EF460}"/>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6" name="Freeform: Shape 35" title="triangles">
              <a:extLst>
                <a:ext uri="{FF2B5EF4-FFF2-40B4-BE49-F238E27FC236}">
                  <a16:creationId xmlns:a16="http://schemas.microsoft.com/office/drawing/2014/main" id="{9C58D44B-ED85-4B8A-B2F4-531DEF1E0881}"/>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7" name="Freeform: Shape 36" title="triangles">
              <a:extLst>
                <a:ext uri="{FF2B5EF4-FFF2-40B4-BE49-F238E27FC236}">
                  <a16:creationId xmlns:a16="http://schemas.microsoft.com/office/drawing/2014/main" id="{DDC5337C-1B27-49DE-8E32-87B34193A1C3}"/>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8" name="Freeform: Shape 37" title="triangles">
              <a:extLst>
                <a:ext uri="{FF2B5EF4-FFF2-40B4-BE49-F238E27FC236}">
                  <a16:creationId xmlns:a16="http://schemas.microsoft.com/office/drawing/2014/main" id="{78A1E802-4D4F-42F4-9BA6-717BD689EF8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9" name="Freeform: Shape 38" title="triangles">
              <a:extLst>
                <a:ext uri="{FF2B5EF4-FFF2-40B4-BE49-F238E27FC236}">
                  <a16:creationId xmlns:a16="http://schemas.microsoft.com/office/drawing/2014/main" id="{3B15EA7F-79EC-4C23-88AF-B02E3163B39A}"/>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
        <p:nvSpPr>
          <p:cNvPr id="40" name="Freeform: Shape 39" title="triangles">
            <a:extLst>
              <a:ext uri="{FF2B5EF4-FFF2-40B4-BE49-F238E27FC236}">
                <a16:creationId xmlns:a16="http://schemas.microsoft.com/office/drawing/2014/main" id="{79299E4D-95F0-45C2-81B4-46D77EF7D02C}"/>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43" name="Slide Number Placeholder 42">
            <a:extLst>
              <a:ext uri="{FF2B5EF4-FFF2-40B4-BE49-F238E27FC236}">
                <a16:creationId xmlns:a16="http://schemas.microsoft.com/office/drawing/2014/main" id="{072DAAEB-5D40-47BC-AB7D-2F72C17ABBD5}"/>
              </a:ext>
            </a:extLst>
          </p:cNvPr>
          <p:cNvSpPr>
            <a:spLocks noGrp="1"/>
          </p:cNvSpPr>
          <p:nvPr>
            <p:ph type="sldNum" sz="quarter" idx="12"/>
          </p:nvPr>
        </p:nvSpPr>
        <p:spPr>
          <a:xfrm>
            <a:off x="11635424" y="6324700"/>
            <a:ext cx="294034" cy="501650"/>
          </a:xfrm>
          <a:ln>
            <a:noFill/>
          </a:ln>
        </p:spPr>
        <p:txBody>
          <a:bodyPr/>
          <a:lstStyle/>
          <a:p>
            <a:fld id="{4235393F-43BC-4DA1-95C5-42FF02D00EA6}" type="slidenum">
              <a:rPr lang="en-US" sz="1600" b="1" smtClean="0">
                <a:solidFill>
                  <a:srgbClr val="196932"/>
                </a:solidFill>
              </a:rPr>
              <a:t>2</a:t>
            </a:fld>
            <a:endParaRPr lang="en-US" sz="1600" b="1" dirty="0">
              <a:solidFill>
                <a:srgbClr val="196932"/>
              </a:solidFill>
            </a:endParaRPr>
          </a:p>
        </p:txBody>
      </p:sp>
      <p:pic>
        <p:nvPicPr>
          <p:cNvPr id="48" name="Picture 47">
            <a:extLst>
              <a:ext uri="{FF2B5EF4-FFF2-40B4-BE49-F238E27FC236}">
                <a16:creationId xmlns:a16="http://schemas.microsoft.com/office/drawing/2014/main" id="{E235B3F0-A843-467A-8126-C60F494AD8A0}"/>
              </a:ext>
            </a:extLst>
          </p:cNvPr>
          <p:cNvPicPr>
            <a:picLocks noChangeAspect="1"/>
          </p:cNvPicPr>
          <p:nvPr/>
        </p:nvPicPr>
        <p:blipFill rotWithShape="1">
          <a:blip r:embed="rId2"/>
          <a:srcRect t="-99" b="44099"/>
          <a:stretch/>
        </p:blipFill>
        <p:spPr>
          <a:xfrm>
            <a:off x="290407" y="5689600"/>
            <a:ext cx="1686581" cy="944761"/>
          </a:xfrm>
          <a:prstGeom prst="rect">
            <a:avLst/>
          </a:prstGeom>
        </p:spPr>
      </p:pic>
      <p:pic>
        <p:nvPicPr>
          <p:cNvPr id="4" name="Picture 3">
            <a:extLst>
              <a:ext uri="{FF2B5EF4-FFF2-40B4-BE49-F238E27FC236}">
                <a16:creationId xmlns:a16="http://schemas.microsoft.com/office/drawing/2014/main" id="{09B3DDF0-D78D-4B92-934F-F404E76B6F46}"/>
              </a:ext>
            </a:extLst>
          </p:cNvPr>
          <p:cNvPicPr>
            <a:picLocks noChangeAspect="1"/>
          </p:cNvPicPr>
          <p:nvPr/>
        </p:nvPicPr>
        <p:blipFill rotWithShape="1">
          <a:blip r:embed="rId3">
            <a:extLst>
              <a:ext uri="{28A0092B-C50C-407E-A947-70E740481C1C}">
                <a14:useLocalDpi xmlns:a14="http://schemas.microsoft.com/office/drawing/2010/main" val="0"/>
              </a:ext>
            </a:extLst>
          </a:blip>
          <a:srcRect r="63883"/>
          <a:stretch/>
        </p:blipFill>
        <p:spPr>
          <a:xfrm>
            <a:off x="7397406" y="95310"/>
            <a:ext cx="1266159" cy="1752874"/>
          </a:xfrm>
          <a:prstGeom prst="rect">
            <a:avLst/>
          </a:prstGeom>
          <a:blipFill>
            <a:blip r:embed="rId4">
              <a:alphaModFix amt="14000"/>
            </a:blip>
            <a:stretch>
              <a:fillRect/>
            </a:stretch>
          </a:blipFill>
          <a:effectLst>
            <a:softEdge rad="114300"/>
          </a:effectLst>
        </p:spPr>
      </p:pic>
      <p:sp>
        <p:nvSpPr>
          <p:cNvPr id="41" name="Footer Placeholder 41">
            <a:extLst>
              <a:ext uri="{FF2B5EF4-FFF2-40B4-BE49-F238E27FC236}">
                <a16:creationId xmlns:a16="http://schemas.microsoft.com/office/drawing/2014/main" id="{B2A593C6-B08D-42AE-B97B-45C5DF5AF2BD}"/>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96932"/>
                </a:solidFill>
                <a:latin typeface="Calibri" panose="020F0502020204030204"/>
              </a:rPr>
              <a:t>Prepared by: Sir Muhammad Hamza</a:t>
            </a:r>
          </a:p>
        </p:txBody>
      </p:sp>
    </p:spTree>
    <p:extLst>
      <p:ext uri="{BB962C8B-B14F-4D97-AF65-F5344CB8AC3E}">
        <p14:creationId xmlns:p14="http://schemas.microsoft.com/office/powerpoint/2010/main" val="151570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20</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solidFill>
                  <a:srgbClr val="000000"/>
                </a:solidFill>
                <a:latin typeface="Verdana" panose="020B0604030504040204" pitchFamily="34" charset="0"/>
              </a:rPr>
              <a:t>HTML attributes provide additional information about HTML elements</a:t>
            </a: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Attributes</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E1CBC18A-C4AE-4F10-BC82-850B21AC8AF0}"/>
              </a:ext>
            </a:extLst>
          </p:cNvPr>
          <p:cNvGraphicFramePr>
            <a:graphicFrameLocks noGrp="1"/>
          </p:cNvGraphicFramePr>
          <p:nvPr>
            <p:extLst>
              <p:ext uri="{D42A27DB-BD31-4B8C-83A1-F6EECF244321}">
                <p14:modId xmlns:p14="http://schemas.microsoft.com/office/powerpoint/2010/main" val="2333212878"/>
              </p:ext>
            </p:extLst>
          </p:nvPr>
        </p:nvGraphicFramePr>
        <p:xfrm>
          <a:off x="506124" y="1464418"/>
          <a:ext cx="11178344" cy="4511484"/>
        </p:xfrm>
        <a:graphic>
          <a:graphicData uri="http://schemas.openxmlformats.org/drawingml/2006/table">
            <a:tbl>
              <a:tblPr firstRow="1" bandRow="1">
                <a:tableStyleId>{F5AB1C69-6EDB-4FF4-983F-18BD219EF322}</a:tableStyleId>
              </a:tblPr>
              <a:tblGrid>
                <a:gridCol w="2073734">
                  <a:extLst>
                    <a:ext uri="{9D8B030D-6E8A-4147-A177-3AD203B41FA5}">
                      <a16:colId xmlns:a16="http://schemas.microsoft.com/office/drawing/2014/main" val="267845631"/>
                    </a:ext>
                  </a:extLst>
                </a:gridCol>
                <a:gridCol w="9104610">
                  <a:extLst>
                    <a:ext uri="{9D8B030D-6E8A-4147-A177-3AD203B41FA5}">
                      <a16:colId xmlns:a16="http://schemas.microsoft.com/office/drawing/2014/main" val="3621487744"/>
                    </a:ext>
                  </a:extLst>
                </a:gridCol>
              </a:tblGrid>
              <a:tr h="504979">
                <a:tc>
                  <a:txBody>
                    <a:bodyPr/>
                    <a:lstStyle/>
                    <a:p>
                      <a:pPr algn="ctr"/>
                      <a:r>
                        <a:rPr lang="en-US" sz="2000"/>
                        <a:t>Attribute</a:t>
                      </a:r>
                      <a:endParaRPr lang="en-US" sz="2000" dirty="0"/>
                    </a:p>
                  </a:txBody>
                  <a:tcPr/>
                </a:tc>
                <a:tc>
                  <a:txBody>
                    <a:bodyPr/>
                    <a:lstStyle/>
                    <a:p>
                      <a:pPr algn="ctr"/>
                      <a:r>
                        <a:rPr lang="en-US" sz="2000"/>
                        <a:t>Description</a:t>
                      </a:r>
                      <a:endParaRPr lang="en-US" sz="2000" dirty="0"/>
                    </a:p>
                  </a:txBody>
                  <a:tcPr/>
                </a:tc>
                <a:extLst>
                  <a:ext uri="{0D108BD9-81ED-4DB2-BD59-A6C34878D82A}">
                    <a16:rowId xmlns:a16="http://schemas.microsoft.com/office/drawing/2014/main" val="3332676253"/>
                  </a:ext>
                </a:extLst>
              </a:tr>
              <a:tr h="458487">
                <a:tc>
                  <a:txBody>
                    <a:bodyPr/>
                    <a:lstStyle/>
                    <a:p>
                      <a:pPr algn="ctr"/>
                      <a:r>
                        <a:rPr lang="en-US" sz="2000" b="1"/>
                        <a:t>title</a:t>
                      </a:r>
                      <a:endParaRPr lang="en-US" sz="2000" b="1" dirty="0"/>
                    </a:p>
                  </a:txBody>
                  <a:tcPr/>
                </a:tc>
                <a:tc>
                  <a:txBody>
                    <a:bodyPr/>
                    <a:lstStyle/>
                    <a:p>
                      <a:pPr algn="l"/>
                      <a:r>
                        <a:rPr lang="en-US" sz="1800" b="0" i="0" kern="1200" dirty="0">
                          <a:solidFill>
                            <a:schemeClr val="dk1"/>
                          </a:solidFill>
                          <a:effectLst/>
                          <a:latin typeface="+mn-lt"/>
                          <a:ea typeface="+mn-ea"/>
                          <a:cs typeface="+mn-cs"/>
                        </a:rPr>
                        <a:t>The information is most often shown as a tooltip text when the mouse moves over the element.</a:t>
                      </a:r>
                      <a:endParaRPr lang="en-US" sz="2000" b="1" dirty="0">
                        <a:solidFill>
                          <a:schemeClr val="accent3">
                            <a:lumMod val="75000"/>
                          </a:schemeClr>
                        </a:solidFill>
                      </a:endParaRPr>
                    </a:p>
                  </a:txBody>
                  <a:tcPr/>
                </a:tc>
                <a:extLst>
                  <a:ext uri="{0D108BD9-81ED-4DB2-BD59-A6C34878D82A}">
                    <a16:rowId xmlns:a16="http://schemas.microsoft.com/office/drawing/2014/main" val="506048228"/>
                  </a:ext>
                </a:extLst>
              </a:tr>
              <a:tr h="950580">
                <a:tc>
                  <a:txBody>
                    <a:bodyPr/>
                    <a:lstStyle/>
                    <a:p>
                      <a:pPr algn="ctr"/>
                      <a:r>
                        <a:rPr lang="en-US" sz="2000"/>
                        <a:t>Example</a:t>
                      </a:r>
                      <a:endParaRPr lang="en-US" sz="2000" dirty="0"/>
                    </a:p>
                  </a:txBody>
                  <a:tcPr/>
                </a:tc>
                <a:tc>
                  <a:txBody>
                    <a:bodyPr/>
                    <a:lstStyle/>
                    <a:p>
                      <a:pPr algn="l"/>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&gt;&lt;</a:t>
                      </a:r>
                      <a:r>
                        <a:rPr lang="en-US" sz="2000" b="0" i="0" dirty="0">
                          <a:solidFill>
                            <a:srgbClr val="A52A2A"/>
                          </a:solidFill>
                          <a:effectLst/>
                          <a:latin typeface="Consolas" panose="020B0609020204030204" pitchFamily="49" charset="0"/>
                        </a:rPr>
                        <a:t>abbr</a:t>
                      </a:r>
                      <a:r>
                        <a:rPr lang="en-US" sz="2000" b="0" i="0" dirty="0">
                          <a:solidFill>
                            <a:srgbClr val="FF0000"/>
                          </a:solidFill>
                          <a:effectLst/>
                          <a:latin typeface="Consolas" panose="020B0609020204030204" pitchFamily="49" charset="0"/>
                        </a:rPr>
                        <a:t> title</a:t>
                      </a:r>
                      <a:r>
                        <a:rPr lang="en-US" sz="2000" b="0" i="0" dirty="0">
                          <a:solidFill>
                            <a:srgbClr val="0000CD"/>
                          </a:solidFill>
                          <a:effectLst/>
                          <a:latin typeface="Consolas" panose="020B0609020204030204" pitchFamily="49" charset="0"/>
                        </a:rPr>
                        <a:t>="World Health Organization"&gt;</a:t>
                      </a:r>
                      <a:r>
                        <a:rPr lang="en-US" sz="2000" b="0" i="0" dirty="0">
                          <a:solidFill>
                            <a:srgbClr val="000000"/>
                          </a:solidFill>
                          <a:effectLst/>
                          <a:latin typeface="Consolas" panose="020B0609020204030204" pitchFamily="49" charset="0"/>
                        </a:rPr>
                        <a:t>WHO</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/abbr</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was founded in 1948.</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FF0000"/>
                          </a:solidFill>
                          <a:effectLst/>
                          <a:latin typeface="Consolas" panose="020B0609020204030204" pitchFamily="49" charset="0"/>
                        </a:rPr>
                        <a:t> title</a:t>
                      </a:r>
                      <a:r>
                        <a:rPr lang="en-US" sz="2000" b="0" i="0" dirty="0">
                          <a:solidFill>
                            <a:srgbClr val="0000CD"/>
                          </a:solidFill>
                          <a:effectLst/>
                          <a:latin typeface="Consolas" panose="020B0609020204030204" pitchFamily="49" charset="0"/>
                        </a:rPr>
                        <a:t>="Free Web tutorials"&gt;</a:t>
                      </a:r>
                      <a:r>
                        <a:rPr lang="en-US" sz="2000" b="0" i="0" dirty="0">
                          <a:solidFill>
                            <a:srgbClr val="000000"/>
                          </a:solidFill>
                          <a:effectLst/>
                          <a:latin typeface="Consolas" panose="020B0609020204030204" pitchFamily="49" charset="0"/>
                        </a:rPr>
                        <a:t>abc.com</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3385511030"/>
                  </a:ext>
                </a:extLst>
              </a:tr>
              <a:tr h="5377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href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a:t>
                      </a:r>
                      <a:r>
                        <a:rPr lang="en-US" b="1" dirty="0">
                          <a:solidFill>
                            <a:srgbClr val="196932"/>
                          </a:solidFill>
                        </a:rPr>
                        <a:t>&lt;a&gt;</a:t>
                      </a:r>
                      <a:r>
                        <a:rPr lang="en-US" sz="1800" b="0" i="0" kern="1200" dirty="0">
                          <a:solidFill>
                            <a:schemeClr val="dk1"/>
                          </a:solidFill>
                          <a:effectLst/>
                          <a:latin typeface="+mn-lt"/>
                          <a:ea typeface="+mn-ea"/>
                          <a:cs typeface="+mn-cs"/>
                        </a:rPr>
                        <a:t> tag defines a hyperlink. The </a:t>
                      </a:r>
                      <a:r>
                        <a:rPr lang="en-US" b="1" dirty="0">
                          <a:solidFill>
                            <a:srgbClr val="196932"/>
                          </a:solidFill>
                        </a:rPr>
                        <a:t>href</a:t>
                      </a:r>
                      <a:r>
                        <a:rPr lang="en-US" sz="1800" b="0" i="0" kern="1200" dirty="0">
                          <a:solidFill>
                            <a:schemeClr val="dk1"/>
                          </a:solidFill>
                          <a:effectLst/>
                          <a:latin typeface="+mn-lt"/>
                          <a:ea typeface="+mn-ea"/>
                          <a:cs typeface="+mn-cs"/>
                        </a:rPr>
                        <a:t> attribute specifies the URL of the page the link goes to:</a:t>
                      </a:r>
                      <a:endParaRPr lang="en-US" sz="2000" dirty="0"/>
                    </a:p>
                  </a:txBody>
                  <a:tcPr/>
                </a:tc>
                <a:extLst>
                  <a:ext uri="{0D108BD9-81ED-4DB2-BD59-A6C34878D82A}">
                    <a16:rowId xmlns:a16="http://schemas.microsoft.com/office/drawing/2014/main" val="543144585"/>
                  </a:ext>
                </a:extLst>
              </a:tr>
              <a:tr h="662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Example</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a:t>
                      </a:r>
                      <a:r>
                        <a:rPr lang="en-US" sz="2000" b="0" i="0" dirty="0">
                          <a:solidFill>
                            <a:srgbClr val="FF0000"/>
                          </a:solidFill>
                          <a:effectLst/>
                          <a:latin typeface="Consolas" panose="020B0609020204030204" pitchFamily="49" charset="0"/>
                        </a:rPr>
                        <a:t> href</a:t>
                      </a:r>
                      <a:r>
                        <a:rPr lang="en-US" sz="2000" b="0" i="0" dirty="0">
                          <a:solidFill>
                            <a:srgbClr val="0000CD"/>
                          </a:solidFill>
                          <a:effectLst/>
                          <a:latin typeface="Consolas" panose="020B0609020204030204" pitchFamily="49" charset="0"/>
                        </a:rPr>
                        <a:t>="https://www.w3schools.com"&gt;</a:t>
                      </a:r>
                      <a:r>
                        <a:rPr lang="en-US" sz="2000" b="0" i="0" dirty="0">
                          <a:solidFill>
                            <a:srgbClr val="000000"/>
                          </a:solidFill>
                          <a:effectLst/>
                          <a:latin typeface="Consolas" panose="020B0609020204030204" pitchFamily="49" charset="0"/>
                        </a:rPr>
                        <a:t>Visit W3Schools</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1664144451"/>
                  </a:ext>
                </a:extLst>
              </a:tr>
              <a:tr h="468155">
                <a:tc>
                  <a:txBody>
                    <a:bodyPr/>
                    <a:lstStyle/>
                    <a:p>
                      <a:pPr algn="ctr"/>
                      <a:r>
                        <a:rPr lang="en-US" sz="2000" b="1" dirty="0"/>
                        <a:t>src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a:t>
                      </a:r>
                      <a:r>
                        <a:rPr lang="en-US" sz="2000" b="1" dirty="0">
                          <a:solidFill>
                            <a:srgbClr val="196932"/>
                          </a:solidFill>
                        </a:rPr>
                        <a:t>&lt;img&gt;</a:t>
                      </a:r>
                      <a:r>
                        <a:rPr lang="en-US" sz="1800" b="1" i="0" kern="1200" dirty="0">
                          <a:solidFill>
                            <a:srgbClr val="196932"/>
                          </a:solidFill>
                          <a:effectLst/>
                          <a:latin typeface="+mn-lt"/>
                          <a:ea typeface="+mn-ea"/>
                          <a:cs typeface="+mn-cs"/>
                        </a:rPr>
                        <a:t> </a:t>
                      </a:r>
                      <a:r>
                        <a:rPr lang="en-US" sz="1800" b="0" i="0" kern="1200" dirty="0">
                          <a:solidFill>
                            <a:schemeClr val="dk1"/>
                          </a:solidFill>
                          <a:effectLst/>
                          <a:latin typeface="+mn-lt"/>
                          <a:ea typeface="+mn-ea"/>
                          <a:cs typeface="+mn-cs"/>
                        </a:rPr>
                        <a:t>tag is used to embed an image in an HTML page. The </a:t>
                      </a:r>
                      <a:r>
                        <a:rPr lang="en-US" sz="2000" dirty="0"/>
                        <a:t>src</a:t>
                      </a:r>
                      <a:r>
                        <a:rPr lang="en-US" sz="1800" b="0" i="0" kern="1200" dirty="0">
                          <a:solidFill>
                            <a:schemeClr val="dk1"/>
                          </a:solidFill>
                          <a:effectLst/>
                          <a:latin typeface="+mn-lt"/>
                          <a:ea typeface="+mn-ea"/>
                          <a:cs typeface="+mn-cs"/>
                        </a:rPr>
                        <a:t> attribute specifies the path to the image to be displayed:</a:t>
                      </a:r>
                      <a:endParaRPr lang="en-US" sz="2000" dirty="0"/>
                    </a:p>
                  </a:txBody>
                  <a:tcPr/>
                </a:tc>
                <a:extLst>
                  <a:ext uri="{0D108BD9-81ED-4DB2-BD59-A6C34878D82A}">
                    <a16:rowId xmlns:a16="http://schemas.microsoft.com/office/drawing/2014/main" val="3218674405"/>
                  </a:ext>
                </a:extLst>
              </a:tr>
              <a:tr h="632803">
                <a:tc>
                  <a:txBody>
                    <a:bodyPr/>
                    <a:lstStyle/>
                    <a:p>
                      <a:pPr algn="ctr"/>
                      <a:r>
                        <a:rPr lang="en-US" sz="2000"/>
                        <a:t>Example</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img</a:t>
                      </a:r>
                      <a:r>
                        <a:rPr lang="en-US" sz="2000" b="0" i="0" dirty="0">
                          <a:solidFill>
                            <a:srgbClr val="FF0000"/>
                          </a:solidFill>
                          <a:effectLst/>
                          <a:latin typeface="Consolas" panose="020B0609020204030204" pitchFamily="49" charset="0"/>
                        </a:rPr>
                        <a:t> src</a:t>
                      </a:r>
                      <a:r>
                        <a:rPr lang="en-US" sz="2000" b="0" i="0" dirty="0">
                          <a:solidFill>
                            <a:srgbClr val="0000CD"/>
                          </a:solidFill>
                          <a:effectLst/>
                          <a:latin typeface="Consolas" panose="020B0609020204030204" pitchFamily="49" charset="0"/>
                        </a:rPr>
                        <a:t>="img_girl.jpg"&gt;</a:t>
                      </a:r>
                      <a:endParaRPr lang="en-US" sz="2000" dirty="0"/>
                    </a:p>
                  </a:txBody>
                  <a:tcPr/>
                </a:tc>
                <a:extLst>
                  <a:ext uri="{0D108BD9-81ED-4DB2-BD59-A6C34878D82A}">
                    <a16:rowId xmlns:a16="http://schemas.microsoft.com/office/drawing/2014/main" val="3549982104"/>
                  </a:ext>
                </a:extLst>
              </a:tr>
            </a:tbl>
          </a:graphicData>
        </a:graphic>
      </p:graphicFrame>
      <p:grpSp>
        <p:nvGrpSpPr>
          <p:cNvPr id="9" name="Group 8">
            <a:extLst>
              <a:ext uri="{FF2B5EF4-FFF2-40B4-BE49-F238E27FC236}">
                <a16:creationId xmlns:a16="http://schemas.microsoft.com/office/drawing/2014/main" id="{BFB61A27-9955-4D71-B2B6-C0BFB1B9608F}"/>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E7E2E60D-ABE6-480A-A367-47D5913502A7}"/>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316460D4-A2E7-4F54-87EC-5ADA4D3E1206}"/>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A598F610-AE63-4AFC-8A54-B37EF0F5D7C7}"/>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DCE67622-CB52-4734-B992-470543CC9B4B}"/>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CBB819AE-42E8-4F61-A4DE-57AFB12B7098}"/>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59178C93-5402-44B2-ABAD-504A2C422622}"/>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B174A2B4-8014-4D4E-BB85-E02992575269}"/>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65C92A7F-657A-4395-8CD1-969DC39C47CE}"/>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03118AC0-3791-434C-95E4-A294BC5A5E9C}"/>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9AA33D97-F894-4B69-A7A5-511D459B25F7}"/>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126BB2E3-A1C7-479C-81A2-D23B41F7486E}"/>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5D15E43F-48A8-4B7F-9354-A1E186AC07A2}"/>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84BA1D96-A55B-4659-AB45-4F17ED836A22}"/>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0D25981D-498E-4F6B-9AFC-8BC63269FC09}"/>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82429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593284" y="6324700"/>
            <a:ext cx="419100"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21</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365760" rIns="27432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b="1" dirty="0">
                <a:solidFill>
                  <a:schemeClr val="accent3">
                    <a:lumMod val="75000"/>
                  </a:schemeClr>
                </a:solidFill>
              </a:rPr>
              <a:t>Some characters are reserved in HTML.</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If you use the less than (&lt;) or greater than (&gt;) signs in your text, the browser might mix them with tags.</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Character entities are used to display reserved characters in HTML.</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HTML Entities</a:t>
            </a:r>
          </a:p>
        </p:txBody>
      </p:sp>
      <p:sp>
        <p:nvSpPr>
          <p:cNvPr id="17" name="Subtitle 6">
            <a:extLst>
              <a:ext uri="{FF2B5EF4-FFF2-40B4-BE49-F238E27FC236}">
                <a16:creationId xmlns:a16="http://schemas.microsoft.com/office/drawing/2014/main" id="{C64500B8-9CE3-4837-A677-D84E3E042361}"/>
              </a:ext>
            </a:extLst>
          </p:cNvPr>
          <p:cNvSpPr txBox="1">
            <a:spLocks/>
          </p:cNvSpPr>
          <p:nvPr/>
        </p:nvSpPr>
        <p:spPr>
          <a:xfrm>
            <a:off x="6119707" y="1289958"/>
            <a:ext cx="5805593" cy="4846320"/>
          </a:xfrm>
          <a:prstGeom prst="rect">
            <a:avLst/>
          </a:prstGeom>
          <a:solidFill>
            <a:schemeClr val="accent3">
              <a:lumMod val="50000"/>
            </a:schemeClr>
          </a:solidFill>
          <a:ln w="57150">
            <a:solidFill>
              <a:schemeClr val="accent3">
                <a:lumMod val="50000"/>
              </a:schemeClr>
            </a:solidFill>
          </a:ln>
        </p:spPr>
        <p:txBody>
          <a:bodyPr vert="horz" lIns="432000" tIns="27432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dirty="0"/>
              <a:t>&amp;</a:t>
            </a:r>
            <a:r>
              <a:rPr lang="en-US" sz="3200" i="1" dirty="0"/>
              <a:t>entity_name</a:t>
            </a:r>
            <a:r>
              <a:rPr lang="en-US" sz="3200" dirty="0"/>
              <a:t>;</a:t>
            </a:r>
          </a:p>
          <a:p>
            <a:endParaRPr lang="en-US" sz="3200" dirty="0"/>
          </a:p>
          <a:p>
            <a:r>
              <a:rPr lang="en-US" sz="3200" dirty="0"/>
              <a:t>OR</a:t>
            </a:r>
          </a:p>
          <a:p>
            <a:endParaRPr lang="en-US" sz="3200" dirty="0"/>
          </a:p>
          <a:p>
            <a:r>
              <a:rPr lang="en-US" sz="3200" dirty="0"/>
              <a:t>&amp;#</a:t>
            </a:r>
            <a:r>
              <a:rPr lang="en-US" sz="3200" i="1" dirty="0"/>
              <a:t>entity_number</a:t>
            </a:r>
            <a:r>
              <a:rPr lang="en-US" sz="3200" dirty="0"/>
              <a:t>;</a:t>
            </a:r>
          </a:p>
          <a:p>
            <a:endParaRPr lang="en-US" sz="3200" b="1" dirty="0"/>
          </a:p>
          <a:p>
            <a:pPr algn="ctr"/>
            <a:r>
              <a:rPr lang="en-US" dirty="0"/>
              <a:t>(To display a less than sign (&lt;) we must write: </a:t>
            </a:r>
            <a:r>
              <a:rPr lang="en-US" b="1" dirty="0"/>
              <a:t>&amp;lt;</a:t>
            </a:r>
            <a:r>
              <a:rPr lang="en-US" dirty="0"/>
              <a:t> or </a:t>
            </a:r>
            <a:r>
              <a:rPr lang="en-US" b="1" dirty="0"/>
              <a:t>&amp;#60;)</a:t>
            </a:r>
            <a:endParaRPr lang="en-US" sz="3200" b="1" dirty="0"/>
          </a:p>
        </p:txBody>
      </p:sp>
      <p:grpSp>
        <p:nvGrpSpPr>
          <p:cNvPr id="9" name="Group 8">
            <a:extLst>
              <a:ext uri="{FF2B5EF4-FFF2-40B4-BE49-F238E27FC236}">
                <a16:creationId xmlns:a16="http://schemas.microsoft.com/office/drawing/2014/main" id="{7B6036FA-D390-425A-B306-8DBB46C3870A}"/>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8A347842-ECE6-469B-ACEE-467499578526}"/>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6367984E-8641-48BD-88F6-D9F045FD6B73}"/>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2DA1C0B1-FAF8-4745-84A7-5EA61419314A}"/>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02CB31CD-309A-4AB7-A86A-9C4AAE08663F}"/>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DC9B4E34-0915-48F9-96CB-E06ED0FBEF8A}"/>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1C356865-2F93-4827-9AE8-E34B04292961}"/>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A6288D75-D390-4F20-9BB2-AA223DE202F6}"/>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2C47E77F-3B46-42EE-8F7F-7FD71BB21BD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8C1DC3B3-2E4D-4DF1-A111-13817766ECE5}"/>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7F8490C3-9314-427E-B7FD-3C938F7F929A}"/>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B699EC85-35D6-48ED-96E3-1C15FE34C2E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774FDAC0-6376-45BD-A9C2-4B7AD67801B0}"/>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F3C7FEAD-0DC1-45F8-ADF3-65B7DA6E770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08611EE9-9696-4ECF-8D0F-A2A0978C29A6}"/>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527048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22</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solidFill>
                  <a:srgbClr val="000000"/>
                </a:solidFill>
                <a:latin typeface="Verdana" panose="020B0604030504040204" pitchFamily="34" charset="0"/>
              </a:rPr>
              <a:t>HTML attributes provide additional information about HTML elements</a:t>
            </a: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defRPr/>
            </a:pPr>
            <a:r>
              <a:rPr lang="en-US">
                <a:solidFill>
                  <a:schemeClr val="accent3">
                    <a:lumMod val="60000"/>
                    <a:lumOff val="40000"/>
                  </a:schemeClr>
                </a:solidFill>
              </a:rPr>
              <a:t>HTML Entities</a:t>
            </a:r>
          </a:p>
        </p:txBody>
      </p:sp>
      <p:graphicFrame>
        <p:nvGraphicFramePr>
          <p:cNvPr id="8" name="Table 2">
            <a:extLst>
              <a:ext uri="{FF2B5EF4-FFF2-40B4-BE49-F238E27FC236}">
                <a16:creationId xmlns:a16="http://schemas.microsoft.com/office/drawing/2014/main" id="{E1CBC18A-C4AE-4F10-BC82-850B21AC8AF0}"/>
              </a:ext>
            </a:extLst>
          </p:cNvPr>
          <p:cNvGraphicFramePr>
            <a:graphicFrameLocks noGrp="1"/>
          </p:cNvGraphicFramePr>
          <p:nvPr>
            <p:extLst>
              <p:ext uri="{D42A27DB-BD31-4B8C-83A1-F6EECF244321}">
                <p14:modId xmlns:p14="http://schemas.microsoft.com/office/powerpoint/2010/main" val="2365485187"/>
              </p:ext>
            </p:extLst>
          </p:nvPr>
        </p:nvGraphicFramePr>
        <p:xfrm>
          <a:off x="506124" y="1464418"/>
          <a:ext cx="11178346" cy="4529716"/>
        </p:xfrm>
        <a:graphic>
          <a:graphicData uri="http://schemas.openxmlformats.org/drawingml/2006/table">
            <a:tbl>
              <a:tblPr firstRow="1" bandRow="1">
                <a:tableStyleId>{F5AB1C69-6EDB-4FF4-983F-18BD219EF322}</a:tableStyleId>
              </a:tblPr>
              <a:tblGrid>
                <a:gridCol w="845004">
                  <a:extLst>
                    <a:ext uri="{9D8B030D-6E8A-4147-A177-3AD203B41FA5}">
                      <a16:colId xmlns:a16="http://schemas.microsoft.com/office/drawing/2014/main" val="267845631"/>
                    </a:ext>
                  </a:extLst>
                </a:gridCol>
                <a:gridCol w="6455391">
                  <a:extLst>
                    <a:ext uri="{9D8B030D-6E8A-4147-A177-3AD203B41FA5}">
                      <a16:colId xmlns:a16="http://schemas.microsoft.com/office/drawing/2014/main" val="3621487744"/>
                    </a:ext>
                  </a:extLst>
                </a:gridCol>
                <a:gridCol w="1937982">
                  <a:extLst>
                    <a:ext uri="{9D8B030D-6E8A-4147-A177-3AD203B41FA5}">
                      <a16:colId xmlns:a16="http://schemas.microsoft.com/office/drawing/2014/main" val="1989275197"/>
                    </a:ext>
                  </a:extLst>
                </a:gridCol>
                <a:gridCol w="1939969">
                  <a:extLst>
                    <a:ext uri="{9D8B030D-6E8A-4147-A177-3AD203B41FA5}">
                      <a16:colId xmlns:a16="http://schemas.microsoft.com/office/drawing/2014/main" val="593277721"/>
                    </a:ext>
                  </a:extLst>
                </a:gridCol>
              </a:tblGrid>
              <a:tr h="504979">
                <a:tc>
                  <a:txBody>
                    <a:bodyPr/>
                    <a:lstStyle/>
                    <a:p>
                      <a:pPr algn="ctr"/>
                      <a:r>
                        <a:rPr lang="en-US" sz="2000" dirty="0"/>
                        <a:t>Result</a:t>
                      </a:r>
                    </a:p>
                  </a:txBody>
                  <a:tcPr/>
                </a:tc>
                <a:tc>
                  <a:txBody>
                    <a:bodyPr/>
                    <a:lstStyle/>
                    <a:p>
                      <a:pPr algn="ctr"/>
                      <a:r>
                        <a:rPr lang="en-US" sz="2000" dirty="0"/>
                        <a:t>Description</a:t>
                      </a:r>
                    </a:p>
                  </a:txBody>
                  <a:tcPr/>
                </a:tc>
                <a:tc>
                  <a:txBody>
                    <a:bodyPr/>
                    <a:lstStyle/>
                    <a:p>
                      <a:pPr algn="ctr"/>
                      <a:r>
                        <a:rPr lang="en-US" sz="2000" dirty="0"/>
                        <a:t>Entity Name</a:t>
                      </a:r>
                    </a:p>
                  </a:txBody>
                  <a:tcPr/>
                </a:tc>
                <a:tc>
                  <a:txBody>
                    <a:bodyPr/>
                    <a:lstStyle/>
                    <a:p>
                      <a:pPr algn="ctr"/>
                      <a:r>
                        <a:rPr lang="en-US" sz="2000" dirty="0"/>
                        <a:t>Entity No.</a:t>
                      </a:r>
                    </a:p>
                  </a:txBody>
                  <a:tcPr/>
                </a:tc>
                <a:extLst>
                  <a:ext uri="{0D108BD9-81ED-4DB2-BD59-A6C34878D82A}">
                    <a16:rowId xmlns:a16="http://schemas.microsoft.com/office/drawing/2014/main" val="3332676253"/>
                  </a:ext>
                </a:extLst>
              </a:tr>
              <a:tr h="458487">
                <a:tc>
                  <a:txBody>
                    <a:bodyPr/>
                    <a:lstStyle/>
                    <a:p>
                      <a:pPr algn="ctr"/>
                      <a:endParaRPr lang="en-US" sz="2000" b="1" dirty="0"/>
                    </a:p>
                  </a:txBody>
                  <a:tcPr/>
                </a:tc>
                <a:tc>
                  <a:txBody>
                    <a:bodyPr/>
                    <a:lstStyle/>
                    <a:p>
                      <a:pPr algn="l" fontAlgn="t"/>
                      <a:r>
                        <a:rPr lang="en-US" dirty="0">
                          <a:effectLst/>
                        </a:rPr>
                        <a:t>non-breaking space</a:t>
                      </a:r>
                    </a:p>
                  </a:txBody>
                  <a:tcPr marL="76200" marR="76200" marT="76200" marB="76200"/>
                </a:tc>
                <a:tc>
                  <a:txBody>
                    <a:bodyPr/>
                    <a:lstStyle/>
                    <a:p>
                      <a:pPr algn="l" fontAlgn="t"/>
                      <a:r>
                        <a:rPr lang="en-US">
                          <a:effectLst/>
                        </a:rPr>
                        <a:t>&amp;nbsp;</a:t>
                      </a:r>
                    </a:p>
                  </a:txBody>
                  <a:tcPr marL="76200" marR="76200" marT="76200" marB="76200"/>
                </a:tc>
                <a:tc>
                  <a:txBody>
                    <a:bodyPr/>
                    <a:lstStyle/>
                    <a:p>
                      <a:pPr algn="l" fontAlgn="t"/>
                      <a:r>
                        <a:rPr lang="en-US" dirty="0">
                          <a:effectLst/>
                        </a:rPr>
                        <a:t>&amp;#160;</a:t>
                      </a:r>
                    </a:p>
                  </a:txBody>
                  <a:tcPr marL="76200" marR="76200" marT="76200" marB="76200"/>
                </a:tc>
                <a:extLst>
                  <a:ext uri="{0D108BD9-81ED-4DB2-BD59-A6C34878D82A}">
                    <a16:rowId xmlns:a16="http://schemas.microsoft.com/office/drawing/2014/main" val="506048228"/>
                  </a:ext>
                </a:extLst>
              </a:tr>
              <a:tr h="397203">
                <a:tc>
                  <a:txBody>
                    <a:bodyPr/>
                    <a:lstStyle/>
                    <a:p>
                      <a:pPr algn="l" fontAlgn="t"/>
                      <a:r>
                        <a:rPr lang="en-US" dirty="0">
                          <a:effectLst/>
                        </a:rPr>
                        <a:t>&lt;</a:t>
                      </a:r>
                    </a:p>
                  </a:txBody>
                  <a:tcPr marL="152400" marR="76200" marT="76200" marB="76200"/>
                </a:tc>
                <a:tc>
                  <a:txBody>
                    <a:bodyPr/>
                    <a:lstStyle/>
                    <a:p>
                      <a:pPr algn="l" fontAlgn="t"/>
                      <a:r>
                        <a:rPr lang="en-US">
                          <a:effectLst/>
                        </a:rPr>
                        <a:t>less than</a:t>
                      </a:r>
                    </a:p>
                  </a:txBody>
                  <a:tcPr marL="76200" marR="76200" marT="76200" marB="76200"/>
                </a:tc>
                <a:tc>
                  <a:txBody>
                    <a:bodyPr/>
                    <a:lstStyle/>
                    <a:p>
                      <a:pPr algn="l" fontAlgn="t"/>
                      <a:r>
                        <a:rPr lang="en-US">
                          <a:effectLst/>
                        </a:rPr>
                        <a:t>&amp;lt;</a:t>
                      </a:r>
                    </a:p>
                  </a:txBody>
                  <a:tcPr marL="76200" marR="76200" marT="76200" marB="76200"/>
                </a:tc>
                <a:tc>
                  <a:txBody>
                    <a:bodyPr/>
                    <a:lstStyle/>
                    <a:p>
                      <a:pPr algn="l" fontAlgn="t"/>
                      <a:r>
                        <a:rPr lang="en-US" dirty="0">
                          <a:effectLst/>
                        </a:rPr>
                        <a:t>&amp;#60;</a:t>
                      </a:r>
                    </a:p>
                  </a:txBody>
                  <a:tcPr marL="76200" marR="76200" marT="76200" marB="76200"/>
                </a:tc>
                <a:extLst>
                  <a:ext uri="{0D108BD9-81ED-4DB2-BD59-A6C34878D82A}">
                    <a16:rowId xmlns:a16="http://schemas.microsoft.com/office/drawing/2014/main" val="3385511030"/>
                  </a:ext>
                </a:extLst>
              </a:tr>
              <a:tr h="537775">
                <a:tc>
                  <a:txBody>
                    <a:bodyPr/>
                    <a:lstStyle/>
                    <a:p>
                      <a:pPr algn="l" fontAlgn="t"/>
                      <a:r>
                        <a:rPr lang="en-US" dirty="0">
                          <a:effectLst/>
                        </a:rPr>
                        <a:t>&gt;</a:t>
                      </a:r>
                    </a:p>
                  </a:txBody>
                  <a:tcPr marL="152400" marR="76200" marT="76200" marB="76200"/>
                </a:tc>
                <a:tc>
                  <a:txBody>
                    <a:bodyPr/>
                    <a:lstStyle/>
                    <a:p>
                      <a:pPr algn="l" fontAlgn="t"/>
                      <a:r>
                        <a:rPr lang="en-US">
                          <a:effectLst/>
                        </a:rPr>
                        <a:t>greater than</a:t>
                      </a:r>
                    </a:p>
                  </a:txBody>
                  <a:tcPr marL="76200" marR="76200" marT="76200" marB="76200"/>
                </a:tc>
                <a:tc>
                  <a:txBody>
                    <a:bodyPr/>
                    <a:lstStyle/>
                    <a:p>
                      <a:pPr algn="l" fontAlgn="t"/>
                      <a:r>
                        <a:rPr lang="en-US">
                          <a:effectLst/>
                        </a:rPr>
                        <a:t>&amp;gt;</a:t>
                      </a:r>
                    </a:p>
                  </a:txBody>
                  <a:tcPr marL="76200" marR="76200" marT="76200" marB="76200"/>
                </a:tc>
                <a:tc>
                  <a:txBody>
                    <a:bodyPr/>
                    <a:lstStyle/>
                    <a:p>
                      <a:pPr algn="l" fontAlgn="t"/>
                      <a:r>
                        <a:rPr lang="en-US" dirty="0">
                          <a:effectLst/>
                        </a:rPr>
                        <a:t>&amp;#62;</a:t>
                      </a:r>
                    </a:p>
                  </a:txBody>
                  <a:tcPr marL="76200" marR="76200" marT="76200" marB="76200"/>
                </a:tc>
                <a:extLst>
                  <a:ext uri="{0D108BD9-81ED-4DB2-BD59-A6C34878D82A}">
                    <a16:rowId xmlns:a16="http://schemas.microsoft.com/office/drawing/2014/main" val="543144585"/>
                  </a:ext>
                </a:extLst>
              </a:tr>
              <a:tr h="417568">
                <a:tc>
                  <a:txBody>
                    <a:bodyPr/>
                    <a:lstStyle/>
                    <a:p>
                      <a:pPr algn="l" fontAlgn="t"/>
                      <a:r>
                        <a:rPr lang="en-US" dirty="0">
                          <a:effectLst/>
                        </a:rPr>
                        <a:t>&amp;</a:t>
                      </a:r>
                    </a:p>
                  </a:txBody>
                  <a:tcPr marL="152400" marR="76200" marT="76200" marB="76200"/>
                </a:tc>
                <a:tc>
                  <a:txBody>
                    <a:bodyPr/>
                    <a:lstStyle/>
                    <a:p>
                      <a:pPr algn="l" fontAlgn="t"/>
                      <a:r>
                        <a:rPr lang="en-US">
                          <a:effectLst/>
                        </a:rPr>
                        <a:t>ampersand</a:t>
                      </a:r>
                    </a:p>
                  </a:txBody>
                  <a:tcPr marL="76200" marR="76200" marT="76200" marB="76200"/>
                </a:tc>
                <a:tc>
                  <a:txBody>
                    <a:bodyPr/>
                    <a:lstStyle/>
                    <a:p>
                      <a:pPr algn="l" fontAlgn="t"/>
                      <a:r>
                        <a:rPr lang="en-US">
                          <a:effectLst/>
                        </a:rPr>
                        <a:t>&amp;amp;</a:t>
                      </a:r>
                    </a:p>
                  </a:txBody>
                  <a:tcPr marL="76200" marR="76200" marT="76200" marB="76200"/>
                </a:tc>
                <a:tc>
                  <a:txBody>
                    <a:bodyPr/>
                    <a:lstStyle/>
                    <a:p>
                      <a:pPr algn="l" fontAlgn="t"/>
                      <a:r>
                        <a:rPr lang="en-US" dirty="0">
                          <a:effectLst/>
                        </a:rPr>
                        <a:t>&amp;#38;</a:t>
                      </a:r>
                    </a:p>
                  </a:txBody>
                  <a:tcPr marL="76200" marR="76200" marT="76200" marB="76200"/>
                </a:tc>
                <a:extLst>
                  <a:ext uri="{0D108BD9-81ED-4DB2-BD59-A6C34878D82A}">
                    <a16:rowId xmlns:a16="http://schemas.microsoft.com/office/drawing/2014/main" val="1664144451"/>
                  </a:ext>
                </a:extLst>
              </a:tr>
              <a:tr h="468155">
                <a:tc>
                  <a:txBody>
                    <a:bodyPr/>
                    <a:lstStyle/>
                    <a:p>
                      <a:pPr algn="l" fontAlgn="t"/>
                      <a:r>
                        <a:rPr lang="en-US" dirty="0">
                          <a:effectLst/>
                        </a:rPr>
                        <a:t>"</a:t>
                      </a:r>
                    </a:p>
                  </a:txBody>
                  <a:tcPr marL="152400" marR="76200" marT="76200" marB="76200"/>
                </a:tc>
                <a:tc>
                  <a:txBody>
                    <a:bodyPr/>
                    <a:lstStyle/>
                    <a:p>
                      <a:pPr algn="l" fontAlgn="t"/>
                      <a:r>
                        <a:rPr lang="en-US">
                          <a:effectLst/>
                        </a:rPr>
                        <a:t>double quotation mark</a:t>
                      </a:r>
                    </a:p>
                  </a:txBody>
                  <a:tcPr marL="76200" marR="76200" marT="76200" marB="76200"/>
                </a:tc>
                <a:tc>
                  <a:txBody>
                    <a:bodyPr/>
                    <a:lstStyle/>
                    <a:p>
                      <a:pPr algn="l" fontAlgn="t"/>
                      <a:r>
                        <a:rPr lang="en-US">
                          <a:effectLst/>
                        </a:rPr>
                        <a:t>&amp;quot;</a:t>
                      </a:r>
                    </a:p>
                  </a:txBody>
                  <a:tcPr marL="76200" marR="76200" marT="76200" marB="76200"/>
                </a:tc>
                <a:tc>
                  <a:txBody>
                    <a:bodyPr/>
                    <a:lstStyle/>
                    <a:p>
                      <a:pPr algn="l" fontAlgn="t"/>
                      <a:r>
                        <a:rPr lang="en-US" dirty="0">
                          <a:effectLst/>
                        </a:rPr>
                        <a:t>&amp;#34;</a:t>
                      </a:r>
                    </a:p>
                  </a:txBody>
                  <a:tcPr marL="76200" marR="76200" marT="76200" marB="76200"/>
                </a:tc>
                <a:extLst>
                  <a:ext uri="{0D108BD9-81ED-4DB2-BD59-A6C34878D82A}">
                    <a16:rowId xmlns:a16="http://schemas.microsoft.com/office/drawing/2014/main" val="3218674405"/>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single quotation mark (apostrophe)</a:t>
                      </a:r>
                    </a:p>
                  </a:txBody>
                  <a:tcPr marL="76200" marR="76200" marT="76200" marB="76200"/>
                </a:tc>
                <a:tc>
                  <a:txBody>
                    <a:bodyPr/>
                    <a:lstStyle/>
                    <a:p>
                      <a:pPr algn="l" fontAlgn="t"/>
                      <a:r>
                        <a:rPr lang="en-US">
                          <a:effectLst/>
                        </a:rPr>
                        <a:t>&amp;apos;</a:t>
                      </a:r>
                    </a:p>
                  </a:txBody>
                  <a:tcPr marL="76200" marR="76200" marT="76200" marB="76200"/>
                </a:tc>
                <a:tc>
                  <a:txBody>
                    <a:bodyPr/>
                    <a:lstStyle/>
                    <a:p>
                      <a:pPr algn="l" fontAlgn="t"/>
                      <a:r>
                        <a:rPr lang="en-US" dirty="0">
                          <a:effectLst/>
                        </a:rPr>
                        <a:t>&amp;#39;</a:t>
                      </a:r>
                    </a:p>
                  </a:txBody>
                  <a:tcPr marL="76200" marR="76200" marT="76200" marB="76200"/>
                </a:tc>
                <a:extLst>
                  <a:ext uri="{0D108BD9-81ED-4DB2-BD59-A6C34878D82A}">
                    <a16:rowId xmlns:a16="http://schemas.microsoft.com/office/drawing/2014/main" val="3549982104"/>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cent</a:t>
                      </a:r>
                    </a:p>
                  </a:txBody>
                  <a:tcPr marL="76200" marR="76200" marT="76200" marB="76200"/>
                </a:tc>
                <a:tc>
                  <a:txBody>
                    <a:bodyPr/>
                    <a:lstStyle/>
                    <a:p>
                      <a:pPr algn="l" fontAlgn="t"/>
                      <a:r>
                        <a:rPr lang="en-US">
                          <a:effectLst/>
                        </a:rPr>
                        <a:t>&amp;cent;</a:t>
                      </a:r>
                    </a:p>
                  </a:txBody>
                  <a:tcPr marL="76200" marR="76200" marT="76200" marB="76200"/>
                </a:tc>
                <a:tc>
                  <a:txBody>
                    <a:bodyPr/>
                    <a:lstStyle/>
                    <a:p>
                      <a:pPr algn="l" fontAlgn="t"/>
                      <a:r>
                        <a:rPr lang="en-US" dirty="0">
                          <a:effectLst/>
                        </a:rPr>
                        <a:t>&amp;#162;</a:t>
                      </a:r>
                    </a:p>
                  </a:txBody>
                  <a:tcPr marL="76200" marR="76200" marT="76200" marB="76200"/>
                </a:tc>
                <a:extLst>
                  <a:ext uri="{0D108BD9-81ED-4DB2-BD59-A6C34878D82A}">
                    <a16:rowId xmlns:a16="http://schemas.microsoft.com/office/drawing/2014/main" val="2032819242"/>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pound</a:t>
                      </a:r>
                    </a:p>
                  </a:txBody>
                  <a:tcPr marL="76200" marR="76200" marT="76200" marB="76200"/>
                </a:tc>
                <a:tc>
                  <a:txBody>
                    <a:bodyPr/>
                    <a:lstStyle/>
                    <a:p>
                      <a:pPr algn="l" fontAlgn="t"/>
                      <a:r>
                        <a:rPr lang="en-US">
                          <a:effectLst/>
                        </a:rPr>
                        <a:t>&amp;pound;</a:t>
                      </a:r>
                    </a:p>
                  </a:txBody>
                  <a:tcPr marL="76200" marR="76200" marT="76200" marB="76200"/>
                </a:tc>
                <a:tc>
                  <a:txBody>
                    <a:bodyPr/>
                    <a:lstStyle/>
                    <a:p>
                      <a:pPr algn="l" fontAlgn="t"/>
                      <a:r>
                        <a:rPr lang="en-US" dirty="0">
                          <a:effectLst/>
                        </a:rPr>
                        <a:t>&amp;#163;</a:t>
                      </a:r>
                    </a:p>
                  </a:txBody>
                  <a:tcPr marL="76200" marR="76200" marT="76200" marB="76200"/>
                </a:tc>
                <a:extLst>
                  <a:ext uri="{0D108BD9-81ED-4DB2-BD59-A6C34878D82A}">
                    <a16:rowId xmlns:a16="http://schemas.microsoft.com/office/drawing/2014/main" val="634694150"/>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copyright</a:t>
                      </a:r>
                    </a:p>
                  </a:txBody>
                  <a:tcPr marL="76200" marR="76200" marT="76200" marB="76200"/>
                </a:tc>
                <a:tc>
                  <a:txBody>
                    <a:bodyPr/>
                    <a:lstStyle/>
                    <a:p>
                      <a:pPr algn="l" fontAlgn="t"/>
                      <a:r>
                        <a:rPr lang="en-US">
                          <a:effectLst/>
                        </a:rPr>
                        <a:t>&amp;copy;</a:t>
                      </a:r>
                    </a:p>
                  </a:txBody>
                  <a:tcPr marL="76200" marR="76200" marT="76200" marB="76200"/>
                </a:tc>
                <a:tc>
                  <a:txBody>
                    <a:bodyPr/>
                    <a:lstStyle/>
                    <a:p>
                      <a:pPr algn="l" fontAlgn="t"/>
                      <a:r>
                        <a:rPr lang="en-US" dirty="0">
                          <a:effectLst/>
                        </a:rPr>
                        <a:t>&amp;#169;</a:t>
                      </a:r>
                    </a:p>
                  </a:txBody>
                  <a:tcPr marL="76200" marR="76200" marT="76200" marB="76200"/>
                </a:tc>
                <a:extLst>
                  <a:ext uri="{0D108BD9-81ED-4DB2-BD59-A6C34878D82A}">
                    <a16:rowId xmlns:a16="http://schemas.microsoft.com/office/drawing/2014/main" val="3050511016"/>
                  </a:ext>
                </a:extLst>
              </a:tr>
            </a:tbl>
          </a:graphicData>
        </a:graphic>
      </p:graphicFrame>
      <p:grpSp>
        <p:nvGrpSpPr>
          <p:cNvPr id="9" name="Group 8">
            <a:extLst>
              <a:ext uri="{FF2B5EF4-FFF2-40B4-BE49-F238E27FC236}">
                <a16:creationId xmlns:a16="http://schemas.microsoft.com/office/drawing/2014/main" id="{A017C317-1A1C-46BA-9D2B-5F345898490B}"/>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1E2F4D2C-34E8-4074-918F-04A7A7133A51}"/>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A7DB8322-9D4E-44EB-AE29-F01517F23FBC}"/>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4E295D63-E268-4E45-9C9B-0AC1E07670AE}"/>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F4749C7B-CF06-4516-B1B1-1459E823A928}"/>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B819D24B-74B3-48E7-8033-5E0B096E44B0}"/>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F97ACE66-0DE8-4286-8F39-8F2DDBB436D3}"/>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C44D3605-D17C-403E-AE90-7BE4DADC2933}"/>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297F44C0-CE27-4525-8765-765D91683066}"/>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E88D123F-1F4A-4E2E-8E96-18BBDA5B2B48}"/>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5CA5ED23-116C-4281-9E30-DA8A5FBE6160}"/>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E9ECDB81-FEA8-4A47-90D4-DCAB24F660B1}"/>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1405020E-54B5-4A31-A33F-0FBF9265000B}"/>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6CAF400A-F55D-4810-BD95-36BD3C27512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532AAD38-453F-42A8-871C-F788846FC30C}"/>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5467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560630" y="6324700"/>
            <a:ext cx="473528"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23</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182880" rIns="274320" bIns="9144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400" dirty="0">
                <a:solidFill>
                  <a:schemeClr val="tx1"/>
                </a:solidFill>
              </a:rPr>
              <a:t>There are two types of HTML elements namely, </a:t>
            </a:r>
            <a:r>
              <a:rPr lang="en-US" sz="2400" b="1" dirty="0">
                <a:solidFill>
                  <a:schemeClr val="accent3">
                    <a:lumMod val="60000"/>
                    <a:lumOff val="40000"/>
                  </a:schemeClr>
                </a:solidFill>
              </a:rPr>
              <a:t>container</a:t>
            </a:r>
            <a:r>
              <a:rPr lang="en-US" sz="2400" dirty="0">
                <a:solidFill>
                  <a:schemeClr val="tx1"/>
                </a:solidFill>
              </a:rPr>
              <a:t> and </a:t>
            </a:r>
            <a:r>
              <a:rPr lang="en-US" sz="2400" b="1" dirty="0">
                <a:solidFill>
                  <a:schemeClr val="accent3">
                    <a:lumMod val="60000"/>
                    <a:lumOff val="40000"/>
                  </a:schemeClr>
                </a:solidFill>
              </a:rPr>
              <a:t>standalone </a:t>
            </a:r>
            <a:r>
              <a:rPr lang="en-US" sz="2400" dirty="0">
                <a:solidFill>
                  <a:schemeClr val="tx1"/>
                </a:solidFill>
              </a:rPr>
              <a:t>elements. </a:t>
            </a:r>
          </a:p>
          <a:p>
            <a:pPr marL="342900" indent="-342900">
              <a:lnSpc>
                <a:spcPct val="100000"/>
              </a:lnSpc>
              <a:buFont typeface="Arial" panose="020B0604020202020204" pitchFamily="34" charset="0"/>
              <a:buChar char="•"/>
            </a:pPr>
            <a:r>
              <a:rPr lang="en-US" sz="2400" dirty="0">
                <a:solidFill>
                  <a:schemeClr val="tx1"/>
                </a:solidFill>
              </a:rPr>
              <a:t>A container element includes the start tag, contents, sub-elements, and end tag. </a:t>
            </a:r>
          </a:p>
          <a:p>
            <a:pPr marL="342900" indent="-342900">
              <a:lnSpc>
                <a:spcPct val="100000"/>
              </a:lnSpc>
              <a:buFont typeface="Arial" panose="020B0604020202020204" pitchFamily="34" charset="0"/>
              <a:buChar char="•"/>
            </a:pPr>
            <a:r>
              <a:rPr lang="en-US" sz="2400" dirty="0">
                <a:solidFill>
                  <a:schemeClr val="tx1"/>
                </a:solidFill>
              </a:rPr>
              <a:t>All the basic HTML elements are container elements. </a:t>
            </a:r>
          </a:p>
          <a:p>
            <a:pPr marL="342900" indent="-342900">
              <a:lnSpc>
                <a:spcPct val="100000"/>
              </a:lnSpc>
              <a:buFont typeface="Arial" panose="020B0604020202020204" pitchFamily="34" charset="0"/>
              <a:buChar char="•"/>
            </a:pPr>
            <a:r>
              <a:rPr lang="en-US" sz="2400" dirty="0">
                <a:solidFill>
                  <a:schemeClr val="tx1"/>
                </a:solidFill>
              </a:rPr>
              <a:t>A standalone element consists of the start tag and attributes followed by the end tag as </a:t>
            </a:r>
            <a:r>
              <a:rPr lang="en-US" sz="2400" b="1" dirty="0">
                <a:solidFill>
                  <a:schemeClr val="accent3">
                    <a:lumMod val="60000"/>
                    <a:lumOff val="40000"/>
                  </a:schemeClr>
                </a:solidFill>
              </a:rPr>
              <a:t>/&gt;</a:t>
            </a:r>
            <a:r>
              <a:rPr lang="en-US" sz="2400" dirty="0">
                <a:solidFill>
                  <a:schemeClr val="tx1"/>
                </a:solidFill>
              </a:rPr>
              <a:t> without any content</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0" y="0"/>
            <a:ext cx="6095999" cy="863601"/>
          </a:xfrm>
          <a:prstGeom prst="rect">
            <a:avLst/>
          </a:prstGeom>
          <a:solidFill>
            <a:schemeClr val="accent3">
              <a:lumMod val="50000"/>
              <a:alpha val="80000"/>
            </a:schemeClr>
          </a:solidFill>
        </p:spPr>
        <p:txBody>
          <a:bodyPr vert="horz" lIns="182880" tIns="91440" rIns="182880" bIns="18288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Container and Standalone Tags</a:t>
            </a:r>
          </a:p>
        </p:txBody>
      </p:sp>
      <p:graphicFrame>
        <p:nvGraphicFramePr>
          <p:cNvPr id="9" name="Table 2">
            <a:extLst>
              <a:ext uri="{FF2B5EF4-FFF2-40B4-BE49-F238E27FC236}">
                <a16:creationId xmlns:a16="http://schemas.microsoft.com/office/drawing/2014/main" id="{46C74F4E-085F-4527-AEEF-C35E5F9DB6A0}"/>
              </a:ext>
            </a:extLst>
          </p:cNvPr>
          <p:cNvGraphicFramePr>
            <a:graphicFrameLocks noGrp="1"/>
          </p:cNvGraphicFramePr>
          <p:nvPr>
            <p:extLst>
              <p:ext uri="{D42A27DB-BD31-4B8C-83A1-F6EECF244321}">
                <p14:modId xmlns:p14="http://schemas.microsoft.com/office/powerpoint/2010/main" val="2771816283"/>
              </p:ext>
            </p:extLst>
          </p:nvPr>
        </p:nvGraphicFramePr>
        <p:xfrm>
          <a:off x="6095998" y="1257300"/>
          <a:ext cx="5588469" cy="4890221"/>
        </p:xfrm>
        <a:graphic>
          <a:graphicData uri="http://schemas.openxmlformats.org/drawingml/2006/table">
            <a:tbl>
              <a:tblPr firstRow="1" bandRow="1">
                <a:tableStyleId>{F5AB1C69-6EDB-4FF4-983F-18BD219EF322}</a:tableStyleId>
              </a:tblPr>
              <a:tblGrid>
                <a:gridCol w="2819402">
                  <a:extLst>
                    <a:ext uri="{9D8B030D-6E8A-4147-A177-3AD203B41FA5}">
                      <a16:colId xmlns:a16="http://schemas.microsoft.com/office/drawing/2014/main" val="267845631"/>
                    </a:ext>
                  </a:extLst>
                </a:gridCol>
                <a:gridCol w="2769067">
                  <a:extLst>
                    <a:ext uri="{9D8B030D-6E8A-4147-A177-3AD203B41FA5}">
                      <a16:colId xmlns:a16="http://schemas.microsoft.com/office/drawing/2014/main" val="3621487744"/>
                    </a:ext>
                  </a:extLst>
                </a:gridCol>
              </a:tblGrid>
              <a:tr h="700457">
                <a:tc>
                  <a:txBody>
                    <a:bodyPr/>
                    <a:lstStyle/>
                    <a:p>
                      <a:pPr algn="ctr"/>
                      <a:r>
                        <a:rPr lang="en-US" sz="2800" dirty="0"/>
                        <a:t>Container Tags</a:t>
                      </a:r>
                      <a:endParaRPr lang="en-US" sz="2000" dirty="0"/>
                    </a:p>
                  </a:txBody>
                  <a:tcPr/>
                </a:tc>
                <a:tc>
                  <a:txBody>
                    <a:bodyPr/>
                    <a:lstStyle/>
                    <a:p>
                      <a:pPr algn="ctr"/>
                      <a:r>
                        <a:rPr lang="en-US" sz="2800" dirty="0"/>
                        <a:t>Standalone Tags</a:t>
                      </a:r>
                    </a:p>
                  </a:txBody>
                  <a:tcPr/>
                </a:tc>
                <a:extLst>
                  <a:ext uri="{0D108BD9-81ED-4DB2-BD59-A6C34878D82A}">
                    <a16:rowId xmlns:a16="http://schemas.microsoft.com/office/drawing/2014/main" val="3332676253"/>
                  </a:ext>
                </a:extLst>
              </a:tr>
              <a:tr h="761365">
                <a:tc>
                  <a:txBody>
                    <a:bodyPr/>
                    <a:lstStyle/>
                    <a:p>
                      <a:pPr algn="ctr"/>
                      <a:r>
                        <a:rPr lang="en-US" sz="2000" b="1" dirty="0"/>
                        <a:t>&lt;html&gt;&lt;/html&gt;</a:t>
                      </a:r>
                    </a:p>
                  </a:txBody>
                  <a:tcPr/>
                </a:tc>
                <a:tc>
                  <a:txBody>
                    <a:bodyPr/>
                    <a:lstStyle/>
                    <a:p>
                      <a:pPr algn="ctr"/>
                      <a:r>
                        <a:rPr lang="en-US" sz="2000" b="1" dirty="0">
                          <a:solidFill>
                            <a:schemeClr val="tx1"/>
                          </a:solidFill>
                        </a:rPr>
                        <a:t>&lt;br/&gt;</a:t>
                      </a:r>
                    </a:p>
                  </a:txBody>
                  <a:tcPr/>
                </a:tc>
                <a:extLst>
                  <a:ext uri="{0D108BD9-81ED-4DB2-BD59-A6C34878D82A}">
                    <a16:rowId xmlns:a16="http://schemas.microsoft.com/office/drawing/2014/main" val="506048228"/>
                  </a:ext>
                </a:extLst>
              </a:tr>
              <a:tr h="700457">
                <a:tc>
                  <a:txBody>
                    <a:bodyPr/>
                    <a:lstStyle/>
                    <a:p>
                      <a:pPr algn="ctr"/>
                      <a:r>
                        <a:rPr lang="en-US" sz="2000" b="1" dirty="0"/>
                        <a:t>&lt;body&gt;&lt;/body&gt;</a:t>
                      </a:r>
                      <a:endParaRPr lang="en-US" sz="2000" dirty="0"/>
                    </a:p>
                  </a:txBody>
                  <a:tcPr/>
                </a:tc>
                <a:tc>
                  <a:txBody>
                    <a:bodyPr/>
                    <a:lstStyle/>
                    <a:p>
                      <a:pPr algn="ctr"/>
                      <a:r>
                        <a:rPr lang="en-US" sz="2000" b="1" dirty="0"/>
                        <a:t>&lt;hr/&gt;</a:t>
                      </a:r>
                    </a:p>
                  </a:txBody>
                  <a:tcPr/>
                </a:tc>
                <a:extLst>
                  <a:ext uri="{0D108BD9-81ED-4DB2-BD59-A6C34878D82A}">
                    <a16:rowId xmlns:a16="http://schemas.microsoft.com/office/drawing/2014/main" val="3385511030"/>
                  </a:ext>
                </a:extLst>
              </a:tr>
              <a:tr h="706572">
                <a:tc>
                  <a:txBody>
                    <a:bodyPr/>
                    <a:lstStyle/>
                    <a:p>
                      <a:pPr algn="ctr"/>
                      <a:r>
                        <a:rPr lang="en-US" sz="2000" b="1" dirty="0"/>
                        <a:t>&lt;h1&gt;&lt;/h1&gt;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&lt;img/&gt;</a:t>
                      </a:r>
                    </a:p>
                  </a:txBody>
                  <a:tcPr/>
                </a:tc>
                <a:extLst>
                  <a:ext uri="{0D108BD9-81ED-4DB2-BD59-A6C34878D82A}">
                    <a16:rowId xmlns:a16="http://schemas.microsoft.com/office/drawing/2014/main" val="543144585"/>
                  </a:ext>
                </a:extLst>
              </a:tr>
              <a:tr h="616283">
                <a:tc>
                  <a:txBody>
                    <a:bodyPr/>
                    <a:lstStyle/>
                    <a:p>
                      <a:pPr algn="ctr"/>
                      <a:r>
                        <a:rPr lang="en-US" sz="2000" b="1" dirty="0"/>
                        <a:t>&lt;p&gt;&lt;/p&gt;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&lt;input/&gt;</a:t>
                      </a:r>
                    </a:p>
                  </a:txBody>
                  <a:tcPr/>
                </a:tc>
                <a:extLst>
                  <a:ext uri="{0D108BD9-81ED-4DB2-BD59-A6C34878D82A}">
                    <a16:rowId xmlns:a16="http://schemas.microsoft.com/office/drawing/2014/main" val="1664144451"/>
                  </a:ext>
                </a:extLst>
              </a:tr>
              <a:tr h="704630">
                <a:tc>
                  <a:txBody>
                    <a:bodyPr/>
                    <a:lstStyle/>
                    <a:p>
                      <a:pPr algn="ctr"/>
                      <a:r>
                        <a:rPr lang="en-US" sz="2000" b="1" dirty="0"/>
                        <a:t>&lt;script&gt;&lt;/script&gt;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&lt;link/&gt;</a:t>
                      </a:r>
                    </a:p>
                  </a:txBody>
                  <a:tcPr/>
                </a:tc>
                <a:extLst>
                  <a:ext uri="{0D108BD9-81ED-4DB2-BD59-A6C34878D82A}">
                    <a16:rowId xmlns:a16="http://schemas.microsoft.com/office/drawing/2014/main" val="3218674405"/>
                  </a:ext>
                </a:extLst>
              </a:tr>
              <a:tr h="700457">
                <a:tc>
                  <a:txBody>
                    <a:bodyPr/>
                    <a:lstStyle/>
                    <a:p>
                      <a:pPr algn="ctr"/>
                      <a:r>
                        <a:rPr lang="en-US" sz="2000" b="1" dirty="0"/>
                        <a:t>&lt;div&gt;&lt;/div&gt;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&lt;meta/&gt;</a:t>
                      </a:r>
                    </a:p>
                  </a:txBody>
                  <a:tcPr/>
                </a:tc>
                <a:extLst>
                  <a:ext uri="{0D108BD9-81ED-4DB2-BD59-A6C34878D82A}">
                    <a16:rowId xmlns:a16="http://schemas.microsoft.com/office/drawing/2014/main" val="3549982104"/>
                  </a:ext>
                </a:extLst>
              </a:tr>
            </a:tbl>
          </a:graphicData>
        </a:graphic>
      </p:graphicFrame>
      <p:grpSp>
        <p:nvGrpSpPr>
          <p:cNvPr id="11" name="Group 10">
            <a:extLst>
              <a:ext uri="{FF2B5EF4-FFF2-40B4-BE49-F238E27FC236}">
                <a16:creationId xmlns:a16="http://schemas.microsoft.com/office/drawing/2014/main" id="{EC917F6B-ED3B-4434-A255-F7207DFE13AB}"/>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7" name="Freeform: Shape 16" title="triangles">
              <a:extLst>
                <a:ext uri="{FF2B5EF4-FFF2-40B4-BE49-F238E27FC236}">
                  <a16:creationId xmlns:a16="http://schemas.microsoft.com/office/drawing/2014/main" id="{812A01B9-2F69-4273-9FF3-7459D30397C9}"/>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D025B1F2-9A90-4AB2-9B37-0CC891E89C69}"/>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36582B1E-D4AC-4BF4-8230-5FAC6BD94750}"/>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58F0590A-B3B1-446C-9E27-D56AECD6927F}"/>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B57178F6-78FF-4296-8931-51737DF84F0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D268A157-1A47-4D85-8BDA-08F7A000B641}"/>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6B45F739-7B7A-47BE-88FB-93EC10E48C7F}"/>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05C9A340-6296-4C10-9604-E6C443550CA4}"/>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4C941459-08D3-4D16-8157-93E582E0A1A0}"/>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EE32BE7-F805-4F6D-AB23-287A3BC7451A}"/>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B8194745-712D-4131-B671-374AFD8F8A13}"/>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63AB63F6-3666-42FE-956B-7581AA914F2E}"/>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EA0C6BAD-9371-45B6-8158-DA6230F15314}"/>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EF4082C8-80EA-41F0-802B-E7635B30BD41}"/>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156355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493683" y="6324700"/>
            <a:ext cx="501091"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24</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11639051" cy="4846320"/>
          </a:xfrm>
          <a:prstGeom prst="rect">
            <a:avLst/>
          </a:prstGeom>
          <a:noFill/>
          <a:ln w="57150">
            <a:solidFill>
              <a:schemeClr val="accent3">
                <a:lumMod val="50000"/>
              </a:schemeClr>
            </a:solidFill>
          </a:ln>
        </p:spPr>
        <p:txBody>
          <a:bodyPr vert="horz" lIns="274320" tIns="182880" rIns="274320" bIns="9144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helps to create better and richer mobile applications by using </a:t>
            </a:r>
            <a:r>
              <a:rPr lang="en-US" sz="2000" b="1" dirty="0">
                <a:solidFill>
                  <a:srgbClr val="196932"/>
                </a:solidFill>
              </a:rPr>
              <a:t>APIs</a:t>
            </a:r>
            <a:r>
              <a:rPr lang="en-US" sz="2000" dirty="0">
                <a:solidFill>
                  <a:schemeClr val="tx1"/>
                </a:solidFill>
              </a:rPr>
              <a:t> that support advanced Web application features for mobile browsers. </a:t>
            </a:r>
          </a:p>
          <a:p>
            <a:pPr marL="342900" indent="-342900">
              <a:lnSpc>
                <a:spcPct val="100000"/>
              </a:lnSpc>
              <a:buFont typeface="Arial" panose="020B0604020202020204" pitchFamily="34" charset="0"/>
              <a:buChar char="•"/>
            </a:pPr>
            <a:r>
              <a:rPr lang="en-US" sz="2000" dirty="0">
                <a:solidFill>
                  <a:schemeClr val="tx1"/>
                </a:solidFill>
              </a:rPr>
              <a:t>New-age smartphones with </a:t>
            </a:r>
            <a:r>
              <a:rPr lang="en-US" sz="2000" b="1" dirty="0">
                <a:solidFill>
                  <a:srgbClr val="196932"/>
                </a:solidFill>
              </a:rPr>
              <a:t>Apple iOS</a:t>
            </a:r>
            <a:r>
              <a:rPr lang="en-US" sz="2000" dirty="0">
                <a:solidFill>
                  <a:schemeClr val="tx1"/>
                </a:solidFill>
              </a:rPr>
              <a:t> and </a:t>
            </a:r>
            <a:r>
              <a:rPr lang="en-US" sz="2000" b="1" dirty="0">
                <a:solidFill>
                  <a:srgbClr val="196932"/>
                </a:solidFill>
              </a:rPr>
              <a:t>Google Android </a:t>
            </a:r>
            <a:r>
              <a:rPr lang="en-US" sz="2000" dirty="0">
                <a:solidFill>
                  <a:schemeClr val="tx1"/>
                </a:solidFill>
              </a:rPr>
              <a:t>as operating systems support </a:t>
            </a:r>
            <a:r>
              <a:rPr lang="en-US" sz="2000" dirty="0">
                <a:solidFill>
                  <a:srgbClr val="196932"/>
                </a:solidFill>
              </a:rPr>
              <a:t>HTML5</a:t>
            </a:r>
            <a:r>
              <a:rPr lang="en-US" sz="2000" dirty="0">
                <a:solidFill>
                  <a:schemeClr val="tx1"/>
                </a:solidFill>
              </a:rPr>
              <a:t> compliant browsers. </a:t>
            </a:r>
          </a:p>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tries to integrate all the features to deploy mobile applications that would be compatible with all the platforms. </a:t>
            </a:r>
          </a:p>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provides features such as drag-and-drop functionality, video embedding in an application, and even offline capabilities.</a:t>
            </a:r>
          </a:p>
          <a:p>
            <a:pPr marL="342900" indent="-342900">
              <a:lnSpc>
                <a:spcPct val="100000"/>
              </a:lnSpc>
              <a:buFont typeface="Arial" panose="020B0604020202020204" pitchFamily="34" charset="0"/>
              <a:buChar char="•"/>
            </a:pPr>
            <a:r>
              <a:rPr lang="en-US" sz="2000" dirty="0">
                <a:solidFill>
                  <a:schemeClr val="tx1"/>
                </a:solidFill>
              </a:rPr>
              <a:t>As </a:t>
            </a:r>
            <a:r>
              <a:rPr lang="en-US" sz="2000" b="1" dirty="0">
                <a:solidFill>
                  <a:srgbClr val="196932"/>
                </a:solidFill>
              </a:rPr>
              <a:t>HTML5</a:t>
            </a:r>
            <a:r>
              <a:rPr lang="en-US" sz="2000" dirty="0">
                <a:solidFill>
                  <a:schemeClr val="tx1"/>
                </a:solidFill>
              </a:rPr>
              <a:t> is compatible with most mobile operating systems, up to 30% of the cost of development for different CPE rating systems is saved. </a:t>
            </a:r>
          </a:p>
          <a:p>
            <a:pPr marL="342900" indent="-342900">
              <a:lnSpc>
                <a:spcPct val="100000"/>
              </a:lnSpc>
              <a:buFont typeface="Arial" panose="020B0604020202020204" pitchFamily="34" charset="0"/>
              <a:buChar char="•"/>
            </a:pPr>
            <a:r>
              <a:rPr lang="en-US" sz="2000" dirty="0">
                <a:solidFill>
                  <a:schemeClr val="tx1"/>
                </a:solidFill>
              </a:rPr>
              <a:t>Also, there is a reduced dependency on third-party components, thus reducing the licensing costs. </a:t>
            </a:r>
          </a:p>
          <a:p>
            <a:pPr marL="342900" indent="-342900">
              <a:lnSpc>
                <a:spcPct val="100000"/>
              </a:lnSpc>
              <a:buFont typeface="Arial" panose="020B0604020202020204" pitchFamily="34" charset="0"/>
              <a:buChar char="•"/>
            </a:pPr>
            <a:r>
              <a:rPr lang="en-US" sz="2000" dirty="0">
                <a:solidFill>
                  <a:schemeClr val="tx1"/>
                </a:solidFill>
              </a:rPr>
              <a:t>All the required components will be readily available through the browser in </a:t>
            </a:r>
            <a:r>
              <a:rPr lang="en-US" sz="2000" b="1" dirty="0">
                <a:solidFill>
                  <a:srgbClr val="196932"/>
                </a:solidFill>
              </a:rPr>
              <a:t>HTML5</a:t>
            </a:r>
            <a:r>
              <a:rPr lang="en-US" sz="2000" dirty="0">
                <a:solidFill>
                  <a:schemeClr val="tx1"/>
                </a:solidFill>
              </a:rPr>
              <a:t>. </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0" y="0"/>
            <a:ext cx="6095999" cy="863601"/>
          </a:xfrm>
          <a:prstGeom prst="rect">
            <a:avLst/>
          </a:prstGeom>
          <a:solidFill>
            <a:schemeClr val="accent3">
              <a:lumMod val="50000"/>
              <a:alpha val="80000"/>
            </a:schemeClr>
          </a:solidFill>
        </p:spPr>
        <p:txBody>
          <a:bodyPr vert="horz" lIns="182880" tIns="91440" rIns="182880" bIns="18288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HTML5 and Mobile Devices</a:t>
            </a:r>
          </a:p>
        </p:txBody>
      </p:sp>
      <p:grpSp>
        <p:nvGrpSpPr>
          <p:cNvPr id="8" name="Group 7">
            <a:extLst>
              <a:ext uri="{FF2B5EF4-FFF2-40B4-BE49-F238E27FC236}">
                <a16:creationId xmlns:a16="http://schemas.microsoft.com/office/drawing/2014/main" id="{DE690383-6014-491A-9FA6-69894FDFB3ED}"/>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9" name="Freeform: Shape 8" title="triangles">
              <a:extLst>
                <a:ext uri="{FF2B5EF4-FFF2-40B4-BE49-F238E27FC236}">
                  <a16:creationId xmlns:a16="http://schemas.microsoft.com/office/drawing/2014/main" id="{35FEA982-B17F-4D5B-A89C-F4BED04FA10D}"/>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1" name="Freeform: Shape 10" title="triangles">
              <a:extLst>
                <a:ext uri="{FF2B5EF4-FFF2-40B4-BE49-F238E27FC236}">
                  <a16:creationId xmlns:a16="http://schemas.microsoft.com/office/drawing/2014/main" id="{CD45D623-94E3-4EF3-BE25-657DE32C893C}"/>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1E6EDB0C-8448-4966-B55A-61CBCE3D54A8}"/>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ED103360-7194-467A-A211-11AF2FC77848}"/>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2F239E22-324F-4C51-841A-2E70E89DD9C4}"/>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C10B79B0-AB0F-42B6-9BEA-16A536FEF108}"/>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59F6C9E3-1B42-480D-BC41-0303E20B8DB3}"/>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5A314B5E-693A-4D4F-B7BB-BE292B0FD58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37D26FC2-31B5-4CD9-B779-F456CD376E3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5568E9AF-6946-4825-B1E7-F27CEA5DE684}"/>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AD38F977-7497-4F2B-8132-868A63EABD54}"/>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5A14FCD-78C2-4D3E-9E75-6FF8B6B2D389}"/>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6CB1548E-6000-4607-8565-AD882A006B82}"/>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367D6F26-369C-492A-B820-2081080DCBA0}"/>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4152716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493683" y="6324700"/>
            <a:ext cx="501091"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25</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11639051" cy="4846320"/>
          </a:xfrm>
          <a:prstGeom prst="rect">
            <a:avLst/>
          </a:prstGeom>
          <a:noFill/>
          <a:ln w="57150">
            <a:solidFill>
              <a:schemeClr val="accent3">
                <a:lumMod val="50000"/>
              </a:schemeClr>
            </a:solidFill>
          </a:ln>
        </p:spPr>
        <p:txBody>
          <a:bodyPr vert="horz" lIns="274320" tIns="182880" rIns="274320" bIns="9144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000" dirty="0">
                <a:solidFill>
                  <a:schemeClr val="tx1"/>
                </a:solidFill>
              </a:rPr>
              <a:t> </a:t>
            </a:r>
            <a:r>
              <a:rPr lang="en-US" sz="2000" b="1" dirty="0">
                <a:solidFill>
                  <a:srgbClr val="196932"/>
                </a:solidFill>
              </a:rPr>
              <a:t>HTML5</a:t>
            </a:r>
            <a:r>
              <a:rPr lang="en-US" sz="2000" dirty="0">
                <a:solidFill>
                  <a:schemeClr val="tx1"/>
                </a:solidFill>
              </a:rPr>
              <a:t> has included </a:t>
            </a:r>
            <a:r>
              <a:rPr lang="en-US" sz="2000" b="1" dirty="0">
                <a:solidFill>
                  <a:srgbClr val="196932"/>
                </a:solidFill>
              </a:rPr>
              <a:t>APIs</a:t>
            </a:r>
            <a:r>
              <a:rPr lang="en-US" sz="2000" dirty="0">
                <a:solidFill>
                  <a:schemeClr val="tx1"/>
                </a:solidFill>
              </a:rPr>
              <a:t>, hence additional plug-ins are not required for mobile browsers. </a:t>
            </a:r>
          </a:p>
          <a:p>
            <a:pPr marL="342900" indent="-342900">
              <a:lnSpc>
                <a:spcPct val="100000"/>
              </a:lnSpc>
              <a:buFont typeface="Arial" panose="020B0604020202020204" pitchFamily="34" charset="0"/>
              <a:buChar char="•"/>
            </a:pPr>
            <a:r>
              <a:rPr lang="en-US" sz="2000" dirty="0">
                <a:solidFill>
                  <a:schemeClr val="tx1"/>
                </a:solidFill>
              </a:rPr>
              <a:t>Mobile development is easier as knowledge of only </a:t>
            </a:r>
            <a:r>
              <a:rPr lang="en-US" sz="2000" b="1" dirty="0">
                <a:solidFill>
                  <a:srgbClr val="196932"/>
                </a:solidFill>
              </a:rPr>
              <a:t>HTML5, CSS</a:t>
            </a:r>
            <a:r>
              <a:rPr lang="en-US" sz="2000" dirty="0">
                <a:solidFill>
                  <a:schemeClr val="tx1"/>
                </a:solidFill>
              </a:rPr>
              <a:t>, and </a:t>
            </a:r>
            <a:r>
              <a:rPr lang="en-US" sz="2000" b="1" dirty="0">
                <a:solidFill>
                  <a:srgbClr val="196932"/>
                </a:solidFill>
              </a:rPr>
              <a:t>JavaScript</a:t>
            </a:r>
            <a:r>
              <a:rPr lang="en-US" sz="2000" b="1" dirty="0">
                <a:solidFill>
                  <a:schemeClr val="tx1"/>
                </a:solidFill>
              </a:rPr>
              <a:t> </a:t>
            </a:r>
            <a:r>
              <a:rPr lang="en-US" sz="2000" dirty="0">
                <a:solidFill>
                  <a:schemeClr val="tx1"/>
                </a:solidFill>
              </a:rPr>
              <a:t>is majorly required. </a:t>
            </a:r>
          </a:p>
          <a:p>
            <a:pPr marL="342900" indent="-342900">
              <a:lnSpc>
                <a:spcPct val="100000"/>
              </a:lnSpc>
              <a:buFont typeface="Arial" panose="020B0604020202020204" pitchFamily="34" charset="0"/>
              <a:buChar char="•"/>
            </a:pPr>
            <a:r>
              <a:rPr lang="en-US" sz="2000" dirty="0">
                <a:solidFill>
                  <a:schemeClr val="tx1"/>
                </a:solidFill>
              </a:rPr>
              <a:t>There is a rising growth of </a:t>
            </a:r>
            <a:r>
              <a:rPr lang="en-US" sz="2000" b="1" dirty="0">
                <a:solidFill>
                  <a:srgbClr val="196932"/>
                </a:solidFill>
              </a:rPr>
              <a:t>HTML5</a:t>
            </a:r>
            <a:r>
              <a:rPr lang="en-US" sz="2000" dirty="0">
                <a:solidFill>
                  <a:schemeClr val="tx1"/>
                </a:solidFill>
              </a:rPr>
              <a:t> for mobile applications due to its enhanced compatibility. </a:t>
            </a:r>
          </a:p>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is compatible with most operating </a:t>
            </a:r>
          </a:p>
          <a:p>
            <a:pPr marL="342900" indent="-342900">
              <a:lnSpc>
                <a:spcPct val="100000"/>
              </a:lnSpc>
              <a:buFont typeface="Arial" panose="020B0604020202020204" pitchFamily="34" charset="0"/>
              <a:buChar char="•"/>
            </a:pPr>
            <a:r>
              <a:rPr lang="en-US" sz="2000" dirty="0">
                <a:solidFill>
                  <a:schemeClr val="tx1"/>
                </a:solidFill>
              </a:rPr>
              <a:t>The </a:t>
            </a:r>
            <a:r>
              <a:rPr lang="en-US" sz="2000" b="1" dirty="0">
                <a:solidFill>
                  <a:srgbClr val="196932"/>
                </a:solidFill>
              </a:rPr>
              <a:t>HTML5-based</a:t>
            </a:r>
            <a:r>
              <a:rPr lang="en-US" sz="2000" dirty="0">
                <a:solidFill>
                  <a:schemeClr val="tx1"/>
                </a:solidFill>
              </a:rPr>
              <a:t> mobile applications can run on browsers of </a:t>
            </a:r>
            <a:r>
              <a:rPr lang="en-US" sz="2000" b="1" dirty="0">
                <a:solidFill>
                  <a:srgbClr val="196932"/>
                </a:solidFill>
              </a:rPr>
              <a:t>Android, 10S, Blackberry, Windows Phone</a:t>
            </a:r>
            <a:r>
              <a:rPr lang="en-US" sz="2000" dirty="0">
                <a:solidFill>
                  <a:schemeClr val="tx1"/>
                </a:solidFill>
              </a:rPr>
              <a:t>, and other mobile </a:t>
            </a:r>
            <a:r>
              <a:rPr lang="en-US" sz="2000" b="1" dirty="0">
                <a:solidFill>
                  <a:srgbClr val="196932"/>
                </a:solidFill>
              </a:rPr>
              <a:t>operating systems</a:t>
            </a:r>
            <a:r>
              <a:rPr lang="en-US" sz="2000" dirty="0">
                <a:solidFill>
                  <a:schemeClr val="tx1"/>
                </a:solidFill>
              </a:rPr>
              <a:t>.  </a:t>
            </a:r>
          </a:p>
          <a:p>
            <a:pPr marL="342900" indent="-342900">
              <a:lnSpc>
                <a:spcPct val="100000"/>
              </a:lnSpc>
              <a:buFont typeface="Arial" panose="020B0604020202020204" pitchFamily="34" charset="0"/>
              <a:buChar char="•"/>
            </a:pPr>
            <a:r>
              <a:rPr lang="en-US" sz="2000" dirty="0">
                <a:solidFill>
                  <a:schemeClr val="tx1"/>
                </a:solidFill>
              </a:rPr>
              <a:t>The development cost for creating applications in </a:t>
            </a:r>
            <a:r>
              <a:rPr lang="en-US" sz="2000" b="1" dirty="0">
                <a:solidFill>
                  <a:srgbClr val="196932"/>
                </a:solidFill>
              </a:rPr>
              <a:t>HTML5</a:t>
            </a:r>
            <a:r>
              <a:rPr lang="en-US" sz="2000" dirty="0">
                <a:solidFill>
                  <a:schemeClr val="tx1"/>
                </a:solidFill>
              </a:rPr>
              <a:t> is </a:t>
            </a:r>
            <a:r>
              <a:rPr lang="en-US" sz="2000" b="1" dirty="0">
                <a:solidFill>
                  <a:srgbClr val="196932"/>
                </a:solidFill>
              </a:rPr>
              <a:t>low</a:t>
            </a:r>
            <a:r>
              <a:rPr lang="en-US" sz="2000" dirty="0">
                <a:solidFill>
                  <a:schemeClr val="tx1"/>
                </a:solidFill>
              </a:rPr>
              <a:t>. </a:t>
            </a:r>
          </a:p>
          <a:p>
            <a:pPr marL="342900" indent="-342900">
              <a:lnSpc>
                <a:spcPct val="100000"/>
              </a:lnSpc>
              <a:buFont typeface="Arial" panose="020B0604020202020204" pitchFamily="34" charset="0"/>
              <a:buChar char="•"/>
            </a:pPr>
            <a:r>
              <a:rPr lang="en-US" sz="2000" dirty="0">
                <a:solidFill>
                  <a:schemeClr val="tx1"/>
                </a:solidFill>
              </a:rPr>
              <a:t>Applications based on location and maps will have greater support in </a:t>
            </a:r>
            <a:r>
              <a:rPr lang="en-US" sz="2000" b="1" dirty="0">
                <a:solidFill>
                  <a:srgbClr val="196932"/>
                </a:solidFill>
              </a:rPr>
              <a:t>HTML5</a:t>
            </a:r>
            <a:r>
              <a:rPr lang="en-US" sz="2000" dirty="0">
                <a:solidFill>
                  <a:schemeClr val="tx1"/>
                </a:solidFill>
              </a:rPr>
              <a:t>. </a:t>
            </a:r>
          </a:p>
          <a:p>
            <a:pPr marL="342900" indent="-342900">
              <a:lnSpc>
                <a:spcPct val="100000"/>
              </a:lnSpc>
              <a:buFont typeface="Arial" panose="020B0604020202020204" pitchFamily="34" charset="0"/>
              <a:buChar char="•"/>
            </a:pPr>
            <a:r>
              <a:rPr lang="en-US" sz="2000" dirty="0">
                <a:solidFill>
                  <a:schemeClr val="tx1"/>
                </a:solidFill>
              </a:rPr>
              <a:t>Third-party programs are not required in </a:t>
            </a:r>
            <a:r>
              <a:rPr lang="en-US" sz="2000" b="1" dirty="0">
                <a:solidFill>
                  <a:srgbClr val="196932"/>
                </a:solidFill>
              </a:rPr>
              <a:t>HTML5</a:t>
            </a:r>
            <a:r>
              <a:rPr lang="en-US" sz="2000" dirty="0">
                <a:solidFill>
                  <a:schemeClr val="tx1"/>
                </a:solidFill>
              </a:rPr>
              <a:t>. </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0" y="0"/>
            <a:ext cx="6095999" cy="863601"/>
          </a:xfrm>
          <a:prstGeom prst="rect">
            <a:avLst/>
          </a:prstGeom>
          <a:solidFill>
            <a:schemeClr val="accent3">
              <a:lumMod val="50000"/>
              <a:alpha val="80000"/>
            </a:schemeClr>
          </a:solidFill>
        </p:spPr>
        <p:txBody>
          <a:bodyPr vert="horz" lIns="182880" tIns="91440" rIns="182880" bIns="18288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Benefits of HTML5 in Mobile Development</a:t>
            </a:r>
          </a:p>
        </p:txBody>
      </p:sp>
      <p:grpSp>
        <p:nvGrpSpPr>
          <p:cNvPr id="8" name="Group 7">
            <a:extLst>
              <a:ext uri="{FF2B5EF4-FFF2-40B4-BE49-F238E27FC236}">
                <a16:creationId xmlns:a16="http://schemas.microsoft.com/office/drawing/2014/main" id="{5EC40C94-E76C-41D4-8B46-6324DD508605}"/>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9" name="Freeform: Shape 8" title="triangles">
              <a:extLst>
                <a:ext uri="{FF2B5EF4-FFF2-40B4-BE49-F238E27FC236}">
                  <a16:creationId xmlns:a16="http://schemas.microsoft.com/office/drawing/2014/main" id="{800EEC22-5ED0-4D0E-9406-ECF77355BB3A}"/>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1" name="Freeform: Shape 10" title="triangles">
              <a:extLst>
                <a:ext uri="{FF2B5EF4-FFF2-40B4-BE49-F238E27FC236}">
                  <a16:creationId xmlns:a16="http://schemas.microsoft.com/office/drawing/2014/main" id="{58615CA8-DAFB-4351-B909-FA69F0092D48}"/>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ED6D5B86-A6AD-459E-9354-796A62EB21B4}"/>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F1320E1A-00BC-462B-BA9B-8CB1147F41D0}"/>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4E2B6919-C930-42DA-B214-B807D4B477B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5CEA57FA-B5A9-484A-B87F-A7257D4153E5}"/>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92AE2755-0274-46FD-8C17-32A70212C7B2}"/>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BFA2F7E1-9EC6-43DE-80CD-5E0D20FF9B23}"/>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C9C5B4E0-819C-4C58-8E55-96E4CF22227B}"/>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7C578C5D-7E99-4A3E-9E25-4406CD6CF2A1}"/>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E1D908B6-2C1A-4E37-9429-CE886B28276B}"/>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8712A497-E758-4470-B190-F96BB6708CCC}"/>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6EA1918E-FC73-4E4C-B379-4FB5EDD711A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DF933F90-D718-4EFC-BA7A-666C80A98809}"/>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66610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26</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Summary</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mc:AlternateContent xmlns:mc="http://schemas.openxmlformats.org/markup-compatibility/2006">
        <mc:Choice xmlns:psuz="http://schemas.microsoft.com/office/powerpoint/2016/summaryzoom" Requires="psuz">
          <p:graphicFrame>
            <p:nvGraphicFramePr>
              <p:cNvPr id="8" name="Summary Zoom 7">
                <a:extLst>
                  <a:ext uri="{FF2B5EF4-FFF2-40B4-BE49-F238E27FC236}">
                    <a16:creationId xmlns:a16="http://schemas.microsoft.com/office/drawing/2014/main" id="{664B473A-8DE9-4F2C-903D-93D7C1680BAE}"/>
                  </a:ext>
                </a:extLst>
              </p:cNvPr>
              <p:cNvGraphicFramePr>
                <a:graphicFrameLocks noChangeAspect="1"/>
              </p:cNvGraphicFramePr>
              <p:nvPr>
                <p:extLst>
                  <p:ext uri="{D42A27DB-BD31-4B8C-83A1-F6EECF244321}">
                    <p14:modId xmlns:p14="http://schemas.microsoft.com/office/powerpoint/2010/main" val="1779297847"/>
                  </p:ext>
                </p:extLst>
              </p:nvPr>
            </p:nvGraphicFramePr>
            <p:xfrm>
              <a:off x="442896" y="1460500"/>
              <a:ext cx="11276013" cy="4469586"/>
            </p:xfrm>
            <a:graphic>
              <a:graphicData uri="http://schemas.microsoft.com/office/powerpoint/2016/summaryzoom">
                <psuz:summaryZm>
                  <psuz:summaryZmObj sectionId="{24D970AD-D6A2-4666-A395-DEE42E2C4878}">
                    <psuz:zmPr id="{2B3CADD6-0EF5-40B5-9AE6-62FE3818BA50}" transitionDur="1000">
                      <p166:blipFill xmlns:p166="http://schemas.microsoft.com/office/powerpoint/2016/6/main">
                        <a:blip r:embed="rId4"/>
                        <a:stretch>
                          <a:fillRect/>
                        </a:stretch>
                      </p166:blipFill>
                      <p166:spPr xmlns:p166="http://schemas.microsoft.com/office/powerpoint/2016/6/main">
                        <a:xfrm>
                          <a:off x="421089" y="760102"/>
                          <a:ext cx="2537103" cy="1427120"/>
                        </a:xfrm>
                        <a:prstGeom prst="rect">
                          <a:avLst/>
                        </a:prstGeom>
                        <a:ln w="3175">
                          <a:solidFill>
                            <a:prstClr val="ltGray"/>
                          </a:solidFill>
                        </a:ln>
                      </p166:spPr>
                    </psuz:zmPr>
                  </psuz:summaryZmObj>
                  <psuz:summaryZmObj sectionId="{ED14597E-0A3C-4B6C-82F9-342F669F985B}">
                    <psuz:zmPr id="{69856BD0-FC27-4087-B26D-C5C262703B10}" transitionDur="1000">
                      <p166:blipFill xmlns:p166="http://schemas.microsoft.com/office/powerpoint/2016/6/main">
                        <a:blip r:embed="rId5"/>
                        <a:stretch>
                          <a:fillRect/>
                        </a:stretch>
                      </p166:blipFill>
                      <p166:spPr xmlns:p166="http://schemas.microsoft.com/office/powerpoint/2016/6/main">
                        <a:xfrm>
                          <a:off x="3053333" y="760102"/>
                          <a:ext cx="2537103" cy="1427120"/>
                        </a:xfrm>
                        <a:prstGeom prst="rect">
                          <a:avLst/>
                        </a:prstGeom>
                        <a:ln w="3175">
                          <a:solidFill>
                            <a:prstClr val="ltGray"/>
                          </a:solidFill>
                        </a:ln>
                      </p166:spPr>
                    </psuz:zmPr>
                  </psuz:summaryZmObj>
                  <psuz:summaryZmObj sectionId="{91A4C7C2-ECAC-4843-AA5E-AD8AA7AC557F}">
                    <psuz:zmPr id="{FD68426C-D42F-4424-AE7E-82273F067F10}" transitionDur="1000">
                      <p166:blipFill xmlns:p166="http://schemas.microsoft.com/office/powerpoint/2016/6/main">
                        <a:blip r:embed="rId6"/>
                        <a:stretch>
                          <a:fillRect/>
                        </a:stretch>
                      </p166:blipFill>
                      <p166:spPr xmlns:p166="http://schemas.microsoft.com/office/powerpoint/2016/6/main">
                        <a:xfrm>
                          <a:off x="5685577" y="760102"/>
                          <a:ext cx="2537103" cy="1427120"/>
                        </a:xfrm>
                        <a:prstGeom prst="rect">
                          <a:avLst/>
                        </a:prstGeom>
                        <a:ln w="3175">
                          <a:solidFill>
                            <a:prstClr val="ltGray"/>
                          </a:solidFill>
                        </a:ln>
                      </p166:spPr>
                    </psuz:zmPr>
                  </psuz:summaryZmObj>
                  <psuz:summaryZmObj sectionId="{4DC26341-314A-4089-8E27-6CF6C76E8C43}">
                    <psuz:zmPr id="{391F8595-6088-4FCD-9B2B-363FEBCD4870}" transitionDur="1000">
                      <p166:blipFill xmlns:p166="http://schemas.microsoft.com/office/powerpoint/2016/6/main">
                        <a:blip r:embed="rId7"/>
                        <a:stretch>
                          <a:fillRect/>
                        </a:stretch>
                      </p166:blipFill>
                      <p166:spPr xmlns:p166="http://schemas.microsoft.com/office/powerpoint/2016/6/main">
                        <a:xfrm>
                          <a:off x="8317821" y="760102"/>
                          <a:ext cx="2537103" cy="1427120"/>
                        </a:xfrm>
                        <a:prstGeom prst="rect">
                          <a:avLst/>
                        </a:prstGeom>
                        <a:ln w="3175">
                          <a:solidFill>
                            <a:prstClr val="ltGray"/>
                          </a:solidFill>
                        </a:ln>
                      </p166:spPr>
                    </psuz:zmPr>
                  </psuz:summaryZmObj>
                  <psuz:summaryZmObj sectionId="{F80B7995-3392-48D8-B928-68E9267349D5}">
                    <psuz:zmPr id="{7D509E0B-A7BF-4CA8-86BB-5B5462A62795}" transitionDur="1000">
                      <p166:blipFill xmlns:p166="http://schemas.microsoft.com/office/powerpoint/2016/6/main">
                        <a:blip r:embed="rId8"/>
                        <a:stretch>
                          <a:fillRect/>
                        </a:stretch>
                      </p166:blipFill>
                      <p166:spPr xmlns:p166="http://schemas.microsoft.com/office/powerpoint/2016/6/main">
                        <a:xfrm>
                          <a:off x="421089" y="2282363"/>
                          <a:ext cx="2537103" cy="1427120"/>
                        </a:xfrm>
                        <a:prstGeom prst="rect">
                          <a:avLst/>
                        </a:prstGeom>
                        <a:ln w="3175">
                          <a:solidFill>
                            <a:prstClr val="ltGray"/>
                          </a:solidFill>
                        </a:ln>
                      </p166:spPr>
                    </psuz:zmPr>
                  </psuz:summaryZmObj>
                  <psuz:summaryZmObj sectionId="{2FACAEFC-900A-449E-AC6D-8697CF8E3309}">
                    <psuz:zmPr id="{4B87ACD4-DC58-401B-A7BC-48E84A042008}" transitionDur="1000">
                      <p166:blipFill xmlns:p166="http://schemas.microsoft.com/office/powerpoint/2016/6/main">
                        <a:blip r:embed="rId9"/>
                        <a:stretch>
                          <a:fillRect/>
                        </a:stretch>
                      </p166:blipFill>
                      <p166:spPr xmlns:p166="http://schemas.microsoft.com/office/powerpoint/2016/6/main">
                        <a:xfrm>
                          <a:off x="3053333" y="2282363"/>
                          <a:ext cx="2537103" cy="1427120"/>
                        </a:xfrm>
                        <a:prstGeom prst="rect">
                          <a:avLst/>
                        </a:prstGeom>
                        <a:ln w="3175">
                          <a:solidFill>
                            <a:prstClr val="ltGray"/>
                          </a:solidFill>
                        </a:ln>
                      </p166:spPr>
                    </psuz:zmPr>
                  </psuz:summaryZmObj>
                  <psuz:summaryZmObj sectionId="{6840DED8-68C0-4246-9B0E-54D281C94A34}">
                    <psuz:zmPr id="{643ECE92-20A2-4D7B-8218-7818B96FC760}" transitionDur="1000">
                      <p166:blipFill xmlns:p166="http://schemas.microsoft.com/office/powerpoint/2016/6/main">
                        <a:blip r:embed="rId10"/>
                        <a:stretch>
                          <a:fillRect/>
                        </a:stretch>
                      </p166:blipFill>
                      <p166:spPr xmlns:p166="http://schemas.microsoft.com/office/powerpoint/2016/6/main">
                        <a:xfrm>
                          <a:off x="5685577" y="2282363"/>
                          <a:ext cx="2537103" cy="1427120"/>
                        </a:xfrm>
                        <a:prstGeom prst="rect">
                          <a:avLst/>
                        </a:prstGeom>
                        <a:ln w="3175">
                          <a:solidFill>
                            <a:prstClr val="ltGray"/>
                          </a:solidFill>
                        </a:ln>
                      </p166:spPr>
                    </psuz:zmPr>
                  </psuz:summaryZmObj>
                  <psuz:summaryZmObj sectionId="{B8FA1659-713F-472A-851D-93F6900A1328}">
                    <psuz:zmPr id="{7EA28DA8-452A-46E7-8433-DB2193665A39}" transitionDur="1000">
                      <p166:blipFill xmlns:p166="http://schemas.microsoft.com/office/powerpoint/2016/6/main">
                        <a:blip r:embed="rId11"/>
                        <a:stretch>
                          <a:fillRect/>
                        </a:stretch>
                      </p166:blipFill>
                      <p166:spPr xmlns:p166="http://schemas.microsoft.com/office/powerpoint/2016/6/main">
                        <a:xfrm>
                          <a:off x="8317821" y="2282363"/>
                          <a:ext cx="2537103" cy="1427120"/>
                        </a:xfrm>
                        <a:prstGeom prst="rect">
                          <a:avLst/>
                        </a:prstGeom>
                        <a:ln w="3175">
                          <a:solidFill>
                            <a:prstClr val="ltGray"/>
                          </a:solidFill>
                        </a:ln>
                      </p166:spPr>
                    </psuz:zmPr>
                  </psuz:summaryZmObj>
                  <psuz:gridLayout/>
                </psuz:summaryZm>
              </a:graphicData>
            </a:graphic>
          </p:graphicFrame>
        </mc:Choice>
        <mc:Fallback>
          <p:grpSp>
            <p:nvGrpSpPr>
              <p:cNvPr id="8" name="Summary Zoom 7">
                <a:extLst>
                  <a:ext uri="{FF2B5EF4-FFF2-40B4-BE49-F238E27FC236}">
                    <a16:creationId xmlns:a16="http://schemas.microsoft.com/office/drawing/2014/main" id="{664B473A-8DE9-4F2C-903D-93D7C1680BAE}"/>
                  </a:ext>
                </a:extLst>
              </p:cNvPr>
              <p:cNvGrpSpPr>
                <a:grpSpLocks noGrp="1" noUngrp="1" noRot="1" noChangeAspect="1" noMove="1" noResize="1"/>
              </p:cNvGrpSpPr>
              <p:nvPr/>
            </p:nvGrpSpPr>
            <p:grpSpPr>
              <a:xfrm>
                <a:off x="442896" y="1460500"/>
                <a:ext cx="11276013" cy="4469586"/>
                <a:chOff x="442896" y="1460500"/>
                <a:chExt cx="11276013" cy="4469586"/>
              </a:xfrm>
            </p:grpSpPr>
            <p:pic>
              <p:nvPicPr>
                <p:cNvPr id="2" name="Picture 2">
                  <a:hlinkClick r:id="rId12"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863985" y="2220602"/>
                  <a:ext cx="2537103" cy="1427120"/>
                </a:xfrm>
                <a:prstGeom prst="rect">
                  <a:avLst/>
                </a:prstGeom>
                <a:ln w="3175">
                  <a:solidFill>
                    <a:prstClr val="ltGray"/>
                  </a:solidFill>
                </a:ln>
              </p:spPr>
            </p:pic>
            <p:pic>
              <p:nvPicPr>
                <p:cNvPr id="3" name="Picture 3">
                  <a:hlinkClick r:id="rId13"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3496229" y="2220602"/>
                  <a:ext cx="2537103" cy="1427120"/>
                </a:xfrm>
                <a:prstGeom prst="rect">
                  <a:avLst/>
                </a:prstGeom>
                <a:ln w="3175">
                  <a:solidFill>
                    <a:prstClr val="ltGray"/>
                  </a:solidFill>
                </a:ln>
              </p:spPr>
            </p:pic>
            <p:pic>
              <p:nvPicPr>
                <p:cNvPr id="4" name="Picture 4">
                  <a:hlinkClick r:id="rId14"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128473" y="2220602"/>
                  <a:ext cx="2537103" cy="1427120"/>
                </a:xfrm>
                <a:prstGeom prst="rect">
                  <a:avLst/>
                </a:prstGeom>
                <a:ln w="3175">
                  <a:solidFill>
                    <a:prstClr val="ltGray"/>
                  </a:solidFill>
                </a:ln>
              </p:spPr>
            </p:pic>
            <p:pic>
              <p:nvPicPr>
                <p:cNvPr id="5" name="Picture 5">
                  <a:hlinkClick r:id="rId15"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8760717" y="2220602"/>
                  <a:ext cx="2537103" cy="1427120"/>
                </a:xfrm>
                <a:prstGeom prst="rect">
                  <a:avLst/>
                </a:prstGeom>
                <a:ln w="3175">
                  <a:solidFill>
                    <a:prstClr val="ltGray"/>
                  </a:solidFill>
                </a:ln>
              </p:spPr>
            </p:pic>
            <p:pic>
              <p:nvPicPr>
                <p:cNvPr id="9" name="Picture 9">
                  <a:hlinkClick r:id="rId16"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863985" y="3742863"/>
                  <a:ext cx="2537103" cy="1427120"/>
                </a:xfrm>
                <a:prstGeom prst="rect">
                  <a:avLst/>
                </a:prstGeom>
                <a:ln w="3175">
                  <a:solidFill>
                    <a:prstClr val="ltGray"/>
                  </a:solidFill>
                </a:ln>
              </p:spPr>
            </p:pic>
            <p:pic>
              <p:nvPicPr>
                <p:cNvPr id="11" name="Picture 11">
                  <a:hlinkClick r:id="rId17"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3496229" y="3742863"/>
                  <a:ext cx="2537103" cy="1427120"/>
                </a:xfrm>
                <a:prstGeom prst="rect">
                  <a:avLst/>
                </a:prstGeom>
                <a:ln w="3175">
                  <a:solidFill>
                    <a:prstClr val="ltGray"/>
                  </a:solidFill>
                </a:ln>
              </p:spPr>
            </p:pic>
            <p:pic>
              <p:nvPicPr>
                <p:cNvPr id="15" name="Picture 15">
                  <a:hlinkClick r:id="rId18"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128473" y="3742863"/>
                  <a:ext cx="2537103" cy="1427120"/>
                </a:xfrm>
                <a:prstGeom prst="rect">
                  <a:avLst/>
                </a:prstGeom>
                <a:ln w="3175">
                  <a:solidFill>
                    <a:prstClr val="ltGray"/>
                  </a:solidFill>
                </a:ln>
              </p:spPr>
            </p:pic>
            <p:pic>
              <p:nvPicPr>
                <p:cNvPr id="16" name="Picture 16">
                  <a:hlinkClick r:id="rId19"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760717" y="3742863"/>
                  <a:ext cx="2537103" cy="1427120"/>
                </a:xfrm>
                <a:prstGeom prst="rect">
                  <a:avLst/>
                </a:prstGeom>
                <a:ln w="3175">
                  <a:solidFill>
                    <a:prstClr val="ltGray"/>
                  </a:solidFill>
                </a:ln>
              </p:spPr>
            </p:pic>
          </p:grpSp>
        </mc:Fallback>
      </mc:AlternateContent>
      <p:grpSp>
        <p:nvGrpSpPr>
          <p:cNvPr id="17" name="Group 16">
            <a:extLst>
              <a:ext uri="{FF2B5EF4-FFF2-40B4-BE49-F238E27FC236}">
                <a16:creationId xmlns:a16="http://schemas.microsoft.com/office/drawing/2014/main" id="{6D09FC99-6D55-4D00-BBDC-7F25CA17FCBB}"/>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8" name="Freeform: Shape 17" title="triangles">
              <a:extLst>
                <a:ext uri="{FF2B5EF4-FFF2-40B4-BE49-F238E27FC236}">
                  <a16:creationId xmlns:a16="http://schemas.microsoft.com/office/drawing/2014/main" id="{34596C97-D5E3-4D46-8E9F-8F1AA25AA1BD}"/>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689C84BE-F4D1-45C3-A49F-08CAE68DB84F}"/>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B22B5A57-AA2B-46BE-AA6C-491CC26E12BF}"/>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CCCED9ED-C69B-48CA-9D1C-39A1B5AA7AB3}"/>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6CBA2D92-28A5-4A25-B370-BA22E9603D45}"/>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75DA5C2B-B0E6-4AB3-AB31-D83871CD520B}"/>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03D42163-487E-44B3-970C-02E04F864318}"/>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9EE9C78A-5D2D-425A-8A87-12D44489258D}"/>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5B97D112-4E02-42F4-8FA5-2088AEF1BB75}"/>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6ADD63B1-CE48-4414-8955-7F8F94103D4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C76BD15E-2493-4A53-9D5E-5A757DA46C7C}"/>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1ECE922A-A49C-4BA1-BCCB-93939F08C269}"/>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B3B15307-B8D6-4BB1-90CF-094AA31A7744}"/>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21657E45-DE58-43DB-9BB8-789030EC3E64}"/>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20030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27</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solidFill>
            <a:schemeClr val="accent3">
              <a:lumMod val="40000"/>
              <a:lumOff val="60000"/>
            </a:schemeClr>
          </a:solid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en-US" sz="4400" dirty="0">
              <a:ln w="0"/>
              <a:solidFill>
                <a:srgbClr val="196932"/>
              </a:solidFill>
              <a:effectLst>
                <a:outerShdw blurRad="38100" dist="25400" dir="5400000" algn="ctr" rotWithShape="0">
                  <a:srgbClr val="6E747A">
                    <a:alpha val="43000"/>
                  </a:srgbClr>
                </a:outerShdw>
              </a:effectLst>
            </a:endParaRPr>
          </a:p>
          <a:p>
            <a:pPr algn="ctr"/>
            <a:endParaRPr lang="en-US" sz="4400" dirty="0">
              <a:ln w="0"/>
              <a:solidFill>
                <a:srgbClr val="196932"/>
              </a:solidFill>
              <a:effectLst>
                <a:outerShdw blurRad="38100" dist="25400" dir="5400000" algn="ctr" rotWithShape="0">
                  <a:srgbClr val="6E747A">
                    <a:alpha val="43000"/>
                  </a:srgbClr>
                </a:outerShdw>
              </a:effectLst>
            </a:endParaRPr>
          </a:p>
          <a:p>
            <a:pPr algn="ctr"/>
            <a:r>
              <a:rPr lang="en-US" sz="4400" dirty="0">
                <a:ln w="0"/>
                <a:solidFill>
                  <a:srgbClr val="196932"/>
                </a:solidFill>
                <a:effectLst>
                  <a:outerShdw blurRad="50800" dist="38100" dir="13500000" algn="br" rotWithShape="0">
                    <a:prstClr val="black">
                      <a:alpha val="40000"/>
                    </a:prstClr>
                  </a:outerShdw>
                </a:effectLst>
              </a:rPr>
              <a:t>Thank You</a:t>
            </a:r>
            <a:endParaRPr lang="en-US" sz="9600" dirty="0">
              <a:ln w="0"/>
              <a:solidFill>
                <a:srgbClr val="196932"/>
              </a:solidFill>
              <a:effectLst>
                <a:outerShdw blurRad="50800" dist="38100" dir="13500000" algn="br" rotWithShape="0">
                  <a:prstClr val="black">
                    <a:alpha val="40000"/>
                  </a:prstClr>
                </a:outerShdw>
              </a:effectLst>
            </a:endParaRPr>
          </a:p>
          <a:p>
            <a:pPr algn="ctr"/>
            <a:r>
              <a:rPr lang="en-US" sz="9600" dirty="0">
                <a:ln w="0"/>
                <a:solidFill>
                  <a:srgbClr val="196932"/>
                </a:solidFill>
                <a:effectLst>
                  <a:outerShdw blurRad="50800" dist="38100" dir="13500000" algn="br" rotWithShape="0">
                    <a:prstClr val="black">
                      <a:alpha val="40000"/>
                    </a:prstClr>
                  </a:outerShdw>
                </a:effectLst>
              </a:rPr>
              <a:t>Any Question?</a:t>
            </a: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Session-2 End</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8" name="Group 7">
            <a:extLst>
              <a:ext uri="{FF2B5EF4-FFF2-40B4-BE49-F238E27FC236}">
                <a16:creationId xmlns:a16="http://schemas.microsoft.com/office/drawing/2014/main" id="{91108461-3B20-4634-B324-015F3FAA7561}"/>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9" name="Freeform: Shape 8" title="triangles">
              <a:extLst>
                <a:ext uri="{FF2B5EF4-FFF2-40B4-BE49-F238E27FC236}">
                  <a16:creationId xmlns:a16="http://schemas.microsoft.com/office/drawing/2014/main" id="{ADDB6A5C-A29B-4080-8589-6F4B01A1583A}"/>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1" name="Freeform: Shape 10" title="triangles">
              <a:extLst>
                <a:ext uri="{FF2B5EF4-FFF2-40B4-BE49-F238E27FC236}">
                  <a16:creationId xmlns:a16="http://schemas.microsoft.com/office/drawing/2014/main" id="{178C5686-0BEC-40EC-AD90-63F38D3B1FB3}"/>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70CDA48D-EA04-4831-83BE-562351308DFA}"/>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9AE56534-545D-4A64-9FF3-7B0D88E08522}"/>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1A2C5A4A-F357-4907-9383-C714AB7EE912}"/>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29904052-97C0-41D5-9959-B2D60F621559}"/>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E6B0D42D-D1B8-48E1-9474-500738A4ADF7}"/>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DCD5A8B1-673A-4F73-B00D-8597052F5E9B}"/>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B9217CF0-E4C8-49DC-A345-9DC776330634}"/>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E01D2470-0288-4DF6-B06D-21DBD2D8C971}"/>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41943B3C-471B-4073-B650-8BB7BABE6318}"/>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4E0E3E2C-6B67-4A99-945C-263E73C52708}"/>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AFE2C7C4-AEFC-4C06-8E47-A50160370B8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77041562-1D12-4F3D-94F0-CBEE9986531F}"/>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371229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3</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grpSp>
        <p:nvGrpSpPr>
          <p:cNvPr id="15" name="Group 14">
            <a:extLst>
              <a:ext uri="{FF2B5EF4-FFF2-40B4-BE49-F238E27FC236}">
                <a16:creationId xmlns:a16="http://schemas.microsoft.com/office/drawing/2014/main" id="{0E4A806C-7C41-4DD3-992F-E78C8B6424B8}"/>
              </a:ext>
            </a:extLst>
          </p:cNvPr>
          <p:cNvGrpSpPr/>
          <p:nvPr/>
        </p:nvGrpSpPr>
        <p:grpSpPr>
          <a:xfrm>
            <a:off x="284256" y="1251680"/>
            <a:ext cx="11621721" cy="4922876"/>
            <a:chOff x="287302" y="1951632"/>
            <a:chExt cx="5864409" cy="3934512"/>
          </a:xfrm>
        </p:grpSpPr>
        <p:sp>
          <p:nvSpPr>
            <p:cNvPr id="16" name="Title 1">
              <a:extLst>
                <a:ext uri="{FF2B5EF4-FFF2-40B4-BE49-F238E27FC236}">
                  <a16:creationId xmlns:a16="http://schemas.microsoft.com/office/drawing/2014/main" id="{6C92C7EB-3344-406D-B1B0-185705521ABD}"/>
                </a:ext>
              </a:extLst>
            </p:cNvPr>
            <p:cNvSpPr txBox="1">
              <a:spLocks/>
            </p:cNvSpPr>
            <p:nvPr/>
          </p:nvSpPr>
          <p:spPr>
            <a:xfrm>
              <a:off x="290406" y="1951632"/>
              <a:ext cx="5860215" cy="988787"/>
            </a:xfrm>
            <a:prstGeom prst="rect">
              <a:avLst/>
            </a:prstGeom>
            <a:solidFill>
              <a:schemeClr val="accent3">
                <a:lumMod val="40000"/>
                <a:lumOff val="60000"/>
              </a:schemeClr>
            </a:solidFill>
          </p:spPr>
          <p:txBody>
            <a:bodyPr vert="horz" lIns="432000" tIns="0" rIns="432000" bIns="36576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50000"/>
                    </a:schemeClr>
                  </a:solidFill>
                  <a:latin typeface="Calibri (body)"/>
                </a:rPr>
                <a:t>Text content of Web page forms an important part of a Website.</a:t>
              </a:r>
              <a:endParaRPr kumimoji="0" lang="en-US" sz="28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9" name="Title 1">
              <a:extLst>
                <a:ext uri="{FF2B5EF4-FFF2-40B4-BE49-F238E27FC236}">
                  <a16:creationId xmlns:a16="http://schemas.microsoft.com/office/drawing/2014/main" id="{9B804B25-E7AA-4077-9507-4CF70F896673}"/>
                </a:ext>
              </a:extLst>
            </p:cNvPr>
            <p:cNvSpPr txBox="1">
              <a:spLocks/>
            </p:cNvSpPr>
            <p:nvPr/>
          </p:nvSpPr>
          <p:spPr>
            <a:xfrm>
              <a:off x="290407" y="2932486"/>
              <a:ext cx="5861304" cy="988787"/>
            </a:xfrm>
            <a:prstGeom prst="rect">
              <a:avLst/>
            </a:prstGeom>
            <a:solidFill>
              <a:schemeClr val="accent3">
                <a:lumMod val="50000"/>
              </a:schemeClr>
            </a:solidFill>
          </p:spPr>
          <p:txBody>
            <a:bodyPr vert="horz" lIns="432000" tIns="0" rIns="432000" bIns="36576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40000"/>
                      <a:lumOff val="60000"/>
                    </a:schemeClr>
                  </a:solidFill>
                  <a:latin typeface="Calibri (body)"/>
                </a:rPr>
                <a:t>Text must be attractive, easy to read, and should be short and crisp. </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sp>
          <p:nvSpPr>
            <p:cNvPr id="20" name="Title 1">
              <a:extLst>
                <a:ext uri="{FF2B5EF4-FFF2-40B4-BE49-F238E27FC236}">
                  <a16:creationId xmlns:a16="http://schemas.microsoft.com/office/drawing/2014/main" id="{996ACE35-5B8B-4BB1-960A-9649B8C06602}"/>
                </a:ext>
              </a:extLst>
            </p:cNvPr>
            <p:cNvSpPr txBox="1">
              <a:spLocks/>
            </p:cNvSpPr>
            <p:nvPr/>
          </p:nvSpPr>
          <p:spPr>
            <a:xfrm>
              <a:off x="287303" y="3916503"/>
              <a:ext cx="5861304"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50000"/>
                    </a:schemeClr>
                  </a:solidFill>
                  <a:latin typeface="Calibri (body)"/>
                </a:rPr>
                <a:t>Text formatting options such as bold, italics, superscript, subscript, and so on must be applied to attract the user's attention. </a:t>
              </a:r>
              <a:endParaRPr kumimoji="0" lang="en-US" sz="28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23" name="Title 1">
              <a:extLst>
                <a:ext uri="{FF2B5EF4-FFF2-40B4-BE49-F238E27FC236}">
                  <a16:creationId xmlns:a16="http://schemas.microsoft.com/office/drawing/2014/main" id="{8CA8D9FA-9661-4B18-AD86-212FC26EC762}"/>
                </a:ext>
              </a:extLst>
            </p:cNvPr>
            <p:cNvSpPr txBox="1">
              <a:spLocks/>
            </p:cNvSpPr>
            <p:nvPr/>
          </p:nvSpPr>
          <p:spPr>
            <a:xfrm>
              <a:off x="287302" y="4897357"/>
              <a:ext cx="5861304" cy="988787"/>
            </a:xfrm>
            <a:prstGeom prst="rect">
              <a:avLst/>
            </a:prstGeom>
            <a:solidFill>
              <a:schemeClr val="accent3">
                <a:lumMod val="50000"/>
              </a:schemeClr>
            </a:solidFill>
          </p:spPr>
          <p:txBody>
            <a:bodyPr vert="horz" lIns="432000" tIns="0" rIns="432000" bIns="36576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lnSpc>
                  <a:spcPct val="100000"/>
                </a:lnSpc>
                <a:defRPr/>
              </a:pPr>
              <a:r>
                <a:rPr lang="en-US" sz="2800" dirty="0">
                  <a:solidFill>
                    <a:schemeClr val="accent3">
                      <a:lumMod val="40000"/>
                      <a:lumOff val="60000"/>
                    </a:schemeClr>
                  </a:solidFill>
                  <a:latin typeface="Calibri (body)"/>
                </a:rPr>
                <a:t>Background color and image of the Web page can be specified using HTML. </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grpSp>
      <p:sp>
        <p:nvSpPr>
          <p:cNvPr id="25" name="Title 1">
            <a:extLst>
              <a:ext uri="{FF2B5EF4-FFF2-40B4-BE49-F238E27FC236}">
                <a16:creationId xmlns:a16="http://schemas.microsoft.com/office/drawing/2014/main" id="{C6CFCF29-36E6-4AD9-B572-5E0CD92E655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Introduction</a:t>
            </a:r>
            <a:endParaRPr kumimoji="0" lang="en-US"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17" name="Group 16">
            <a:extLst>
              <a:ext uri="{FF2B5EF4-FFF2-40B4-BE49-F238E27FC236}">
                <a16:creationId xmlns:a16="http://schemas.microsoft.com/office/drawing/2014/main" id="{BB0B3827-53B1-4143-8C96-EC7107A02AA0}"/>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8" name="Freeform: Shape 17" title="triangles">
              <a:extLst>
                <a:ext uri="{FF2B5EF4-FFF2-40B4-BE49-F238E27FC236}">
                  <a16:creationId xmlns:a16="http://schemas.microsoft.com/office/drawing/2014/main" id="{E83A564D-A4C2-49C0-8740-77A2D612C688}"/>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9B14F7C1-04C5-4123-B011-9EAD36F938C2}"/>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69865EB4-4ED9-4A33-A588-7A9EACEC5471}"/>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BD2C8DB0-6617-450A-8C92-AB06E5132A8A}"/>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00F6BF7A-9860-4C2C-A93E-E3465280552D}"/>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946B231C-BD7B-433E-9E0C-4707B47FF0D4}"/>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A46E7DC4-0732-4C01-92C9-BE418BD56F94}"/>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65AF329F-1A92-456B-B054-29A28E648C5C}"/>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A82C9433-4F66-49FD-B9C3-96A8359DA431}"/>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7FF10955-807F-4664-99B1-97073DA53964}"/>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7C37998C-D29F-4EB9-9996-8EBF6A04E103}"/>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4" name="Freeform: Shape 33" title="triangles">
              <a:extLst>
                <a:ext uri="{FF2B5EF4-FFF2-40B4-BE49-F238E27FC236}">
                  <a16:creationId xmlns:a16="http://schemas.microsoft.com/office/drawing/2014/main" id="{33771272-4AD8-4AB1-95F2-9AAE96222BBC}"/>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5" name="Freeform: Shape 34" title="triangles">
              <a:extLst>
                <a:ext uri="{FF2B5EF4-FFF2-40B4-BE49-F238E27FC236}">
                  <a16:creationId xmlns:a16="http://schemas.microsoft.com/office/drawing/2014/main" id="{46388FFC-A32B-4514-81BB-C3D905A13EF6}"/>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6" name="Freeform: Shape 35" title="triangles">
              <a:extLst>
                <a:ext uri="{FF2B5EF4-FFF2-40B4-BE49-F238E27FC236}">
                  <a16:creationId xmlns:a16="http://schemas.microsoft.com/office/drawing/2014/main" id="{7C8EC497-F3D0-40FB-86F3-7B4707763BE1}"/>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246127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4</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grpSp>
        <p:nvGrpSpPr>
          <p:cNvPr id="15" name="Group 14">
            <a:extLst>
              <a:ext uri="{FF2B5EF4-FFF2-40B4-BE49-F238E27FC236}">
                <a16:creationId xmlns:a16="http://schemas.microsoft.com/office/drawing/2014/main" id="{0E4A806C-7C41-4DD3-992F-E78C8B6424B8}"/>
              </a:ext>
            </a:extLst>
          </p:cNvPr>
          <p:cNvGrpSpPr/>
          <p:nvPr/>
        </p:nvGrpSpPr>
        <p:grpSpPr>
          <a:xfrm>
            <a:off x="284256" y="1251680"/>
            <a:ext cx="11621721" cy="4922876"/>
            <a:chOff x="287302" y="1951632"/>
            <a:chExt cx="5864409" cy="3934512"/>
          </a:xfrm>
        </p:grpSpPr>
        <p:sp>
          <p:nvSpPr>
            <p:cNvPr id="16" name="Title 1">
              <a:extLst>
                <a:ext uri="{FF2B5EF4-FFF2-40B4-BE49-F238E27FC236}">
                  <a16:creationId xmlns:a16="http://schemas.microsoft.com/office/drawing/2014/main" id="{6C92C7EB-3344-406D-B1B0-185705521ABD}"/>
                </a:ext>
              </a:extLst>
            </p:cNvPr>
            <p:cNvSpPr txBox="1">
              <a:spLocks/>
            </p:cNvSpPr>
            <p:nvPr/>
          </p:nvSpPr>
          <p:spPr>
            <a:xfrm>
              <a:off x="290406" y="1951632"/>
              <a:ext cx="5860215" cy="988787"/>
            </a:xfrm>
            <a:prstGeom prst="rect">
              <a:avLst/>
            </a:prstGeom>
            <a:solidFill>
              <a:schemeClr val="accent3">
                <a:lumMod val="40000"/>
                <a:lumOff val="60000"/>
              </a:schemeClr>
            </a:solidFill>
          </p:spPr>
          <p:txBody>
            <a:bodyPr vert="horz" lIns="432000" tIns="0" rIns="432000" bIns="36576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50000"/>
                    </a:schemeClr>
                  </a:solidFill>
                  <a:latin typeface="Calibri (body)"/>
                </a:rPr>
                <a:t>Heading elements define headings for contents such as text and images. </a:t>
              </a:r>
              <a:endParaRPr kumimoji="0" lang="en-US" sz="28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9" name="Title 1">
              <a:extLst>
                <a:ext uri="{FF2B5EF4-FFF2-40B4-BE49-F238E27FC236}">
                  <a16:creationId xmlns:a16="http://schemas.microsoft.com/office/drawing/2014/main" id="{9B804B25-E7AA-4077-9507-4CF70F896673}"/>
                </a:ext>
              </a:extLst>
            </p:cNvPr>
            <p:cNvSpPr txBox="1">
              <a:spLocks/>
            </p:cNvSpPr>
            <p:nvPr/>
          </p:nvSpPr>
          <p:spPr>
            <a:xfrm>
              <a:off x="290407" y="2932486"/>
              <a:ext cx="5861304" cy="988787"/>
            </a:xfrm>
            <a:prstGeom prst="rect">
              <a:avLst/>
            </a:prstGeom>
            <a:solidFill>
              <a:schemeClr val="accent3">
                <a:lumMod val="50000"/>
              </a:schemeClr>
            </a:solidFill>
          </p:spPr>
          <p:txBody>
            <a:bodyPr vert="horz" lIns="432000" tIns="0" rIns="432000" bIns="36576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40000"/>
                      <a:lumOff val="60000"/>
                    </a:schemeClr>
                  </a:solidFill>
                  <a:latin typeface="Calibri (body)"/>
                </a:rPr>
                <a:t>Specifies the hierarchical structure of a Web page by grouping the contents. </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sp>
          <p:nvSpPr>
            <p:cNvPr id="20" name="Title 1">
              <a:extLst>
                <a:ext uri="{FF2B5EF4-FFF2-40B4-BE49-F238E27FC236}">
                  <a16:creationId xmlns:a16="http://schemas.microsoft.com/office/drawing/2014/main" id="{996ACE35-5B8B-4BB1-960A-9649B8C06602}"/>
                </a:ext>
              </a:extLst>
            </p:cNvPr>
            <p:cNvSpPr txBox="1">
              <a:spLocks/>
            </p:cNvSpPr>
            <p:nvPr/>
          </p:nvSpPr>
          <p:spPr>
            <a:xfrm>
              <a:off x="287303" y="3916503"/>
              <a:ext cx="5861304"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50000"/>
                    </a:schemeClr>
                  </a:solidFill>
                  <a:latin typeface="Calibri (body)"/>
                </a:rPr>
                <a:t>Specifies the hierarchical structure of headings ranging from H1 to H6</a:t>
              </a:r>
              <a:endParaRPr kumimoji="0" lang="en-US" sz="28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23" name="Title 1">
              <a:extLst>
                <a:ext uri="{FF2B5EF4-FFF2-40B4-BE49-F238E27FC236}">
                  <a16:creationId xmlns:a16="http://schemas.microsoft.com/office/drawing/2014/main" id="{8CA8D9FA-9661-4B18-AD86-212FC26EC762}"/>
                </a:ext>
              </a:extLst>
            </p:cNvPr>
            <p:cNvSpPr txBox="1">
              <a:spLocks/>
            </p:cNvSpPr>
            <p:nvPr/>
          </p:nvSpPr>
          <p:spPr>
            <a:xfrm>
              <a:off x="287302" y="4897357"/>
              <a:ext cx="5861304" cy="988787"/>
            </a:xfrm>
            <a:prstGeom prst="rect">
              <a:avLst/>
            </a:prstGeom>
            <a:solidFill>
              <a:schemeClr val="accent3">
                <a:lumMod val="50000"/>
              </a:schemeClr>
            </a:solidFill>
          </p:spPr>
          <p:txBody>
            <a:bodyPr vert="horz" lIns="432000" tIns="0" rIns="432000" bIns="27432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lnSpc>
                  <a:spcPct val="100000"/>
                </a:lnSpc>
                <a:defRPr/>
              </a:pPr>
              <a:r>
                <a:rPr lang="en-US" sz="2800" dirty="0">
                  <a:solidFill>
                    <a:schemeClr val="accent3">
                      <a:lumMod val="40000"/>
                      <a:lumOff val="60000"/>
                    </a:schemeClr>
                  </a:solidFill>
                  <a:latin typeface="Calibri (body)"/>
                </a:rPr>
                <a:t>H1 is the top level heading and is displayed with largest font size</a:t>
              </a:r>
            </a:p>
            <a:p>
              <a:pPr lvl="0">
                <a:lnSpc>
                  <a:spcPct val="100000"/>
                </a:lnSpc>
                <a:defRPr/>
              </a:pPr>
              <a:r>
                <a:rPr lang="en-US" sz="2800" dirty="0">
                  <a:solidFill>
                    <a:schemeClr val="accent3">
                      <a:lumMod val="40000"/>
                      <a:lumOff val="60000"/>
                    </a:schemeClr>
                  </a:solidFill>
                  <a:latin typeface="Calibri (body)"/>
                </a:rPr>
                <a:t>H6 is the lowest-level heading and is displayed with smallest font size</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grpSp>
      <p:sp>
        <p:nvSpPr>
          <p:cNvPr id="25" name="Title 1">
            <a:extLst>
              <a:ext uri="{FF2B5EF4-FFF2-40B4-BE49-F238E27FC236}">
                <a16:creationId xmlns:a16="http://schemas.microsoft.com/office/drawing/2014/main" id="{C6CFCF29-36E6-4AD9-B572-5E0CD92E655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Heading 1-2</a:t>
            </a:r>
            <a:endParaRPr kumimoji="0" lang="en-US"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17" name="Group 16">
            <a:extLst>
              <a:ext uri="{FF2B5EF4-FFF2-40B4-BE49-F238E27FC236}">
                <a16:creationId xmlns:a16="http://schemas.microsoft.com/office/drawing/2014/main" id="{BB0B3827-53B1-4143-8C96-EC7107A02AA0}"/>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8" name="Freeform: Shape 17" title="triangles">
              <a:extLst>
                <a:ext uri="{FF2B5EF4-FFF2-40B4-BE49-F238E27FC236}">
                  <a16:creationId xmlns:a16="http://schemas.microsoft.com/office/drawing/2014/main" id="{E83A564D-A4C2-49C0-8740-77A2D612C688}"/>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9B14F7C1-04C5-4123-B011-9EAD36F938C2}"/>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69865EB4-4ED9-4A33-A588-7A9EACEC5471}"/>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BD2C8DB0-6617-450A-8C92-AB06E5132A8A}"/>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00F6BF7A-9860-4C2C-A93E-E3465280552D}"/>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946B231C-BD7B-433E-9E0C-4707B47FF0D4}"/>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A46E7DC4-0732-4C01-92C9-BE418BD56F94}"/>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65AF329F-1A92-456B-B054-29A28E648C5C}"/>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A82C9433-4F66-49FD-B9C3-96A8359DA431}"/>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7FF10955-807F-4664-99B1-97073DA53964}"/>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7C37998C-D29F-4EB9-9996-8EBF6A04E103}"/>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4" name="Freeform: Shape 33" title="triangles">
              <a:extLst>
                <a:ext uri="{FF2B5EF4-FFF2-40B4-BE49-F238E27FC236}">
                  <a16:creationId xmlns:a16="http://schemas.microsoft.com/office/drawing/2014/main" id="{33771272-4AD8-4AB1-95F2-9AAE96222BBC}"/>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5" name="Freeform: Shape 34" title="triangles">
              <a:extLst>
                <a:ext uri="{FF2B5EF4-FFF2-40B4-BE49-F238E27FC236}">
                  <a16:creationId xmlns:a16="http://schemas.microsoft.com/office/drawing/2014/main" id="{46388FFC-A32B-4514-81BB-C3D905A13EF6}"/>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6" name="Freeform: Shape 35" title="triangles">
              <a:extLst>
                <a:ext uri="{FF2B5EF4-FFF2-40B4-BE49-F238E27FC236}">
                  <a16:creationId xmlns:a16="http://schemas.microsoft.com/office/drawing/2014/main" id="{7C8EC497-F3D0-40FB-86F3-7B4707763BE1}"/>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86223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5</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24" name="Subtitle 6">
            <a:extLst>
              <a:ext uri="{FF2B5EF4-FFF2-40B4-BE49-F238E27FC236}">
                <a16:creationId xmlns:a16="http://schemas.microsoft.com/office/drawing/2014/main" id="{E9071AB9-99FB-49E6-AB40-81DC4A76B627}"/>
              </a:ext>
            </a:extLst>
          </p:cNvPr>
          <p:cNvSpPr txBox="1">
            <a:spLocks/>
          </p:cNvSpPr>
          <p:nvPr/>
        </p:nvSpPr>
        <p:spPr>
          <a:xfrm>
            <a:off x="282559" y="1299674"/>
            <a:ext cx="5805594"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solidFill>
                  <a:srgbClr val="1480CA"/>
                </a:solidFill>
              </a:rPr>
              <a:t>&lt;!DOCTYPE html&gt;</a:t>
            </a:r>
          </a:p>
          <a:p>
            <a:r>
              <a:rPr lang="en-US" sz="1400" dirty="0">
                <a:solidFill>
                  <a:srgbClr val="1480CA"/>
                </a:solidFill>
              </a:rPr>
              <a:t>&lt;html lang="en"&gt;</a:t>
            </a:r>
          </a:p>
          <a:p>
            <a:r>
              <a:rPr lang="en-US" sz="1400" dirty="0">
                <a:solidFill>
                  <a:srgbClr val="1480CA"/>
                </a:solidFill>
              </a:rPr>
              <a:t>&lt;head&gt;</a:t>
            </a:r>
          </a:p>
          <a:p>
            <a:r>
              <a:rPr lang="en-US" sz="1400" dirty="0">
                <a:solidFill>
                  <a:srgbClr val="1480CA"/>
                </a:solidFill>
              </a:rPr>
              <a:t>     &lt;title&gt;myweb&lt;/title&gt;</a:t>
            </a:r>
          </a:p>
          <a:p>
            <a:r>
              <a:rPr lang="en-US" sz="1400" dirty="0">
                <a:solidFill>
                  <a:srgbClr val="1480CA"/>
                </a:solidFill>
              </a:rPr>
              <a:t>&lt;/head&gt;</a:t>
            </a:r>
          </a:p>
          <a:p>
            <a:r>
              <a:rPr lang="en-US" sz="1400" dirty="0">
                <a:solidFill>
                  <a:srgbClr val="1480CA"/>
                </a:solidFill>
              </a:rPr>
              <a:t>&lt;body&gt;</a:t>
            </a:r>
          </a:p>
          <a:p>
            <a:r>
              <a:rPr lang="en-US" sz="1400" dirty="0">
                <a:solidFill>
                  <a:srgbClr val="1480CA"/>
                </a:solidFill>
              </a:rPr>
              <a:t>  </a:t>
            </a:r>
          </a:p>
          <a:p>
            <a:r>
              <a:rPr lang="en-US" sz="1400" dirty="0">
                <a:solidFill>
                  <a:srgbClr val="1480CA"/>
                </a:solidFill>
              </a:rPr>
              <a:t>  &lt;h1&gt;Hello World&lt;/h1&gt;</a:t>
            </a:r>
          </a:p>
          <a:p>
            <a:r>
              <a:rPr lang="en-US" sz="1400" dirty="0">
                <a:solidFill>
                  <a:srgbClr val="1480CA"/>
                </a:solidFill>
              </a:rPr>
              <a:t>  &lt;h2&gt;Hello World&lt;/h2&gt;</a:t>
            </a:r>
          </a:p>
          <a:p>
            <a:r>
              <a:rPr lang="en-US" sz="1400" dirty="0">
                <a:solidFill>
                  <a:srgbClr val="1480CA"/>
                </a:solidFill>
              </a:rPr>
              <a:t>  &lt;h3&gt;Hello World&lt;/h3&gt;</a:t>
            </a:r>
          </a:p>
          <a:p>
            <a:r>
              <a:rPr lang="en-US" sz="1400" dirty="0">
                <a:solidFill>
                  <a:srgbClr val="1480CA"/>
                </a:solidFill>
              </a:rPr>
              <a:t>  &lt;h4&gt;Hello World&lt;/h4&gt;</a:t>
            </a:r>
          </a:p>
          <a:p>
            <a:r>
              <a:rPr lang="en-US" sz="1400" dirty="0">
                <a:solidFill>
                  <a:srgbClr val="1480CA"/>
                </a:solidFill>
              </a:rPr>
              <a:t>  &lt;h5&gt;Hello World&lt;/h5&gt;</a:t>
            </a:r>
          </a:p>
          <a:p>
            <a:r>
              <a:rPr lang="en-US" sz="1400" dirty="0">
                <a:solidFill>
                  <a:srgbClr val="1480CA"/>
                </a:solidFill>
              </a:rPr>
              <a:t>  &lt;h6&gt;Hello World&lt;/h6&gt;</a:t>
            </a:r>
            <a:br>
              <a:rPr lang="en-US" sz="1400" dirty="0">
                <a:solidFill>
                  <a:srgbClr val="1480CA"/>
                </a:solidFill>
              </a:rPr>
            </a:br>
            <a:r>
              <a:rPr lang="en-US" sz="1400" dirty="0">
                <a:solidFill>
                  <a:srgbClr val="1480CA"/>
                </a:solidFill>
              </a:rPr>
              <a:t>&lt;/body&gt;</a:t>
            </a:r>
          </a:p>
          <a:p>
            <a:r>
              <a:rPr lang="en-US" sz="1400" dirty="0">
                <a:solidFill>
                  <a:srgbClr val="1480CA"/>
                </a:solidFill>
              </a:rPr>
              <a:t>&lt;/html&gt;</a:t>
            </a:r>
          </a:p>
          <a:p>
            <a:pPr>
              <a:lnSpc>
                <a:spcPct val="100000"/>
              </a:lnSpc>
            </a:pPr>
            <a:endParaRPr lang="en-US" sz="1600" b="1" dirty="0">
              <a:solidFill>
                <a:srgbClr val="1480CA"/>
              </a:solidFill>
            </a:endParaRPr>
          </a:p>
        </p:txBody>
      </p:sp>
      <p:sp>
        <p:nvSpPr>
          <p:cNvPr id="25" name="Title 1">
            <a:extLst>
              <a:ext uri="{FF2B5EF4-FFF2-40B4-BE49-F238E27FC236}">
                <a16:creationId xmlns:a16="http://schemas.microsoft.com/office/drawing/2014/main" id="{C6CFCF29-36E6-4AD9-B572-5E0CD92E655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solidFill>
                  <a:schemeClr val="accent3">
                    <a:lumMod val="60000"/>
                    <a:lumOff val="40000"/>
                  </a:schemeClr>
                </a:solidFill>
                <a:latin typeface="Rockwell"/>
              </a:rPr>
              <a:t>Heading </a:t>
            </a:r>
            <a:r>
              <a:rPr lang="en-US" dirty="0">
                <a:solidFill>
                  <a:schemeClr val="accent3">
                    <a:lumMod val="60000"/>
                    <a:lumOff val="40000"/>
                  </a:schemeClr>
                </a:solidFill>
                <a:latin typeface="Rockwell"/>
              </a:rPr>
              <a:t>2-2</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17" name="Group 16">
            <a:extLst>
              <a:ext uri="{FF2B5EF4-FFF2-40B4-BE49-F238E27FC236}">
                <a16:creationId xmlns:a16="http://schemas.microsoft.com/office/drawing/2014/main" id="{83AC0DA6-7656-4DDA-93A3-266779226651}"/>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8" name="Freeform: Shape 17" title="triangles">
              <a:extLst>
                <a:ext uri="{FF2B5EF4-FFF2-40B4-BE49-F238E27FC236}">
                  <a16:creationId xmlns:a16="http://schemas.microsoft.com/office/drawing/2014/main" id="{5E382B4D-56F5-4BCD-951B-54C3D38223CA}"/>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E628B51A-684E-4C28-B5F9-6243467068E0}"/>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20934086-859E-447E-A182-B22C3BDF5010}"/>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73F1FA8-C0DB-4519-8EF9-53D0298AB66A}"/>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8417698C-13DD-44A4-B3E0-CC46BAF0F89A}"/>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54E89F2F-1FD5-4BBF-A5B4-3C09001E0EF5}"/>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BFF92C70-176D-4E41-AF7B-E7CAE0AEA945}"/>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A1100C60-6D07-4EDA-BD6A-62A4B1B4F129}"/>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B5293650-CD80-464A-882C-54AE181B350F}"/>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6328A682-1B66-453E-B80C-027F8BA376B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469511E0-2994-453D-AEBC-B76503E19123}"/>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4" name="Freeform: Shape 33" title="triangles">
              <a:extLst>
                <a:ext uri="{FF2B5EF4-FFF2-40B4-BE49-F238E27FC236}">
                  <a16:creationId xmlns:a16="http://schemas.microsoft.com/office/drawing/2014/main" id="{4C3641B1-891F-4034-9947-C77B765DDDBA}"/>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5" name="Freeform: Shape 34" title="triangles">
              <a:extLst>
                <a:ext uri="{FF2B5EF4-FFF2-40B4-BE49-F238E27FC236}">
                  <a16:creationId xmlns:a16="http://schemas.microsoft.com/office/drawing/2014/main" id="{3454D658-D7D7-4A4E-9385-837000EC9746}"/>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6" name="Freeform: Shape 35" title="triangles">
              <a:extLst>
                <a:ext uri="{FF2B5EF4-FFF2-40B4-BE49-F238E27FC236}">
                  <a16:creationId xmlns:a16="http://schemas.microsoft.com/office/drawing/2014/main" id="{F00DC9AB-CF9C-4066-B6DF-FDFB4867DF4D}"/>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
        <p:nvSpPr>
          <p:cNvPr id="37" name="Subtitle 6">
            <a:extLst>
              <a:ext uri="{FF2B5EF4-FFF2-40B4-BE49-F238E27FC236}">
                <a16:creationId xmlns:a16="http://schemas.microsoft.com/office/drawing/2014/main" id="{EB236547-0B24-4DCB-BC2A-D34CD53C6E47}"/>
              </a:ext>
            </a:extLst>
          </p:cNvPr>
          <p:cNvSpPr txBox="1">
            <a:spLocks/>
          </p:cNvSpPr>
          <p:nvPr/>
        </p:nvSpPr>
        <p:spPr>
          <a:xfrm>
            <a:off x="6088153" y="1297085"/>
            <a:ext cx="5805594"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1600" b="1" dirty="0">
              <a:solidFill>
                <a:srgbClr val="1480CA"/>
              </a:solidFill>
            </a:endParaRPr>
          </a:p>
        </p:txBody>
      </p:sp>
      <p:pic>
        <p:nvPicPr>
          <p:cNvPr id="3" name="Picture 2">
            <a:extLst>
              <a:ext uri="{FF2B5EF4-FFF2-40B4-BE49-F238E27FC236}">
                <a16:creationId xmlns:a16="http://schemas.microsoft.com/office/drawing/2014/main" id="{94056915-F31F-4EE8-80C9-F3FA1E7F8D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965" y="1573537"/>
            <a:ext cx="5352534" cy="4293415"/>
          </a:xfrm>
          <a:prstGeom prst="rect">
            <a:avLst/>
          </a:prstGeom>
        </p:spPr>
      </p:pic>
    </p:spTree>
    <p:extLst>
      <p:ext uri="{BB962C8B-B14F-4D97-AF65-F5344CB8AC3E}">
        <p14:creationId xmlns:p14="http://schemas.microsoft.com/office/powerpoint/2010/main" val="298885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6</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365760" rIns="27432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400" b="1" dirty="0">
                <a:solidFill>
                  <a:schemeClr val="accent3">
                    <a:lumMod val="75000"/>
                  </a:schemeClr>
                </a:solidFill>
              </a:rPr>
              <a:t>The &lt;hgroup&gt; tag in HTML stands for heading group and is used to group the heading elements. The &lt;hgroup&gt; tag in HTML is used to wrap one or more heading elements from &lt;h1&gt; to &lt;h6&gt;, such as the headings and sub-headings. The &lt;hgroup&gt; tag requires the starting tag as well as ending tag.</a:t>
            </a:r>
          </a:p>
          <a:p>
            <a:pPr>
              <a:lnSpc>
                <a:spcPct val="100000"/>
              </a:lnSpc>
            </a:pPr>
            <a:endParaRPr lang="en-US" sz="2400" b="1" dirty="0">
              <a:solidFill>
                <a:schemeClr val="accent3">
                  <a:lumMod val="75000"/>
                </a:schemeClr>
              </a:solidFill>
            </a:endParaRPr>
          </a:p>
          <a:p>
            <a:pPr>
              <a:lnSpc>
                <a:spcPct val="100000"/>
              </a:lnSpc>
            </a:pPr>
            <a:r>
              <a:rPr lang="en-US" sz="2400" b="1" dirty="0">
                <a:solidFill>
                  <a:schemeClr val="accent3">
                    <a:lumMod val="75000"/>
                  </a:schemeClr>
                </a:solidFill>
              </a:rPr>
              <a:t>Note: &lt;hgroup&gt; is deprecated from HTML5 specification.</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HGROUP</a:t>
            </a:r>
          </a:p>
        </p:txBody>
      </p:sp>
      <p:sp>
        <p:nvSpPr>
          <p:cNvPr id="17" name="Subtitle 6">
            <a:extLst>
              <a:ext uri="{FF2B5EF4-FFF2-40B4-BE49-F238E27FC236}">
                <a16:creationId xmlns:a16="http://schemas.microsoft.com/office/drawing/2014/main" id="{C64500B8-9CE3-4837-A677-D84E3E042361}"/>
              </a:ext>
            </a:extLst>
          </p:cNvPr>
          <p:cNvSpPr txBox="1">
            <a:spLocks/>
          </p:cNvSpPr>
          <p:nvPr/>
        </p:nvSpPr>
        <p:spPr>
          <a:xfrm>
            <a:off x="6119707" y="1289958"/>
            <a:ext cx="5805593" cy="4846320"/>
          </a:xfrm>
          <a:prstGeom prst="rect">
            <a:avLst/>
          </a:prstGeom>
          <a:solidFill>
            <a:schemeClr val="accent3">
              <a:lumMod val="50000"/>
            </a:schemeClr>
          </a:solidFill>
          <a:ln w="57150">
            <a:solidFill>
              <a:schemeClr val="accent3">
                <a:lumMod val="50000"/>
              </a:schemeClr>
            </a:solidFill>
          </a:ln>
        </p:spPr>
        <p:txBody>
          <a:bodyPr vert="horz" lIns="432000" tIns="27432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b="1" dirty="0"/>
              <a:t>&lt;!DOCTYPE html&gt;</a:t>
            </a:r>
          </a:p>
          <a:p>
            <a:r>
              <a:rPr lang="en-US" sz="1200" b="1" dirty="0"/>
              <a:t> </a:t>
            </a:r>
          </a:p>
          <a:p>
            <a:r>
              <a:rPr lang="en-US" sz="1200" b="1" dirty="0"/>
              <a:t>&lt;html&gt;</a:t>
            </a:r>
          </a:p>
          <a:p>
            <a:r>
              <a:rPr lang="en-US" sz="1200" b="1" dirty="0"/>
              <a:t> </a:t>
            </a:r>
          </a:p>
          <a:p>
            <a:r>
              <a:rPr lang="en-US" sz="1200" b="1" dirty="0"/>
              <a:t>    &lt;body&gt;</a:t>
            </a:r>
          </a:p>
          <a:p>
            <a:r>
              <a:rPr lang="en-US" sz="1200" b="1" dirty="0"/>
              <a:t>         &lt;!--HTML hgroup tag starts here--&gt;</a:t>
            </a:r>
          </a:p>
          <a:p>
            <a:r>
              <a:rPr lang="en-US" sz="1200" b="1" dirty="0"/>
              <a:t>            &lt;hgroup&gt;</a:t>
            </a:r>
          </a:p>
          <a:p>
            <a:r>
              <a:rPr lang="en-US" sz="1200" b="1" dirty="0"/>
              <a:t>                &lt;h1&gt;This is the title.&lt;/h1&gt;</a:t>
            </a:r>
          </a:p>
          <a:p>
            <a:r>
              <a:rPr lang="en-US" sz="1200" b="1" dirty="0"/>
              <a:t>                &lt;h2&gt;This is sub-title.&lt;/h2&gt;</a:t>
            </a:r>
          </a:p>
          <a:p>
            <a:r>
              <a:rPr lang="en-US" sz="1200" b="1" dirty="0"/>
              <a:t>            &lt;/hgroup&gt;</a:t>
            </a:r>
          </a:p>
          <a:p>
            <a:r>
              <a:rPr lang="en-US" sz="1200" b="1" dirty="0"/>
              <a:t>         &lt;!--HTML hgroup tag ends here--&gt;</a:t>
            </a:r>
          </a:p>
          <a:p>
            <a:r>
              <a:rPr lang="en-US" sz="1200" b="1" dirty="0"/>
              <a:t>        &lt;/body&gt;</a:t>
            </a:r>
          </a:p>
          <a:p>
            <a:r>
              <a:rPr lang="en-US" sz="1200" b="1" dirty="0"/>
              <a:t>         </a:t>
            </a:r>
          </a:p>
          <a:p>
            <a:r>
              <a:rPr lang="en-US" sz="1200" b="1" dirty="0"/>
              <a:t> </a:t>
            </a:r>
          </a:p>
          <a:p>
            <a:r>
              <a:rPr lang="en-US" sz="1200" b="1" dirty="0"/>
              <a:t>&lt;/html&gt;</a:t>
            </a:r>
          </a:p>
        </p:txBody>
      </p:sp>
      <p:grpSp>
        <p:nvGrpSpPr>
          <p:cNvPr id="9" name="Group 8">
            <a:extLst>
              <a:ext uri="{FF2B5EF4-FFF2-40B4-BE49-F238E27FC236}">
                <a16:creationId xmlns:a16="http://schemas.microsoft.com/office/drawing/2014/main" id="{31AB74C7-AA6F-4E41-B9DE-36AEA2B09790}"/>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64943A7C-4C6E-4F49-9F9B-8029F1ED7098}"/>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2749E4D4-D8AE-4EB9-B09D-9B0AD84BA433}"/>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6A0253AF-9D57-4997-B72C-4A956455E4D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21641023-CA2D-421A-A322-D7AB33A97D88}"/>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FFC27AB1-2ACF-4BDE-9F67-BB6499C629CD}"/>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F9E72904-633D-4F6B-9339-81573C6B5BDF}"/>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4013F647-29DD-44A7-B3F4-483C1C8B4AF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7FA0C5B7-4A7E-4ABB-B6A6-59CDE2326A8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359C08DB-77BB-4DB6-8985-46987E4831D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7148819C-695E-4E4A-A562-1C49ADBBAF2C}"/>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B9361131-80AA-4314-8AC0-E91DAD563987}"/>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4C5102F7-52AC-4645-9F88-A6171E7CB81F}"/>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DFD0F8B7-4EC5-4251-A0CF-5862E4C54C6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5AC28F52-DDD5-426B-81A5-16F7E01BA345}"/>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355049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7</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84EC3A48-3FB6-4AB3-8514-3EFEADD6881F}"/>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ysClr val="windowText" lastClr="000000"/>
                </a:solidFill>
              </a:rPr>
              <a:t>HTML contains several elements for defining text with a special meaning. </a:t>
            </a:r>
          </a:p>
        </p:txBody>
      </p:sp>
      <p:sp>
        <p:nvSpPr>
          <p:cNvPr id="7" name="Title 1">
            <a:extLst>
              <a:ext uri="{FF2B5EF4-FFF2-40B4-BE49-F238E27FC236}">
                <a16:creationId xmlns:a16="http://schemas.microsoft.com/office/drawing/2014/main" id="{3922A7A1-93D8-4489-87AA-9571E1F2540C}"/>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 2</a:t>
            </a:r>
            <a:r>
              <a:rPr lang="en-US" dirty="0">
                <a:solidFill>
                  <a:schemeClr val="accent3">
                    <a:lumMod val="60000"/>
                    <a:lumOff val="40000"/>
                  </a:schemeClr>
                </a:solidFill>
              </a:rPr>
              <a:t>-9</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D7450A72-4AC2-4593-8426-549C5012B078}"/>
              </a:ext>
            </a:extLst>
          </p:cNvPr>
          <p:cNvGraphicFramePr>
            <a:graphicFrameLocks noGrp="1"/>
          </p:cNvGraphicFramePr>
          <p:nvPr>
            <p:extLst>
              <p:ext uri="{D42A27DB-BD31-4B8C-83A1-F6EECF244321}">
                <p14:modId xmlns:p14="http://schemas.microsoft.com/office/powerpoint/2010/main" val="1989158660"/>
              </p:ext>
            </p:extLst>
          </p:nvPr>
        </p:nvGraphicFramePr>
        <p:xfrm>
          <a:off x="522509" y="1896264"/>
          <a:ext cx="11178344" cy="4071925"/>
        </p:xfrm>
        <a:graphic>
          <a:graphicData uri="http://schemas.openxmlformats.org/drawingml/2006/table">
            <a:tbl>
              <a:tblPr firstRow="1" bandRow="1">
                <a:tableStyleId>{F5AB1C69-6EDB-4FF4-983F-18BD219EF322}</a:tableStyleId>
              </a:tblPr>
              <a:tblGrid>
                <a:gridCol w="5589172">
                  <a:extLst>
                    <a:ext uri="{9D8B030D-6E8A-4147-A177-3AD203B41FA5}">
                      <a16:colId xmlns:a16="http://schemas.microsoft.com/office/drawing/2014/main" val="267845631"/>
                    </a:ext>
                  </a:extLst>
                </a:gridCol>
                <a:gridCol w="5589172">
                  <a:extLst>
                    <a:ext uri="{9D8B030D-6E8A-4147-A177-3AD203B41FA5}">
                      <a16:colId xmlns:a16="http://schemas.microsoft.com/office/drawing/2014/main" val="3621487744"/>
                    </a:ext>
                  </a:extLst>
                </a:gridCol>
              </a:tblGrid>
              <a:tr h="370175">
                <a:tc>
                  <a:txBody>
                    <a:bodyPr/>
                    <a:lstStyle/>
                    <a:p>
                      <a:pPr algn="ctr"/>
                      <a:r>
                        <a:rPr lang="en-US" sz="1800" dirty="0"/>
                        <a:t>Tag</a:t>
                      </a:r>
                    </a:p>
                  </a:txBody>
                  <a:tcPr/>
                </a:tc>
                <a:tc>
                  <a:txBody>
                    <a:bodyPr/>
                    <a:lstStyle/>
                    <a:p>
                      <a:pPr algn="ctr"/>
                      <a:r>
                        <a:rPr lang="en-US" sz="1800" dirty="0"/>
                        <a:t>Description</a:t>
                      </a:r>
                    </a:p>
                  </a:txBody>
                  <a:tcPr/>
                </a:tc>
                <a:extLst>
                  <a:ext uri="{0D108BD9-81ED-4DB2-BD59-A6C34878D82A}">
                    <a16:rowId xmlns:a16="http://schemas.microsoft.com/office/drawing/2014/main" val="3332676253"/>
                  </a:ext>
                </a:extLst>
              </a:tr>
              <a:tr h="370175">
                <a:tc>
                  <a:txBody>
                    <a:bodyPr/>
                    <a:lstStyle/>
                    <a:p>
                      <a:pPr algn="ctr"/>
                      <a:r>
                        <a:rPr lang="en-US" sz="1800" dirty="0">
                          <a:solidFill>
                            <a:srgbClr val="1F7F3D"/>
                          </a:solidFill>
                        </a:rPr>
                        <a:t>&lt;b&gt;</a:t>
                      </a:r>
                    </a:p>
                  </a:txBody>
                  <a:tcPr/>
                </a:tc>
                <a:tc>
                  <a:txBody>
                    <a:bodyPr/>
                    <a:lstStyle/>
                    <a:p>
                      <a:pPr algn="ctr"/>
                      <a:r>
                        <a:rPr lang="en-US" sz="1800" dirty="0"/>
                        <a:t>Bold text</a:t>
                      </a:r>
                    </a:p>
                  </a:txBody>
                  <a:tcPr/>
                </a:tc>
                <a:extLst>
                  <a:ext uri="{0D108BD9-81ED-4DB2-BD59-A6C34878D82A}">
                    <a16:rowId xmlns:a16="http://schemas.microsoft.com/office/drawing/2014/main" val="506048228"/>
                  </a:ext>
                </a:extLst>
              </a:tr>
              <a:tr h="370175">
                <a:tc>
                  <a:txBody>
                    <a:bodyPr/>
                    <a:lstStyle/>
                    <a:p>
                      <a:pPr algn="ctr"/>
                      <a:r>
                        <a:rPr lang="en-US" sz="1800" dirty="0">
                          <a:solidFill>
                            <a:srgbClr val="1F7F3D"/>
                          </a:solidFill>
                        </a:rPr>
                        <a:t>&lt;strong&gt;</a:t>
                      </a:r>
                    </a:p>
                  </a:txBody>
                  <a:tcPr/>
                </a:tc>
                <a:tc>
                  <a:txBody>
                    <a:bodyPr/>
                    <a:lstStyle/>
                    <a:p>
                      <a:pPr algn="ctr"/>
                      <a:r>
                        <a:rPr lang="en-US" sz="1800" dirty="0"/>
                        <a:t>Important text</a:t>
                      </a:r>
                    </a:p>
                  </a:txBody>
                  <a:tcPr/>
                </a:tc>
                <a:extLst>
                  <a:ext uri="{0D108BD9-81ED-4DB2-BD59-A6C34878D82A}">
                    <a16:rowId xmlns:a16="http://schemas.microsoft.com/office/drawing/2014/main" val="3385511030"/>
                  </a:ext>
                </a:extLst>
              </a:tr>
              <a:tr h="370175">
                <a:tc>
                  <a:txBody>
                    <a:bodyPr/>
                    <a:lstStyle/>
                    <a:p>
                      <a:pPr algn="ctr"/>
                      <a:r>
                        <a:rPr lang="en-US" sz="1800" dirty="0">
                          <a:solidFill>
                            <a:srgbClr val="1F7F3D"/>
                          </a:solidFill>
                        </a:rPr>
                        <a:t>&lt;i&gt;</a:t>
                      </a:r>
                    </a:p>
                  </a:txBody>
                  <a:tcPr/>
                </a:tc>
                <a:tc>
                  <a:txBody>
                    <a:bodyPr/>
                    <a:lstStyle/>
                    <a:p>
                      <a:pPr algn="ctr"/>
                      <a:r>
                        <a:rPr lang="en-US" sz="1800" dirty="0"/>
                        <a:t>Italic text</a:t>
                      </a:r>
                    </a:p>
                  </a:txBody>
                  <a:tcPr/>
                </a:tc>
                <a:extLst>
                  <a:ext uri="{0D108BD9-81ED-4DB2-BD59-A6C34878D82A}">
                    <a16:rowId xmlns:a16="http://schemas.microsoft.com/office/drawing/2014/main" val="543144585"/>
                  </a:ext>
                </a:extLst>
              </a:tr>
              <a:tr h="370175">
                <a:tc>
                  <a:txBody>
                    <a:bodyPr/>
                    <a:lstStyle/>
                    <a:p>
                      <a:pPr algn="ctr"/>
                      <a:r>
                        <a:rPr lang="en-US" sz="1800" dirty="0">
                          <a:solidFill>
                            <a:srgbClr val="1F7F3D"/>
                          </a:solidFill>
                        </a:rPr>
                        <a:t>&lt;em&gt;</a:t>
                      </a:r>
                    </a:p>
                  </a:txBody>
                  <a:tcPr/>
                </a:tc>
                <a:tc>
                  <a:txBody>
                    <a:bodyPr/>
                    <a:lstStyle/>
                    <a:p>
                      <a:pPr algn="ctr"/>
                      <a:r>
                        <a:rPr lang="en-US" sz="1800" dirty="0"/>
                        <a:t>Emphasized text</a:t>
                      </a:r>
                    </a:p>
                  </a:txBody>
                  <a:tcPr/>
                </a:tc>
                <a:extLst>
                  <a:ext uri="{0D108BD9-81ED-4DB2-BD59-A6C34878D82A}">
                    <a16:rowId xmlns:a16="http://schemas.microsoft.com/office/drawing/2014/main" val="1664144451"/>
                  </a:ext>
                </a:extLst>
              </a:tr>
              <a:tr h="370175">
                <a:tc>
                  <a:txBody>
                    <a:bodyPr/>
                    <a:lstStyle/>
                    <a:p>
                      <a:pPr algn="ctr"/>
                      <a:r>
                        <a:rPr lang="en-US" sz="1800" dirty="0">
                          <a:solidFill>
                            <a:srgbClr val="1F7F3D"/>
                          </a:solidFill>
                        </a:rPr>
                        <a:t>&lt;mark&gt;</a:t>
                      </a:r>
                    </a:p>
                  </a:txBody>
                  <a:tcPr/>
                </a:tc>
                <a:tc>
                  <a:txBody>
                    <a:bodyPr/>
                    <a:lstStyle/>
                    <a:p>
                      <a:pPr algn="ctr"/>
                      <a:r>
                        <a:rPr lang="en-US" sz="1800" dirty="0"/>
                        <a:t>Marked text</a:t>
                      </a:r>
                    </a:p>
                  </a:txBody>
                  <a:tcPr/>
                </a:tc>
                <a:extLst>
                  <a:ext uri="{0D108BD9-81ED-4DB2-BD59-A6C34878D82A}">
                    <a16:rowId xmlns:a16="http://schemas.microsoft.com/office/drawing/2014/main" val="3218674405"/>
                  </a:ext>
                </a:extLst>
              </a:tr>
              <a:tr h="370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1F7F3D"/>
                          </a:solidFill>
                        </a:rPr>
                        <a:t>&lt;small&gt;</a:t>
                      </a:r>
                    </a:p>
                  </a:txBody>
                  <a:tcPr/>
                </a:tc>
                <a:tc>
                  <a:txBody>
                    <a:bodyPr/>
                    <a:lstStyle/>
                    <a:p>
                      <a:pPr algn="ctr"/>
                      <a:r>
                        <a:rPr lang="en-US" sz="1800" dirty="0"/>
                        <a:t>Smaller text</a:t>
                      </a:r>
                    </a:p>
                  </a:txBody>
                  <a:tcPr/>
                </a:tc>
                <a:extLst>
                  <a:ext uri="{0D108BD9-81ED-4DB2-BD59-A6C34878D82A}">
                    <a16:rowId xmlns:a16="http://schemas.microsoft.com/office/drawing/2014/main" val="4029699774"/>
                  </a:ext>
                </a:extLst>
              </a:tr>
              <a:tr h="370175">
                <a:tc>
                  <a:txBody>
                    <a:bodyPr/>
                    <a:lstStyle/>
                    <a:p>
                      <a:pPr algn="ctr"/>
                      <a:r>
                        <a:rPr lang="en-US" sz="1800" dirty="0">
                          <a:solidFill>
                            <a:srgbClr val="1F7F3D"/>
                          </a:solidFill>
                        </a:rPr>
                        <a:t>&lt;del&gt;</a:t>
                      </a:r>
                    </a:p>
                  </a:txBody>
                  <a:tcPr/>
                </a:tc>
                <a:tc>
                  <a:txBody>
                    <a:bodyPr/>
                    <a:lstStyle/>
                    <a:p>
                      <a:pPr algn="ctr"/>
                      <a:r>
                        <a:rPr lang="en-US" sz="1800" dirty="0"/>
                        <a:t>Deleted text</a:t>
                      </a:r>
                    </a:p>
                  </a:txBody>
                  <a:tcPr/>
                </a:tc>
                <a:extLst>
                  <a:ext uri="{0D108BD9-81ED-4DB2-BD59-A6C34878D82A}">
                    <a16:rowId xmlns:a16="http://schemas.microsoft.com/office/drawing/2014/main" val="3549982104"/>
                  </a:ext>
                </a:extLst>
              </a:tr>
              <a:tr h="370175">
                <a:tc>
                  <a:txBody>
                    <a:bodyPr/>
                    <a:lstStyle/>
                    <a:p>
                      <a:pPr algn="ctr"/>
                      <a:r>
                        <a:rPr lang="en-US" sz="1800" dirty="0">
                          <a:solidFill>
                            <a:srgbClr val="1F7F3D"/>
                          </a:solidFill>
                        </a:rPr>
                        <a:t>&lt;ins&gt;</a:t>
                      </a:r>
                    </a:p>
                  </a:txBody>
                  <a:tcPr/>
                </a:tc>
                <a:tc>
                  <a:txBody>
                    <a:bodyPr/>
                    <a:lstStyle/>
                    <a:p>
                      <a:pPr algn="ctr"/>
                      <a:r>
                        <a:rPr lang="en-US" sz="1800" dirty="0"/>
                        <a:t>Inserted text</a:t>
                      </a:r>
                    </a:p>
                  </a:txBody>
                  <a:tcPr/>
                </a:tc>
                <a:extLst>
                  <a:ext uri="{0D108BD9-81ED-4DB2-BD59-A6C34878D82A}">
                    <a16:rowId xmlns:a16="http://schemas.microsoft.com/office/drawing/2014/main" val="1257235260"/>
                  </a:ext>
                </a:extLst>
              </a:tr>
              <a:tr h="370175">
                <a:tc>
                  <a:txBody>
                    <a:bodyPr/>
                    <a:lstStyle/>
                    <a:p>
                      <a:pPr algn="ctr"/>
                      <a:r>
                        <a:rPr lang="en-US" sz="1800" dirty="0">
                          <a:solidFill>
                            <a:srgbClr val="1F7F3D"/>
                          </a:solidFill>
                        </a:rPr>
                        <a:t>&lt;sub&gt;</a:t>
                      </a:r>
                    </a:p>
                  </a:txBody>
                  <a:tcPr/>
                </a:tc>
                <a:tc>
                  <a:txBody>
                    <a:bodyPr/>
                    <a:lstStyle/>
                    <a:p>
                      <a:pPr algn="ctr"/>
                      <a:r>
                        <a:rPr lang="en-US" sz="1800" dirty="0"/>
                        <a:t>Subscript text</a:t>
                      </a:r>
                    </a:p>
                  </a:txBody>
                  <a:tcPr/>
                </a:tc>
                <a:extLst>
                  <a:ext uri="{0D108BD9-81ED-4DB2-BD59-A6C34878D82A}">
                    <a16:rowId xmlns:a16="http://schemas.microsoft.com/office/drawing/2014/main" val="420544307"/>
                  </a:ext>
                </a:extLst>
              </a:tr>
              <a:tr h="370175">
                <a:tc>
                  <a:txBody>
                    <a:bodyPr/>
                    <a:lstStyle/>
                    <a:p>
                      <a:pPr algn="ctr"/>
                      <a:r>
                        <a:rPr lang="en-US" sz="1800" dirty="0">
                          <a:solidFill>
                            <a:srgbClr val="1F7F3D"/>
                          </a:solidFill>
                        </a:rPr>
                        <a:t>&lt;sup&gt;</a:t>
                      </a:r>
                    </a:p>
                  </a:txBody>
                  <a:tcPr/>
                </a:tc>
                <a:tc>
                  <a:txBody>
                    <a:bodyPr/>
                    <a:lstStyle/>
                    <a:p>
                      <a:pPr algn="ctr"/>
                      <a:r>
                        <a:rPr lang="en-US" sz="1800" dirty="0"/>
                        <a:t>Superscript text</a:t>
                      </a:r>
                    </a:p>
                  </a:txBody>
                  <a:tcPr/>
                </a:tc>
                <a:extLst>
                  <a:ext uri="{0D108BD9-81ED-4DB2-BD59-A6C34878D82A}">
                    <a16:rowId xmlns:a16="http://schemas.microsoft.com/office/drawing/2014/main" val="2721294027"/>
                  </a:ext>
                </a:extLst>
              </a:tr>
            </a:tbl>
          </a:graphicData>
        </a:graphic>
      </p:graphicFrame>
      <p:grpSp>
        <p:nvGrpSpPr>
          <p:cNvPr id="9" name="Group 8">
            <a:extLst>
              <a:ext uri="{FF2B5EF4-FFF2-40B4-BE49-F238E27FC236}">
                <a16:creationId xmlns:a16="http://schemas.microsoft.com/office/drawing/2014/main" id="{D9C67057-CC49-44D5-B05B-8191D8AD6B9B}"/>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8F616B72-2136-4566-8DC3-32AD96623396}"/>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619E77DF-392E-4852-B3AA-AB9FC1249898}"/>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BD912E25-1926-453B-9103-236EAD3C8981}"/>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6C7552DF-9A44-47AB-B715-B9F526B9170F}"/>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BBF8FDC3-8EB4-4CDC-B290-D7C67C50CFAB}"/>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F9B4B2B8-1E83-4654-89A9-037231D04097}"/>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29E27D68-CE5A-4D6A-831B-048CE3816163}"/>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B32A445F-9B13-4E9D-AA3F-3532FC91D77B}"/>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080A0F66-EB12-4D5A-9ADB-E048FF5E8F01}"/>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5B27F7AF-0028-429D-B97F-8DE750110C21}"/>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3950ED11-4126-443F-B089-2668348E6EA7}"/>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87289382-231C-4AF7-AB0A-9CD9ED6DE0FD}"/>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D5EC5CB1-A658-42C9-8FA4-8349D76ADEC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09690641-2B21-40C9-B083-A7D105A03340}"/>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348416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8</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71FD7B89-C3C7-4763-8769-03A1DA08F43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5400" b="1" dirty="0">
              <a:solidFill>
                <a:sysClr val="windowText" lastClr="000000"/>
              </a:solidFill>
            </a:endParaRPr>
          </a:p>
        </p:txBody>
      </p:sp>
      <p:sp>
        <p:nvSpPr>
          <p:cNvPr id="7" name="Title 1">
            <a:extLst>
              <a:ext uri="{FF2B5EF4-FFF2-40B4-BE49-F238E27FC236}">
                <a16:creationId xmlns:a16="http://schemas.microsoft.com/office/drawing/2014/main" id="{E49E3DFD-C7BD-4712-97A3-43A503C94720}"/>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dirty="0">
                <a:solidFill>
                  <a:schemeClr val="accent3">
                    <a:lumMod val="60000"/>
                    <a:lumOff val="40000"/>
                  </a:schemeClr>
                </a:solidFill>
              </a:rPr>
              <a:t>Element 2-2</a:t>
            </a:r>
            <a:endParaRPr lang="en-US" sz="8800" dirty="0">
              <a:solidFill>
                <a:schemeClr val="accent3">
                  <a:lumMod val="60000"/>
                  <a:lumOff val="40000"/>
                </a:schemeClr>
              </a:solidFill>
            </a:endParaRPr>
          </a:p>
        </p:txBody>
      </p:sp>
      <p:grpSp>
        <p:nvGrpSpPr>
          <p:cNvPr id="9" name="Group 8">
            <a:extLst>
              <a:ext uri="{FF2B5EF4-FFF2-40B4-BE49-F238E27FC236}">
                <a16:creationId xmlns:a16="http://schemas.microsoft.com/office/drawing/2014/main" id="{4F39F4B6-8FC9-4976-AF3A-D344E2A4C366}"/>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473EB866-F8C6-480C-9EE8-87A86A0006C9}"/>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5" name="Freeform: Shape 14" title="triangles">
              <a:extLst>
                <a:ext uri="{FF2B5EF4-FFF2-40B4-BE49-F238E27FC236}">
                  <a16:creationId xmlns:a16="http://schemas.microsoft.com/office/drawing/2014/main" id="{9D1A3347-556F-49E3-96F9-9AD0ADE51B48}"/>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6" name="Freeform: Shape 15" title="triangles">
              <a:extLst>
                <a:ext uri="{FF2B5EF4-FFF2-40B4-BE49-F238E27FC236}">
                  <a16:creationId xmlns:a16="http://schemas.microsoft.com/office/drawing/2014/main" id="{58426581-1B85-48B3-993B-2072473B01D8}"/>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7" name="Freeform: Shape 16" title="triangles">
              <a:extLst>
                <a:ext uri="{FF2B5EF4-FFF2-40B4-BE49-F238E27FC236}">
                  <a16:creationId xmlns:a16="http://schemas.microsoft.com/office/drawing/2014/main" id="{728CCBE8-1CA9-470A-83B7-B33C59209550}"/>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FB0E126B-3952-46B8-B428-113EA298C05E}"/>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7483A93C-ABCA-4B38-BD27-470126121612}"/>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877EEE7A-A4A0-4E3C-808A-2010BA5AA8F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C442BF3D-855C-45E0-BB9C-357DE206E32C}"/>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B64F2CB7-7CCB-4BBF-ABEC-C81CF034A9FD}"/>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115BDDF3-3DEF-4203-9A17-9FE3C43C6E07}"/>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CA456AD9-BBF9-4856-A19B-E87B4B425A86}"/>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9572A2A7-E46C-4916-B408-D02A10593590}"/>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59CF9388-D635-4E12-8CBF-4EB827C87215}"/>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9503E5CE-6C74-47AB-95A1-2D246755F30C}"/>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293071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9</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365760" rIns="27432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b="1" dirty="0">
                <a:solidFill>
                  <a:schemeClr val="accent3">
                    <a:lumMod val="75000"/>
                  </a:schemeClr>
                </a:solidFill>
              </a:rPr>
              <a:t>All HTML documents must start with a &lt;!DOCTYPE&gt; declaration.</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The declaration is not an HTML tag. It is an "information" to the browser about what document type to expect.</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In HTML5, the &lt;!DOCTYPE&gt; declaration is simple:</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DOCTYPE</a:t>
            </a:r>
          </a:p>
        </p:txBody>
      </p:sp>
      <p:sp>
        <p:nvSpPr>
          <p:cNvPr id="17" name="Subtitle 6">
            <a:extLst>
              <a:ext uri="{FF2B5EF4-FFF2-40B4-BE49-F238E27FC236}">
                <a16:creationId xmlns:a16="http://schemas.microsoft.com/office/drawing/2014/main" id="{C64500B8-9CE3-4837-A677-D84E3E042361}"/>
              </a:ext>
            </a:extLst>
          </p:cNvPr>
          <p:cNvSpPr txBox="1">
            <a:spLocks/>
          </p:cNvSpPr>
          <p:nvPr/>
        </p:nvSpPr>
        <p:spPr>
          <a:xfrm>
            <a:off x="6119707" y="1289958"/>
            <a:ext cx="5805593" cy="4846320"/>
          </a:xfrm>
          <a:prstGeom prst="rect">
            <a:avLst/>
          </a:prstGeom>
          <a:solidFill>
            <a:schemeClr val="accent3">
              <a:lumMod val="50000"/>
            </a:schemeClr>
          </a:solidFill>
          <a:ln w="57150">
            <a:solidFill>
              <a:schemeClr val="accent3">
                <a:lumMod val="50000"/>
              </a:schemeClr>
            </a:solidFill>
          </a:ln>
        </p:spPr>
        <p:txBody>
          <a:bodyPr vert="horz" lIns="432000" tIns="27432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5400" b="1" dirty="0"/>
          </a:p>
          <a:p>
            <a:endParaRPr lang="en-US" sz="5400" b="1" dirty="0"/>
          </a:p>
          <a:p>
            <a:r>
              <a:rPr lang="en-US" sz="5400" b="1" dirty="0"/>
              <a:t>&lt;!DOCTYPE html&gt;</a:t>
            </a:r>
            <a:endParaRPr lang="en-US" b="1" dirty="0"/>
          </a:p>
        </p:txBody>
      </p:sp>
      <p:grpSp>
        <p:nvGrpSpPr>
          <p:cNvPr id="9" name="Group 8">
            <a:extLst>
              <a:ext uri="{FF2B5EF4-FFF2-40B4-BE49-F238E27FC236}">
                <a16:creationId xmlns:a16="http://schemas.microsoft.com/office/drawing/2014/main" id="{31AB74C7-AA6F-4E41-B9DE-36AEA2B09790}"/>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11" name="Freeform: Shape 10" title="triangles">
              <a:extLst>
                <a:ext uri="{FF2B5EF4-FFF2-40B4-BE49-F238E27FC236}">
                  <a16:creationId xmlns:a16="http://schemas.microsoft.com/office/drawing/2014/main" id="{64943A7C-4C6E-4F49-9F9B-8029F1ED7098}"/>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8" name="Freeform: Shape 17" title="triangles">
              <a:extLst>
                <a:ext uri="{FF2B5EF4-FFF2-40B4-BE49-F238E27FC236}">
                  <a16:creationId xmlns:a16="http://schemas.microsoft.com/office/drawing/2014/main" id="{2749E4D4-D8AE-4EB9-B09D-9B0AD84BA433}"/>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19" name="Freeform: Shape 18" title="triangles">
              <a:extLst>
                <a:ext uri="{FF2B5EF4-FFF2-40B4-BE49-F238E27FC236}">
                  <a16:creationId xmlns:a16="http://schemas.microsoft.com/office/drawing/2014/main" id="{6A0253AF-9D57-4997-B72C-4A956455E4DD}"/>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0" name="Freeform: Shape 19" title="triangles">
              <a:extLst>
                <a:ext uri="{FF2B5EF4-FFF2-40B4-BE49-F238E27FC236}">
                  <a16:creationId xmlns:a16="http://schemas.microsoft.com/office/drawing/2014/main" id="{21641023-CA2D-421A-A322-D7AB33A97D88}"/>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1" name="Freeform: Shape 20" title="triangles">
              <a:extLst>
                <a:ext uri="{FF2B5EF4-FFF2-40B4-BE49-F238E27FC236}">
                  <a16:creationId xmlns:a16="http://schemas.microsoft.com/office/drawing/2014/main" id="{FFC27AB1-2ACF-4BDE-9F67-BB6499C629CD}"/>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2" name="Freeform: Shape 21" title="triangles">
              <a:extLst>
                <a:ext uri="{FF2B5EF4-FFF2-40B4-BE49-F238E27FC236}">
                  <a16:creationId xmlns:a16="http://schemas.microsoft.com/office/drawing/2014/main" id="{F9E72904-633D-4F6B-9339-81573C6B5BDF}"/>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3" name="Freeform: Shape 22" title="triangles">
              <a:extLst>
                <a:ext uri="{FF2B5EF4-FFF2-40B4-BE49-F238E27FC236}">
                  <a16:creationId xmlns:a16="http://schemas.microsoft.com/office/drawing/2014/main" id="{4013F647-29DD-44A7-B3F4-483C1C8B4AFC}"/>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4" name="Freeform: Shape 23" title="triangles">
              <a:extLst>
                <a:ext uri="{FF2B5EF4-FFF2-40B4-BE49-F238E27FC236}">
                  <a16:creationId xmlns:a16="http://schemas.microsoft.com/office/drawing/2014/main" id="{7FA0C5B7-4A7E-4ABB-B6A6-59CDE2326A8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5" name="Freeform: Shape 24" title="triangles">
              <a:extLst>
                <a:ext uri="{FF2B5EF4-FFF2-40B4-BE49-F238E27FC236}">
                  <a16:creationId xmlns:a16="http://schemas.microsoft.com/office/drawing/2014/main" id="{359C08DB-77BB-4DB6-8985-46987E4831D3}"/>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6" name="Freeform: Shape 25" title="triangles">
              <a:extLst>
                <a:ext uri="{FF2B5EF4-FFF2-40B4-BE49-F238E27FC236}">
                  <a16:creationId xmlns:a16="http://schemas.microsoft.com/office/drawing/2014/main" id="{7148819C-695E-4E4A-A562-1C49ADBBAF2C}"/>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B9361131-80AA-4314-8AC0-E91DAD563987}"/>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4C5102F7-52AC-4645-9F88-A6171E7CB81F}"/>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DFD0F8B7-4EC5-4251-A0CF-5862E4C54C68}"/>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5AC28F52-DDD5-426B-81A5-16F7E01BA345}"/>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Tree>
    <p:extLst>
      <p:ext uri="{BB962C8B-B14F-4D97-AF65-F5344CB8AC3E}">
        <p14:creationId xmlns:p14="http://schemas.microsoft.com/office/powerpoint/2010/main" val="4027205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6466</TotalTime>
  <Words>2038</Words>
  <Application>Microsoft Office PowerPoint</Application>
  <PresentationFormat>Widescreen</PresentationFormat>
  <Paragraphs>411</Paragraphs>
  <Slides>27</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27</vt:i4>
      </vt:variant>
    </vt:vector>
  </HeadingPairs>
  <TitlesOfParts>
    <vt:vector size="38" baseType="lpstr">
      <vt:lpstr>Arial</vt:lpstr>
      <vt:lpstr>Calibri</vt:lpstr>
      <vt:lpstr>Calibri (body)</vt:lpstr>
      <vt:lpstr>Calibri Light</vt:lpstr>
      <vt:lpstr>Consolas</vt:lpstr>
      <vt:lpstr>Rockwell</vt:lpstr>
      <vt:lpstr>Times New Roman</vt:lpstr>
      <vt:lpstr>Verdana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Microsoft Office</dc:title>
  <dc:creator>Muahmmad Hamza</dc:creator>
  <cp:lastModifiedBy>Muahmmad Hamza</cp:lastModifiedBy>
  <cp:revision>1099</cp:revision>
  <dcterms:created xsi:type="dcterms:W3CDTF">2022-06-21T11:08:17Z</dcterms:created>
  <dcterms:modified xsi:type="dcterms:W3CDTF">2023-09-20T09:42:16Z</dcterms:modified>
</cp:coreProperties>
</file>