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414" r:id="rId3"/>
    <p:sldId id="256" r:id="rId4"/>
    <p:sldId id="421" r:id="rId5"/>
    <p:sldId id="449" r:id="rId6"/>
    <p:sldId id="450" r:id="rId7"/>
    <p:sldId id="451" r:id="rId8"/>
    <p:sldId id="454" r:id="rId9"/>
    <p:sldId id="452" r:id="rId10"/>
    <p:sldId id="436" r:id="rId11"/>
    <p:sldId id="4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48385-1068-47EB-A3CB-197E5D05C382}">
          <p14:sldIdLst>
            <p14:sldId id="414"/>
            <p14:sldId id="256"/>
          </p14:sldIdLst>
        </p14:section>
        <p14:section name="Summary Section" id="{3E229C26-D6EB-4ECE-B4B6-134ECB651BD5}">
          <p14:sldIdLst/>
        </p14:section>
        <p14:section name="Section 1" id="{5B19E3D5-6CEA-4843-A54A-FD69C3CE5AA1}">
          <p14:sldIdLst>
            <p14:sldId id="421"/>
            <p14:sldId id="449"/>
          </p14:sldIdLst>
        </p14:section>
        <p14:section name="Section 2" id="{F80A951B-E823-4BE8-B79C-24A355CBC1B9}">
          <p14:sldIdLst>
            <p14:sldId id="450"/>
          </p14:sldIdLst>
        </p14:section>
        <p14:section name="Section 3" id="{2BE2F717-2D7D-42FF-8FCE-F362BFE743EE}">
          <p14:sldIdLst>
            <p14:sldId id="451"/>
            <p14:sldId id="454"/>
          </p14:sldIdLst>
        </p14:section>
        <p14:section name="Section 4" id="{D2D7EE91-3175-429B-82BA-94713AF5B690}">
          <p14:sldIdLst>
            <p14:sldId id="452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  <p:cmAuthor id="2" name="Muahmmad Hamza" initials="MH" lastIdx="4" clrIdx="1">
    <p:extLst>
      <p:ext uri="{19B8F6BF-5375-455C-9EA6-DF929625EA0E}">
        <p15:presenceInfo xmlns:p15="http://schemas.microsoft.com/office/powerpoint/2012/main" userId="S-1-5-21-3985379720-896011338-3875669009-38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F3D"/>
    <a:srgbClr val="1480CA"/>
    <a:srgbClr val="196932"/>
    <a:srgbClr val="1EA25A"/>
    <a:srgbClr val="2F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84981" autoAdjust="0"/>
  </p:normalViewPr>
  <p:slideViewPr>
    <p:cSldViewPr snapToGrid="0">
      <p:cViewPr varScale="1">
        <p:scale>
          <a:sx n="59" d="100"/>
          <a:sy n="59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148891-AA61-4229-86B5-745B760847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8D019-BFC7-4670-9383-F1889FE6B5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7901C-1BF2-46FC-87B1-BCE6F8C20CE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A76C8-F211-426E-AE45-4AE87893C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Sir Muhammad Hamza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AFCB1-D940-4D75-B99E-FC548612D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0B1B-6048-4BC3-9717-7880A990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665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325BA-231D-4932-8BBD-6F2383552B0D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Sir Muhammad Hamza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BE98-2C12-4F6F-967D-17E299A7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95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86940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20874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76950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71076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75846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15606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92546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33689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5102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4443-A30F-4B25-B85E-62AED82B9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7E79-C4F8-4381-97C8-4D1FE4BC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391B-FC7F-4911-BD2F-6DEDD70D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508D-15A1-498F-BD15-120B32F1721A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552D-2850-408D-9A4F-CE590B47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D74E-D03B-42AC-9F5B-893835A0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19AD-AB9A-47D3-9E9A-44A9EBAE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91EFE-9D66-4CE4-A4E9-41A7F475F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1BBE-44CB-4F86-BA0A-2276EBC6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9005-13DD-4FC8-A9C6-186622395BB9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5F08-8480-47CE-BDA6-53A963FA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A4D6-3D65-46E4-B0FA-719D10FF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9140B-D391-4E94-8774-73A94EE9F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E979-9D97-4514-85EB-62C065EB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7E27-B0ED-446C-A0F7-302E54FB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04D-7517-4114-A0E1-4A63AE96617C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AEF7-977D-43F6-A05C-394CB777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EEA5-66F3-45B0-808B-793BB290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55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24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85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82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120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8676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311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 descr="First divider line on slide">
            <a:extLst>
              <a:ext uri="{FF2B5EF4-FFF2-40B4-BE49-F238E27FC236}">
                <a16:creationId xmlns:a16="http://schemas.microsoft.com/office/drawing/2014/main" id="{402BCAE3-72EC-4098-A211-3555BFDE9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Second divider line on slide">
            <a:extLst>
              <a:ext uri="{FF2B5EF4-FFF2-40B4-BE49-F238E27FC236}">
                <a16:creationId xmlns:a16="http://schemas.microsoft.com/office/drawing/2014/main" id="{94A08494-9C0E-4AAF-BE9A-166FE994D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Third divider line on slide">
            <a:extLst>
              <a:ext uri="{FF2B5EF4-FFF2-40B4-BE49-F238E27FC236}">
                <a16:creationId xmlns:a16="http://schemas.microsoft.com/office/drawing/2014/main" id="{698FE6A1-AEF7-4FD7-A689-908A6B9CC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 descr="Fourth divider line on slide">
            <a:extLst>
              <a:ext uri="{FF2B5EF4-FFF2-40B4-BE49-F238E27FC236}">
                <a16:creationId xmlns:a16="http://schemas.microsoft.com/office/drawing/2014/main" id="{636DD6E3-6313-40D8-B03E-60E2E5A69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7150-3B56-4EDA-9884-8B70C603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0DC0-8A8B-4498-9320-992EA8C7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C036-E415-4A33-84DA-385F52CC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0E71-E905-444B-8079-6EE0B44CF404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0C4B-53C8-43EE-B465-E7DE8BAD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7080-A538-41B6-BC5D-81AFED94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8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71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A140998F-B877-4BDC-843C-0071F506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2084D353-BE8A-4AAA-8BEC-B71CEE9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2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01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82D5D2B4-7BAC-4C27-8D68-12365C7E7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7D9203C1-910E-4AFC-95E0-13BF40D08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64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6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64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2093134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757658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2435536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244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7C61-1105-43A6-A0BD-F5C5949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8826-ECC7-4BC7-8E37-74C9AACB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B661-4447-4D9A-B8F8-E82BB92D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99A2-FBB6-4CC3-9CAB-46AC37ABE360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7BDD-7304-442C-BACD-4F05D5D4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8894-C4D2-4BD4-ADC8-15FEAA25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432929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115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680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144175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982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2007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250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685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2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57C5-25EA-48F1-ADE3-BC1846A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FD75-25EC-47DC-8225-A11B74579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469E4-0BF8-4788-BB9E-59439969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A3DF8-40F0-4298-A621-75E7B98C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05F-9F3F-450E-A5E4-65058C604872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510A-6AAF-434C-9AF7-1EBB764A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FF604-8AA4-4558-8D3B-669BEBCE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2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84F7-E8C4-4364-9894-EB5E373B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D944-AF9C-4376-9567-675675C7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CDD1D-856F-4249-BD02-AB4B8B24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1A680-14B0-4636-8ED6-5EA8A37E7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A492E-641C-4284-BF3A-BFBCA1624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F13CF-16BE-4E95-B1A6-7D8F205B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DFB-1F48-4A8C-860D-40B1DCD71989}" type="datetime1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2584E-4CE1-4BA5-9F94-1FC883E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14807-8A95-42D9-AC18-06A72181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2932-6A89-444E-A6CC-CC61671E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D65E0-0963-4238-A236-DCF00C3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B548-C8D7-4A2D-8D18-A8B3B3BE06D6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617B1-3FA1-4896-B4CC-79A7D6DC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18299-A76C-4FF3-9F01-4A060FD7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2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672E-8DCA-4150-9B64-CF8463A0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E292-C92C-411A-813F-6063F427E86E}" type="datetime1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658AA-1F0D-4816-A898-D071DDDE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56CE-6ACB-4A98-8C14-9E925D7E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5FCA-56BC-48EC-BE7F-179E43BF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304-89BE-473C-8F3F-94A13C8E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21628-AF51-43E2-99A7-2ED0E924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1D73-E059-4BE7-B40D-F18B8C9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A75B-49E6-4DAC-A0D4-F83A7B062E71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E9DB-70AD-4274-A8B9-64AC62F2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C972F-40B5-4676-9F73-EF8421AE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793-2DB7-4FE4-BB1B-10112643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A4B2-011F-4C61-8D47-0850AC1B0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D190-46E6-4CCB-A2D7-10C237088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10B7-0734-4DFC-931C-45CBCA39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D2D7-2FE2-4C59-B2A3-D983225D135F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7E7E-DF25-41A2-BDC1-98117CE4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31D1-C9AB-403B-87A5-FE51098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9BC09-4FD2-4248-BB9C-85D2AD56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0984-B61E-4709-A860-FAD58DDE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C95F-B33E-4AA0-BDF8-C28879949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397C-B471-4805-A4F9-E70578D9A4CD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5B5E-6F51-404C-9231-B3C2F6F3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71AD-2E00-4379-9FD7-C721BE306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slide" Target="slide8.xml"/><Relationship Id="rId5" Type="http://schemas.openxmlformats.org/officeDocument/2006/relationships/image" Target="../media/image8.png"/><Relationship Id="rId10" Type="http://schemas.openxmlformats.org/officeDocument/2006/relationships/slide" Target="slide6.xml"/><Relationship Id="rId4" Type="http://schemas.openxmlformats.org/officeDocument/2006/relationships/image" Target="../media/image7.png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100" y="4723178"/>
            <a:ext cx="3428000" cy="3428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3399"/>
            <a:ext cx="6840000" cy="1946443"/>
          </a:xfrm>
          <a:solidFill>
            <a:schemeClr val="accent3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Creating Hyperlinks</a:t>
            </a:r>
          </a:p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And Anchors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51609A-8ADF-48F8-B39E-67B6507B7D59}"/>
              </a:ext>
            </a:extLst>
          </p:cNvPr>
          <p:cNvSpPr txBox="1">
            <a:spLocks/>
          </p:cNvSpPr>
          <p:nvPr/>
        </p:nvSpPr>
        <p:spPr>
          <a:xfrm>
            <a:off x="1" y="2209798"/>
            <a:ext cx="6839999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432000" tIns="0" rIns="43200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Session – 04</a:t>
            </a:r>
          </a:p>
        </p:txBody>
      </p:sp>
      <p:sp>
        <p:nvSpPr>
          <p:cNvPr id="9" name="Footer Placeholder 41">
            <a:extLst>
              <a:ext uri="{FF2B5EF4-FFF2-40B4-BE49-F238E27FC236}">
                <a16:creationId xmlns:a16="http://schemas.microsoft.com/office/drawing/2014/main" id="{B2171B61-A5B0-4ABE-8B86-65CE697C144B}"/>
              </a:ext>
            </a:extLst>
          </p:cNvPr>
          <p:cNvSpPr txBox="1">
            <a:spLocks/>
          </p:cNvSpPr>
          <p:nvPr/>
        </p:nvSpPr>
        <p:spPr>
          <a:xfrm>
            <a:off x="7542173" y="6383236"/>
            <a:ext cx="4114800" cy="365125"/>
          </a:xfrm>
          <a:prstGeom prst="rect">
            <a:avLst/>
          </a:prstGeom>
          <a:solidFill>
            <a:schemeClr val="accent3">
              <a:lumMod val="50000"/>
              <a:alpha val="62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Prepared by: Sir Muhammad Hamza</a:t>
            </a:r>
          </a:p>
        </p:txBody>
      </p:sp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1</a:t>
            </a:fld>
            <a:endParaRPr lang="en-US" sz="16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917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3F83FD79-675F-4231-A6A8-AA5B66E38A2E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ln w="0"/>
              <a:solidFill>
                <a:srgbClr val="19693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400" dirty="0">
              <a:ln w="0"/>
              <a:solidFill>
                <a:srgbClr val="19693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400" dirty="0">
                <a:ln w="0"/>
                <a:solidFill>
                  <a:srgbClr val="1969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9600" dirty="0">
              <a:ln w="0"/>
              <a:solidFill>
                <a:srgbClr val="19693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9600" dirty="0">
                <a:ln w="0"/>
                <a:solidFill>
                  <a:srgbClr val="1969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Any Question?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AFC1AC-6B00-4CAA-B9E5-04A46D983B7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/>
              </a:rPr>
              <a:t>Session-4 End</a:t>
            </a:r>
            <a:endParaRPr kumimoji="0" lang="en-US" sz="4200" b="0" i="0" u="none" strike="noStrike" kern="1200" cap="none" spc="-15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108461-3B20-4634-B324-015F3FAA7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9" name="Freeform: Shape 8" title="triangles">
              <a:extLst>
                <a:ext uri="{FF2B5EF4-FFF2-40B4-BE49-F238E27FC236}">
                  <a16:creationId xmlns:a16="http://schemas.microsoft.com/office/drawing/2014/main" id="{ADDB6A5C-A29B-4080-8589-6F4B01A1583A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178C5686-0BEC-40EC-AD90-63F38D3B1FB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5" name="Freeform: Shape 14" title="triangles">
              <a:extLst>
                <a:ext uri="{FF2B5EF4-FFF2-40B4-BE49-F238E27FC236}">
                  <a16:creationId xmlns:a16="http://schemas.microsoft.com/office/drawing/2014/main" id="{70CDA48D-EA04-4831-83BE-562351308DFA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9AE56534-545D-4A64-9FF3-7B0D88E08522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1A2C5A4A-F357-4907-9383-C714AB7EE912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9904052-97C0-41D5-9959-B2D60F621559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E6B0D42D-D1B8-48E1-9474-500738A4ADF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DCD5A8B1-673A-4F73-B00D-8597052F5E9B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B9217CF0-E4C8-49DC-A345-9DC77633063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E01D2470-0288-4DF6-B06D-21DBD2D8C971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1943B3C-471B-4073-B650-8BB7BABE6318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4E0E3E2C-6B67-4A99-945C-263E73C52708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AFE2C7C4-AEFC-4C06-8E47-A50160370B8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7041562-1D12-4F3D-94F0-CBEE9986531F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2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8C271A0F-8466-4B6E-944E-A8B1ED062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8694" y="2144403"/>
            <a:ext cx="8363306" cy="4021296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Describe 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Hyperlinks</a:t>
            </a:r>
            <a:endParaRPr lang="en-US" sz="4000" b="1" dirty="0"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Absolute</a:t>
            </a:r>
            <a:r>
              <a:rPr lang="en-US" sz="4000" b="1" dirty="0">
                <a:cs typeface="Arial" panose="020B0604020202020204" pitchFamily="34" charset="0"/>
              </a:rPr>
              <a:t> and 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Relative</a:t>
            </a:r>
            <a:r>
              <a:rPr lang="en-US" sz="4000" b="1" dirty="0">
                <a:cs typeface="Arial" panose="020B0604020202020204" pitchFamily="34" charset="0"/>
              </a:rPr>
              <a:t> paths</a:t>
            </a:r>
            <a:endParaRPr lang="en-US" sz="4000" b="1" dirty="0">
              <a:solidFill>
                <a:srgbClr val="196932"/>
              </a:solidFill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how to 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Hyperlink </a:t>
            </a:r>
            <a:r>
              <a:rPr lang="en-US" sz="4000" b="1" dirty="0">
                <a:cs typeface="Arial" panose="020B0604020202020204" pitchFamily="34" charset="0"/>
              </a:rPr>
              <a:t>to a 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Web page </a:t>
            </a:r>
            <a:r>
              <a:rPr lang="en-US" sz="4000" b="1" dirty="0">
                <a:cs typeface="Arial" panose="020B0604020202020204" pitchFamily="34" charset="0"/>
              </a:rPr>
              <a:t>and 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Email address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how to 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Hyperlink</a:t>
            </a:r>
            <a:r>
              <a:rPr lang="en-US" sz="4000" b="1" dirty="0">
                <a:cs typeface="Arial" panose="020B0604020202020204" pitchFamily="34" charset="0"/>
              </a:rPr>
              <a:t> to anchors and other content</a:t>
            </a:r>
            <a:endParaRPr lang="en-US" sz="4000" b="1" dirty="0">
              <a:solidFill>
                <a:srgbClr val="196932"/>
              </a:solidFill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000" b="1" dirty="0">
              <a:solidFill>
                <a:srgbClr val="196932"/>
              </a:solidFill>
              <a:cs typeface="Arial" panose="020B0604020202020204" pitchFamily="34" charset="0"/>
            </a:endParaRP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E9BFDD82-4078-48D7-AA3A-772F744269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410965" cy="6858000"/>
          </a:xfrm>
          <a:prstGeom prst="rect">
            <a:avLst/>
          </a:prstGeom>
          <a:solidFill>
            <a:sysClr val="windowText" lastClr="000000">
              <a:alpha val="80000"/>
            </a:sysClr>
          </a:solidFill>
        </p:spPr>
        <p:txBody>
          <a:bodyPr vert="horz" lIns="432000" tIns="0" rIns="43200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Rockwell"/>
                <a:ea typeface="+mj-ea"/>
                <a:cs typeface="+mj-cs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27BC84-92E6-4F9E-BB63-15CA4C0C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064D9494-C745-415A-A704-FF28415281B6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3C0B4982-EABA-4BD9-A332-4CAE6AD00C6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CBC466AB-86EB-4823-9B8D-5736D89A3D24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A6F9041A-BE36-4423-8FFB-03332822F841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763FBAFE-1108-4DD0-A91B-26431A428F13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F118725D-077B-42C8-90E4-7348D999586D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3D7B4C36-EC76-4027-BB85-45E4097E141B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E1710096-20C8-4129-A2A2-450782E003C0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0144D9FF-5F59-48F7-9D1F-9B1AA814A63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4727E446-DD2F-48FE-9D50-DE97F30EF460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9C58D44B-ED85-4B8A-B2F4-531DEF1E0881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7" name="Freeform: Shape 36" title="triangles">
              <a:extLst>
                <a:ext uri="{FF2B5EF4-FFF2-40B4-BE49-F238E27FC236}">
                  <a16:creationId xmlns:a16="http://schemas.microsoft.com/office/drawing/2014/main" id="{DDC5337C-1B27-49DE-8E32-87B34193A1C3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8" name="Freeform: Shape 37" title="triangles">
              <a:extLst>
                <a:ext uri="{FF2B5EF4-FFF2-40B4-BE49-F238E27FC236}">
                  <a16:creationId xmlns:a16="http://schemas.microsoft.com/office/drawing/2014/main" id="{78A1E802-4D4F-42F4-9BA6-717BD689EF89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9" name="Freeform: Shape 38" title="triangles">
              <a:extLst>
                <a:ext uri="{FF2B5EF4-FFF2-40B4-BE49-F238E27FC236}">
                  <a16:creationId xmlns:a16="http://schemas.microsoft.com/office/drawing/2014/main" id="{3B15EA7F-79EC-4C23-88AF-B02E3163B39A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40" name="Freeform: Shape 39" title="triangles">
            <a:extLst>
              <a:ext uri="{FF2B5EF4-FFF2-40B4-BE49-F238E27FC236}">
                <a16:creationId xmlns:a16="http://schemas.microsoft.com/office/drawing/2014/main" id="{79299E4D-95F0-45C2-81B4-46D77EF7D02C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6932"/>
              </a:solidFill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072DAAEB-5D40-47BC-AB7D-2F72C17A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424" y="6324700"/>
            <a:ext cx="294034" cy="501650"/>
          </a:xfrm>
          <a:ln>
            <a:noFill/>
          </a:ln>
        </p:spPr>
        <p:txBody>
          <a:bodyPr/>
          <a:lstStyle/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</a:rPr>
              <a:t>2</a:t>
            </a:fld>
            <a:endParaRPr lang="en-US" sz="1600" b="1" dirty="0">
              <a:solidFill>
                <a:srgbClr val="19693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235B3F0-A843-467A-8126-C60F494A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9" b="44099"/>
          <a:stretch/>
        </p:blipFill>
        <p:spPr>
          <a:xfrm>
            <a:off x="290407" y="5689600"/>
            <a:ext cx="1686581" cy="944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3DDF0-D78D-4B92-934F-F404E76B6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83"/>
          <a:stretch/>
        </p:blipFill>
        <p:spPr>
          <a:xfrm>
            <a:off x="7397406" y="95310"/>
            <a:ext cx="1266159" cy="1752874"/>
          </a:xfrm>
          <a:prstGeom prst="rect">
            <a:avLst/>
          </a:prstGeom>
          <a:blipFill>
            <a:blip r:embed="rId4">
              <a:alphaModFix amt="14000"/>
            </a:blip>
            <a:stretch>
              <a:fillRect/>
            </a:stretch>
          </a:blipFill>
          <a:effectLst>
            <a:softEdge rad="114300"/>
          </a:effectLst>
        </p:spPr>
      </p:pic>
      <p:sp>
        <p:nvSpPr>
          <p:cNvPr id="41" name="Footer Placeholder 41">
            <a:extLst>
              <a:ext uri="{FF2B5EF4-FFF2-40B4-BE49-F238E27FC236}">
                <a16:creationId xmlns:a16="http://schemas.microsoft.com/office/drawing/2014/main" id="{B2A593C6-B08D-42AE-B97B-45C5DF5AF2BD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96932"/>
                </a:solidFill>
                <a:latin typeface="Calibri" panose="020F0502020204030204"/>
              </a:rPr>
              <a:t>Prepared by: 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5157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3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365760" rIns="27432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HTML links are hyperlinks.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You can click on a link and jump to another document.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When you move the mouse over a link, the mouse arrow will turn into a little hand.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u="sng" dirty="0">
                <a:solidFill>
                  <a:srgbClr val="C00000"/>
                </a:solidFill>
              </a:rPr>
              <a:t>Note:</a:t>
            </a:r>
            <a:r>
              <a:rPr lang="en-US" sz="2400" b="1" dirty="0">
                <a:solidFill>
                  <a:srgbClr val="C00000"/>
                </a:solidFill>
              </a:rPr>
              <a:t> A link does not have to be text. A link can be an image or any other HTML element!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Hyperlinks [1-2]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C64500B8-9CE3-4837-A677-D84E3E042361}"/>
              </a:ext>
            </a:extLst>
          </p:cNvPr>
          <p:cNvSpPr txBox="1">
            <a:spLocks/>
          </p:cNvSpPr>
          <p:nvPr/>
        </p:nvSpPr>
        <p:spPr>
          <a:xfrm>
            <a:off x="61197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HTML </a:t>
            </a:r>
            <a:r>
              <a:rPr lang="en-US" alt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&lt;a&gt;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tag defines a hyperlink. It has the following syntax:</a:t>
            </a:r>
          </a:p>
          <a:p>
            <a:endParaRPr lang="en-US" sz="28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2800" i="1" dirty="0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link text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8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49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4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365760" rIns="27432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&lt;body&gt;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&lt;h1&gt;HTML Links&lt;/h1&gt;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&lt;p&gt;&lt;a href="https://www.w3schools.com/"&gt;Visit W3Schools.com!&lt;/a&gt;&lt;/p&gt;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&lt;/html&gt;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Hyperlinks [2-2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C64500B8-9CE3-4837-A677-D84E3E042361}"/>
              </a:ext>
            </a:extLst>
          </p:cNvPr>
          <p:cNvSpPr txBox="1">
            <a:spLocks/>
          </p:cNvSpPr>
          <p:nvPr/>
        </p:nvSpPr>
        <p:spPr>
          <a:xfrm>
            <a:off x="61197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83F87A6-C91C-44DF-A4BF-DC91B73F6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94" t="24048" r="9873" b="40238"/>
          <a:stretch/>
        </p:blipFill>
        <p:spPr>
          <a:xfrm>
            <a:off x="6119707" y="1284718"/>
            <a:ext cx="5805593" cy="48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3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5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84EC3A48-3FB6-4AB3-8514-3EFEADD6881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target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attribute specifies where to open the linked document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22A7A1-93D8-4489-87AA-9571E1F2540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Target Attribute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7450A72-4AC2-4593-8426-549C5012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17456"/>
              </p:ext>
            </p:extLst>
          </p:nvPr>
        </p:nvGraphicFramePr>
        <p:xfrm>
          <a:off x="522509" y="2400298"/>
          <a:ext cx="11198952" cy="349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691">
                  <a:extLst>
                    <a:ext uri="{9D8B030D-6E8A-4147-A177-3AD203B41FA5}">
                      <a16:colId xmlns:a16="http://schemas.microsoft.com/office/drawing/2014/main" val="267845631"/>
                    </a:ext>
                  </a:extLst>
                </a:gridCol>
                <a:gridCol w="8978261">
                  <a:extLst>
                    <a:ext uri="{9D8B030D-6E8A-4147-A177-3AD203B41FA5}">
                      <a16:colId xmlns:a16="http://schemas.microsoft.com/office/drawing/2014/main" val="3621487744"/>
                    </a:ext>
                  </a:extLst>
                </a:gridCol>
              </a:tblGrid>
              <a:tr h="60170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Value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76253"/>
                  </a:ext>
                </a:extLst>
              </a:tr>
              <a:tr h="60170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_blank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Opens the linked document in a new window or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48228"/>
                  </a:ext>
                </a:extLst>
              </a:tr>
              <a:tr h="1091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_self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Opens the linked document in the same frame as it was clicked (this is 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11030"/>
                  </a:ext>
                </a:extLst>
              </a:tr>
              <a:tr h="60170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_parent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Opens the linked document in the parent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44585"/>
                  </a:ext>
                </a:extLst>
              </a:tr>
              <a:tr h="601704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_top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Opens the linked document in the full body of the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4445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9C67057-CC49-44D5-B05B-8191D8AD6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8F616B72-2136-4566-8DC3-32AD96623396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5" name="Freeform: Shape 14" title="triangles">
              <a:extLst>
                <a:ext uri="{FF2B5EF4-FFF2-40B4-BE49-F238E27FC236}">
                  <a16:creationId xmlns:a16="http://schemas.microsoft.com/office/drawing/2014/main" id="{619E77DF-392E-4852-B3AA-AB9FC1249898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BD912E25-1926-453B-9103-236EAD3C8981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6C7552DF-9A44-47AB-B715-B9F526B9170F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BBF8FDC3-8EB4-4CDC-B290-D7C67C50CFA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F9B4B2B8-1E83-4654-89A9-037231D04097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9E27D68-CE5A-4D6A-831B-048CE3816163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B32A445F-9B13-4E9D-AA3F-3532FC91D77B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080A0F66-EB12-4D5A-9ADB-E048FF5E8F0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5B27F7AF-0028-429D-B97F-8DE750110C21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3950ED11-4126-443F-B089-2668348E6EA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87289382-231C-4AF7-AB0A-9CD9ED6DE0FD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D5EC5CB1-A658-42C9-8FA4-8349D76ADEC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09690641-2B21-40C9-B083-A7D105A03340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3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6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84EC3A48-3FB6-4AB3-8514-3EFEADD6881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file path describes the location of a file in a web site's folder structure.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22A7A1-93D8-4489-87AA-9571E1F2540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 File Paths</a:t>
            </a:r>
            <a:endParaRPr kumimoji="0" lang="en-US" sz="4000" b="0" i="0" u="none" strike="noStrike" kern="1200" cap="none" spc="-15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7450A72-4AC2-4593-8426-549C5012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71789"/>
              </p:ext>
            </p:extLst>
          </p:nvPr>
        </p:nvGraphicFramePr>
        <p:xfrm>
          <a:off x="522509" y="2400298"/>
          <a:ext cx="11198952" cy="34979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9634">
                  <a:extLst>
                    <a:ext uri="{9D8B030D-6E8A-4147-A177-3AD203B41FA5}">
                      <a16:colId xmlns:a16="http://schemas.microsoft.com/office/drawing/2014/main" val="267845631"/>
                    </a:ext>
                  </a:extLst>
                </a:gridCol>
                <a:gridCol w="7639318">
                  <a:extLst>
                    <a:ext uri="{9D8B030D-6E8A-4147-A177-3AD203B41FA5}">
                      <a16:colId xmlns:a16="http://schemas.microsoft.com/office/drawing/2014/main" val="3621487744"/>
                    </a:ext>
                  </a:extLst>
                </a:gridCol>
              </a:tblGrid>
              <a:tr h="70803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76253"/>
                  </a:ext>
                </a:extLst>
              </a:tr>
              <a:tr h="708035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&lt;img src="picture.jpg"&gt;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The "picture.jpg" file is located in the same folder as the current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048228"/>
                  </a:ext>
                </a:extLst>
              </a:tr>
              <a:tr h="6206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&lt;img src="images/picture.jpg"&gt;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The "picture.jpg" file is located in the images folder in the current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11030"/>
                  </a:ext>
                </a:extLst>
              </a:tr>
              <a:tr h="753193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&lt;img src="/images/picture.jpg"&gt;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The "picture.jpg" file is located in the images folder at the root of the current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44585"/>
                  </a:ext>
                </a:extLst>
              </a:tr>
              <a:tr h="708035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&lt;img src="../picture.jpg"&gt;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The "picture.jpg" file is located in the folder one level up from the current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4445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9C67057-CC49-44D5-B05B-8191D8AD6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8F616B72-2136-4566-8DC3-32AD96623396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5" name="Freeform: Shape 14" title="triangles">
              <a:extLst>
                <a:ext uri="{FF2B5EF4-FFF2-40B4-BE49-F238E27FC236}">
                  <a16:creationId xmlns:a16="http://schemas.microsoft.com/office/drawing/2014/main" id="{619E77DF-392E-4852-B3AA-AB9FC1249898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BD912E25-1926-453B-9103-236EAD3C8981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6C7552DF-9A44-47AB-B715-B9F526B9170F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BBF8FDC3-8EB4-4CDC-B290-D7C67C50CFA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F9B4B2B8-1E83-4654-89A9-037231D04097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9E27D68-CE5A-4D6A-831B-048CE3816163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B32A445F-9B13-4E9D-AA3F-3532FC91D77B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080A0F66-EB12-4D5A-9ADB-E048FF5E8F0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5B27F7AF-0028-429D-B97F-8DE750110C21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3950ED11-4126-443F-B089-2668348E6EA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87289382-231C-4AF7-AB0A-9CD9ED6DE0FD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D5EC5CB1-A658-42C9-8FA4-8349D76ADEC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09690641-2B21-40C9-B083-A7D105A03340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6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7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314114" y="13338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182880" tIns="274320" rIns="18288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Absolute Path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An absolute file path is the full URL to a file: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FF9999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="https://www.w3schools.com/images/picture.jpg"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="Mountain"&gt;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File Path Types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C64500B8-9CE3-4837-A677-D84E3E042361}"/>
              </a:ext>
            </a:extLst>
          </p:cNvPr>
          <p:cNvSpPr txBox="1">
            <a:spLocks/>
          </p:cNvSpPr>
          <p:nvPr/>
        </p:nvSpPr>
        <p:spPr>
          <a:xfrm>
            <a:off x="61197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182880" tIns="274320" rIns="18288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chemeClr val="accent3">
                    <a:lumMod val="75000"/>
                  </a:schemeClr>
                </a:solidFill>
              </a:rPr>
              <a:t>Relative Path</a:t>
            </a:r>
            <a:endParaRPr lang="en-US" altLang="en-US" sz="2000" b="1" dirty="0">
              <a:solidFill>
                <a:srgbClr val="1F7F3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rgbClr val="1F7F3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1F7F3D"/>
                </a:solidFill>
              </a:rPr>
              <a:t>A relative file path points to a file relative to the current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1F7F3D"/>
                </a:solidFill>
              </a:rPr>
              <a:t>In the following example, the file path points to a file in the images folder located at the root of the current web:</a:t>
            </a:r>
          </a:p>
          <a:p>
            <a:endParaRPr lang="en-US" sz="2000" b="1" dirty="0">
              <a:solidFill>
                <a:srgbClr val="1F7F3D"/>
              </a:solidFill>
            </a:endParaRP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="picture.jpg"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="Mountain"&gt;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="/images/picture.jpg"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="Mountain"&gt;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="images/picture.jpg"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="Mountain"&gt;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FF9999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src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="../images/picture.jpg"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="Mountain"&gt;</a:t>
            </a:r>
            <a:endParaRPr lang="en-US" sz="1600" b="1" dirty="0">
              <a:solidFill>
                <a:srgbClr val="1F7F3D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37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74822-17BE-418E-9735-BBDA47DEF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31" t="21191" r="1301" b="37143"/>
          <a:stretch/>
        </p:blipFill>
        <p:spPr>
          <a:xfrm>
            <a:off x="6119707" y="1289957"/>
            <a:ext cx="5781886" cy="4812657"/>
          </a:xfrm>
          <a:prstGeom prst="rect">
            <a:avLst/>
          </a:prstGeom>
        </p:spPr>
      </p:pic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8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&lt;body&gt;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&lt;p&gt;To create a link that opens in the user's email program (to let them send a new email), use mailto: inside the href attribute:&lt;/p&gt;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&lt;p&gt;&lt;a href="mailto:someone@example.com"&gt;Send email&lt;/a&gt;&lt;/p&gt;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&lt;/html&gt;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95999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91440" bIns="18288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Hyperlink to an E-mail Address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C64500B8-9CE3-4837-A677-D84E3E042361}"/>
              </a:ext>
            </a:extLst>
          </p:cNvPr>
          <p:cNvSpPr txBox="1">
            <a:spLocks/>
          </p:cNvSpPr>
          <p:nvPr/>
        </p:nvSpPr>
        <p:spPr>
          <a:xfrm>
            <a:off x="61197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9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10024" y="6324700"/>
            <a:ext cx="40417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9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3F83FD79-675F-4231-A6A8-AA5B66E38A2E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AFC1AC-6B00-4CAA-B9E5-04A46D983B7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/>
              </a:rPr>
              <a:t>Summary</a:t>
            </a:r>
            <a:endParaRPr kumimoji="0" lang="en-US" sz="4200" b="0" i="0" u="none" strike="noStrike" kern="1200" cap="none" spc="-15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Summary Zoom 7">
                <a:extLst>
                  <a:ext uri="{FF2B5EF4-FFF2-40B4-BE49-F238E27FC236}">
                    <a16:creationId xmlns:a16="http://schemas.microsoft.com/office/drawing/2014/main" id="{664B473A-8DE9-4F2C-903D-93D7C1680B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5364243"/>
                  </p:ext>
                </p:extLst>
              </p:nvPr>
            </p:nvGraphicFramePr>
            <p:xfrm>
              <a:off x="442896" y="1460500"/>
              <a:ext cx="11276013" cy="4469586"/>
            </p:xfrm>
            <a:graphic>
              <a:graphicData uri="http://schemas.microsoft.com/office/powerpoint/2016/summaryzoom">
                <psuz:summaryZm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Summary Zoom 7">
                <a:extLst>
                  <a:ext uri="{FF2B5EF4-FFF2-40B4-BE49-F238E27FC236}">
                    <a16:creationId xmlns:a16="http://schemas.microsoft.com/office/drawing/2014/main" id="{664B473A-8DE9-4F2C-903D-93D7C1680BA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442896" y="1460500"/>
                <a:ext cx="11276013" cy="4469586"/>
                <a:chOff x="442896" y="1460500"/>
                <a:chExt cx="11276013" cy="4469586"/>
              </a:xfrm>
            </p:grpSpPr>
          </p:grp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D09FC99-6D55-4D00-BBDC-7F25CA17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34596C97-D5E3-4D46-8E9F-8F1AA25AA1BD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89C84BE-F4D1-45C3-A49F-08CAE68DB84F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B22B5A57-AA2B-46BE-AA6C-491CC26E12BF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CCCED9ED-C69B-48CA-9D1C-39A1B5AA7AB3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6CBA2D92-28A5-4A25-B370-BA22E9603D45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75DA5C2B-B0E6-4AB3-AB31-D83871CD520B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03D42163-487E-44B3-970C-02E04F86431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9EE9C78A-5D2D-425A-8A87-12D44489258D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5B97D112-4E02-42F4-8FA5-2088AEF1BB75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6ADD63B1-CE48-4414-8955-7F8F94103D4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C76BD15E-2493-4A53-9D5E-5A757DA46C7C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1ECE922A-A49C-4BA1-BCCB-93939F08C269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B3B15307-B8D6-4BB1-90CF-094AA31A7744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21657E45-DE58-43DB-9BB8-789030EC3E64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2" name="Summary Zoom 31">
                <a:extLst>
                  <a:ext uri="{FF2B5EF4-FFF2-40B4-BE49-F238E27FC236}">
                    <a16:creationId xmlns:a16="http://schemas.microsoft.com/office/drawing/2014/main" id="{4400DB7B-B887-4DFF-93FC-FF97F35204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1070491"/>
                  </p:ext>
                </p:extLst>
              </p:nvPr>
            </p:nvGraphicFramePr>
            <p:xfrm>
              <a:off x="930730" y="1432619"/>
              <a:ext cx="10840584" cy="4703658"/>
            </p:xfrm>
            <a:graphic>
              <a:graphicData uri="http://schemas.microsoft.com/office/powerpoint/2016/summaryzoom">
                <psuz:summaryZm>
                  <psuz:summaryZmObj sectionId="{5B19E3D5-6CEA-4843-A54A-FD69C3CE5AA1}">
                    <psuz:zmPr id="{763FD1F8-80E1-42D8-9FA6-337BF7E5C71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586811" y="164628"/>
                          <a:ext cx="3762926" cy="2116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0A951B-E823-4BE8-B79C-24A355CBC1B9}">
                    <psuz:zmPr id="{37A1F033-50D8-4047-B1FE-E6002081B332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490847" y="164628"/>
                          <a:ext cx="3762926" cy="2116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BE2F717-2D7D-42FF-8FCE-F362BFE743EE}">
                    <psuz:zmPr id="{4C38E4DF-4955-4C11-ADA1-21505D6F7E3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586811" y="2422384"/>
                          <a:ext cx="3762926" cy="2116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2D7EE91-3175-429B-82BA-94713AF5B690}">
                    <psuz:zmPr id="{E8B551DB-3309-4E05-9A92-C13EE650BAF7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490847" y="2422384"/>
                          <a:ext cx="3762926" cy="2116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2" name="Summary Zoom 31">
                <a:extLst>
                  <a:ext uri="{FF2B5EF4-FFF2-40B4-BE49-F238E27FC236}">
                    <a16:creationId xmlns:a16="http://schemas.microsoft.com/office/drawing/2014/main" id="{4400DB7B-B887-4DFF-93FC-FF97F35204B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930730" y="1432619"/>
                <a:ext cx="10840584" cy="4703658"/>
                <a:chOff x="930730" y="1432619"/>
                <a:chExt cx="10840584" cy="4703658"/>
              </a:xfrm>
            </p:grpSpPr>
            <p:pic>
              <p:nvPicPr>
                <p:cNvPr id="33" name="Picture 3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7541" y="1597247"/>
                  <a:ext cx="3762926" cy="211664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4" name="Picture 3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21577" y="1597247"/>
                  <a:ext cx="3762926" cy="211664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5" name="Picture 35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17541" y="3855003"/>
                  <a:ext cx="3762926" cy="211664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6" name="Picture 3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21577" y="3855003"/>
                  <a:ext cx="3762926" cy="211664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03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6545</TotalTime>
  <Words>590</Words>
  <Application>Microsoft Office PowerPoint</Application>
  <PresentationFormat>Widescreen</PresentationFormat>
  <Paragraphs>126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Rockwell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Microsoft Office</dc:title>
  <dc:creator>Muahmmad Hamza</dc:creator>
  <cp:lastModifiedBy>Muahmmad Hamza</cp:lastModifiedBy>
  <cp:revision>1130</cp:revision>
  <dcterms:created xsi:type="dcterms:W3CDTF">2022-06-21T11:08:17Z</dcterms:created>
  <dcterms:modified xsi:type="dcterms:W3CDTF">2022-08-16T05:51:50Z</dcterms:modified>
</cp:coreProperties>
</file>