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61"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lulope Olugbenga" userId="2b6513319c3ec8db" providerId="LiveId" clId="{806F6229-176D-4E8C-AD5A-C36FF9E3C749}"/>
    <pc:docChg chg="addSld modSld">
      <pc:chgData name="Tolulope Olugbenga" userId="2b6513319c3ec8db" providerId="LiveId" clId="{806F6229-176D-4E8C-AD5A-C36FF9E3C749}" dt="2019-03-21T03:42:07.315" v="4"/>
      <pc:docMkLst>
        <pc:docMk/>
      </pc:docMkLst>
      <pc:sldChg chg="modSp">
        <pc:chgData name="Tolulope Olugbenga" userId="2b6513319c3ec8db" providerId="LiveId" clId="{806F6229-176D-4E8C-AD5A-C36FF9E3C749}" dt="2019-03-21T03:42:07.315" v="4"/>
        <pc:sldMkLst>
          <pc:docMk/>
          <pc:sldMk cId="2345096344" sldId="257"/>
        </pc:sldMkLst>
        <pc:spChg chg="mod">
          <ac:chgData name="Tolulope Olugbenga" userId="2b6513319c3ec8db" providerId="LiveId" clId="{806F6229-176D-4E8C-AD5A-C36FF9E3C749}" dt="2019-03-21T03:42:07.315" v="4"/>
          <ac:spMkLst>
            <pc:docMk/>
            <pc:sldMk cId="2345096344" sldId="257"/>
            <ac:spMk id="4" creationId="{EEFB9234-D9FD-42EE-9AE4-BBF9575F206D}"/>
          </ac:spMkLst>
        </pc:spChg>
      </pc:sldChg>
      <pc:sldChg chg="add">
        <pc:chgData name="Tolulope Olugbenga" userId="2b6513319c3ec8db" providerId="LiveId" clId="{806F6229-176D-4E8C-AD5A-C36FF9E3C749}" dt="2019-03-21T03:20:50.792" v="0"/>
        <pc:sldMkLst>
          <pc:docMk/>
          <pc:sldMk cId="2003978504" sldId="260"/>
        </pc:sldMkLst>
      </pc:sldChg>
      <pc:sldChg chg="addSp delSp modSp add">
        <pc:chgData name="Tolulope Olugbenga" userId="2b6513319c3ec8db" providerId="LiveId" clId="{806F6229-176D-4E8C-AD5A-C36FF9E3C749}" dt="2019-03-21T03:39:10.716" v="3"/>
        <pc:sldMkLst>
          <pc:docMk/>
          <pc:sldMk cId="1504121785" sldId="261"/>
        </pc:sldMkLst>
        <pc:spChg chg="add del">
          <ac:chgData name="Tolulope Olugbenga" userId="2b6513319c3ec8db" providerId="LiveId" clId="{806F6229-176D-4E8C-AD5A-C36FF9E3C749}" dt="2019-03-21T03:39:10.716" v="3"/>
          <ac:spMkLst>
            <pc:docMk/>
            <pc:sldMk cId="1504121785" sldId="261"/>
            <ac:spMk id="2" creationId="{C7CD2E1D-4DB2-4699-AEB5-243A04BF38D5}"/>
          </ac:spMkLst>
        </pc:spChg>
        <pc:spChg chg="add del">
          <ac:chgData name="Tolulope Olugbenga" userId="2b6513319c3ec8db" providerId="LiveId" clId="{806F6229-176D-4E8C-AD5A-C36FF9E3C749}" dt="2019-03-21T03:39:10.716" v="3"/>
          <ac:spMkLst>
            <pc:docMk/>
            <pc:sldMk cId="1504121785" sldId="261"/>
            <ac:spMk id="3" creationId="{307F2A3C-21B3-4AE4-82CF-4ECD0232C348}"/>
          </ac:spMkLst>
        </pc:spChg>
        <pc:spChg chg="add del mod">
          <ac:chgData name="Tolulope Olugbenga" userId="2b6513319c3ec8db" providerId="LiveId" clId="{806F6229-176D-4E8C-AD5A-C36FF9E3C749}" dt="2019-03-21T03:39:10.716" v="3"/>
          <ac:spMkLst>
            <pc:docMk/>
            <pc:sldMk cId="1504121785" sldId="261"/>
            <ac:spMk id="4" creationId="{49F99EAE-9C2B-476C-9809-82A0E48FDA50}"/>
          </ac:spMkLst>
        </pc:spChg>
        <pc:spChg chg="add del mod">
          <ac:chgData name="Tolulope Olugbenga" userId="2b6513319c3ec8db" providerId="LiveId" clId="{806F6229-176D-4E8C-AD5A-C36FF9E3C749}" dt="2019-03-21T03:39:10.716" v="3"/>
          <ac:spMkLst>
            <pc:docMk/>
            <pc:sldMk cId="1504121785" sldId="261"/>
            <ac:spMk id="5" creationId="{0AAA623F-8596-4421-92C4-72A8DB9A603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D6EE6-66EC-4D9B-92AF-E154D58338CF}" type="datetimeFigureOut">
              <a:rPr lang="en-US" smtClean="0"/>
              <a:t>11-Apr-19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49802915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D6EE6-66EC-4D9B-92AF-E154D58338CF}" type="datetimeFigureOut">
              <a:rPr lang="en-US" smtClean="0"/>
              <a:t>11-Apr-19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232047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D6EE6-66EC-4D9B-92AF-E154D58338CF}" type="datetimeFigureOut">
              <a:rPr lang="en-US" smtClean="0"/>
              <a:t>11-Apr-19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B0177-BEA0-4F7D-B4AC-AE6E9570FC7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867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11-Apr-19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845947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11-Apr-19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B0177-BEA0-4F7D-B4AC-AE6E9570FC7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8070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11-Apr-19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1854441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D6EE6-66EC-4D9B-92AF-E154D58338CF}" type="datetimeFigureOut">
              <a:rPr lang="en-US" smtClean="0"/>
              <a:t>11-Apr-19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591565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D6EE6-66EC-4D9B-92AF-E154D58338CF}" type="datetimeFigureOut">
              <a:rPr lang="en-US" smtClean="0"/>
              <a:t>11-Apr-19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42652085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D6EE6-66EC-4D9B-92AF-E154D58338CF}" type="datetimeFigureOut">
              <a:rPr lang="en-US" smtClean="0"/>
              <a:t>11-Apr-19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291972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D6EE6-66EC-4D9B-92AF-E154D58338CF}" type="datetimeFigureOut">
              <a:rPr lang="en-US" smtClean="0"/>
              <a:t>11-Apr-19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221001806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D6EE6-66EC-4D9B-92AF-E154D58338CF}" type="datetimeFigureOut">
              <a:rPr lang="en-US" smtClean="0"/>
              <a:t>11-Apr-19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149776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D6EE6-66EC-4D9B-92AF-E154D58338CF}" type="datetimeFigureOut">
              <a:rPr lang="en-US" smtClean="0"/>
              <a:t>11-Apr-19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63663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D6EE6-66EC-4D9B-92AF-E154D58338CF}" type="datetimeFigureOut">
              <a:rPr lang="en-US" smtClean="0"/>
              <a:t>11-Apr-19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1069891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D6EE6-66EC-4D9B-92AF-E154D58338CF}" type="datetimeFigureOut">
              <a:rPr lang="en-US" smtClean="0"/>
              <a:t>11-Apr-19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47679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11-Apr-19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612073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11-Apr-19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267709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CD6EE6-66EC-4D9B-92AF-E154D58338CF}" type="datetimeFigureOut">
              <a:rPr lang="en-US" smtClean="0"/>
              <a:t>11-Apr-19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3B0177-BEA0-4F7D-B4AC-AE6E9570FC7D}" type="slidenum">
              <a:rPr lang="en-US" smtClean="0"/>
              <a:t>‹#›</a:t>
            </a:fld>
            <a:endParaRPr lang="en-US"/>
          </a:p>
        </p:txBody>
      </p:sp>
    </p:spTree>
    <p:extLst>
      <p:ext uri="{BB962C8B-B14F-4D97-AF65-F5344CB8AC3E}">
        <p14:creationId xmlns:p14="http://schemas.microsoft.com/office/powerpoint/2010/main" val="2923666481"/>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blog.acolyer.org/2016/07/11/realtime-data-processing-at-facebook/" TargetMode="External"/><Relationship Id="rId2" Type="http://schemas.openxmlformats.org/officeDocument/2006/relationships/hyperlink" Target="https://research.fb.com/wp-content/uploads/2016/11/realtime_data_processing_at_facebook.pdf" TargetMode="External"/><Relationship Id="rId1" Type="http://schemas.openxmlformats.org/officeDocument/2006/relationships/slideLayout" Target="../slideLayouts/slideLayout2.xml"/><Relationship Id="rId5" Type="http://schemas.openxmlformats.org/officeDocument/2006/relationships/hyperlink" Target="https://samliu.github.io/2016/07/10/realtime-at-facebook.html" TargetMode="External"/><Relationship Id="rId4" Type="http://schemas.openxmlformats.org/officeDocument/2006/relationships/hyperlink" Target="http://muratbuffalo.blogspot.com/2016/07/realtime-data-processing-at-facebook.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4AD7-0311-42EE-BB39-EC9D518CCCD6}"/>
              </a:ext>
            </a:extLst>
          </p:cNvPr>
          <p:cNvSpPr>
            <a:spLocks noGrp="1"/>
          </p:cNvSpPr>
          <p:nvPr>
            <p:ph type="title"/>
          </p:nvPr>
        </p:nvSpPr>
        <p:spPr>
          <a:xfrm>
            <a:off x="1604356" y="1737360"/>
            <a:ext cx="10324408" cy="676285"/>
          </a:xfrm>
        </p:spPr>
        <p:txBody>
          <a:bodyPr>
            <a:noAutofit/>
          </a:bodyPr>
          <a:lstStyle/>
          <a:p>
            <a:r>
              <a:rPr lang="en-US" dirty="0" smtClean="0"/>
              <a:t>Realtime </a:t>
            </a:r>
            <a:r>
              <a:rPr lang="en-US" dirty="0"/>
              <a:t>Data Processing </a:t>
            </a:r>
            <a:r>
              <a:rPr lang="en-US" dirty="0" smtClean="0"/>
              <a:t>at Facebook</a:t>
            </a:r>
            <a:endParaRPr lang="en-US" dirty="0"/>
          </a:p>
        </p:txBody>
      </p:sp>
      <p:sp>
        <p:nvSpPr>
          <p:cNvPr id="4" name="Text Placeholder 3">
            <a:extLst>
              <a:ext uri="{FF2B5EF4-FFF2-40B4-BE49-F238E27FC236}">
                <a16:creationId xmlns:a16="http://schemas.microsoft.com/office/drawing/2014/main" id="{5FF1BEEC-1E02-4788-990A-2DAB0869E4FF}"/>
              </a:ext>
            </a:extLst>
          </p:cNvPr>
          <p:cNvSpPr>
            <a:spLocks noGrp="1"/>
          </p:cNvSpPr>
          <p:nvPr>
            <p:ph type="body" idx="1"/>
          </p:nvPr>
        </p:nvSpPr>
        <p:spPr>
          <a:xfrm>
            <a:off x="1604356" y="2544868"/>
            <a:ext cx="9692640" cy="860400"/>
          </a:xfrm>
        </p:spPr>
        <p:txBody>
          <a:bodyPr>
            <a:normAutofit fontScale="70000" lnSpcReduction="20000"/>
          </a:bodyPr>
          <a:lstStyle/>
          <a:p>
            <a:pPr algn="ctr"/>
            <a:r>
              <a:rPr lang="en-US" sz="2800" dirty="0"/>
              <a:t>Guoqiang Jerry Chen, Janet L. Wiener, Shridhar Iyer, Anshul </a:t>
            </a:r>
            <a:r>
              <a:rPr lang="en-US" sz="2800" dirty="0" smtClean="0"/>
              <a:t>Jaiswal, Ran </a:t>
            </a:r>
            <a:r>
              <a:rPr lang="en-US" sz="2800" dirty="0"/>
              <a:t>Lei Nikhil Simha, Wei Wang, Kevin Wilfong, Tim Williamson, and Serhat Yilmaz Facebook, Inc.</a:t>
            </a:r>
          </a:p>
        </p:txBody>
      </p:sp>
      <p:pic>
        <p:nvPicPr>
          <p:cNvPr id="6" name="Picture 5">
            <a:extLst>
              <a:ext uri="{FF2B5EF4-FFF2-40B4-BE49-F238E27FC236}">
                <a16:creationId xmlns:a16="http://schemas.microsoft.com/office/drawing/2014/main" id="{8C1E2E57-35EA-496E-8F0C-BE49C5C19BF3}"/>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24103" t="564" r="7179" b="48035"/>
          <a:stretch/>
        </p:blipFill>
        <p:spPr>
          <a:xfrm>
            <a:off x="2589212" y="4081135"/>
            <a:ext cx="2500126" cy="2481469"/>
          </a:xfrm>
          <a:prstGeom prst="ellipse">
            <a:avLst/>
          </a:prstGeom>
          <a:ln>
            <a:noFill/>
          </a:ln>
          <a:effectLst>
            <a:softEdge rad="112500"/>
          </a:effectLst>
        </p:spPr>
      </p:pic>
      <p:sp>
        <p:nvSpPr>
          <p:cNvPr id="3" name="TextBox 2"/>
          <p:cNvSpPr txBox="1"/>
          <p:nvPr/>
        </p:nvSpPr>
        <p:spPr>
          <a:xfrm>
            <a:off x="5835244" y="5091036"/>
            <a:ext cx="5461752" cy="461665"/>
          </a:xfrm>
          <a:prstGeom prst="rect">
            <a:avLst/>
          </a:prstGeom>
          <a:noFill/>
        </p:spPr>
        <p:txBody>
          <a:bodyPr wrap="none" rtlCol="0">
            <a:spAutoFit/>
          </a:bodyPr>
          <a:lstStyle/>
          <a:p>
            <a:r>
              <a:rPr lang="en-US" sz="2400" dirty="0" smtClean="0"/>
              <a:t>Presented By:- Tolulope Olugbenga</a:t>
            </a:r>
            <a:endParaRPr lang="en-US" sz="2400" dirty="0"/>
          </a:p>
        </p:txBody>
      </p:sp>
    </p:spTree>
    <p:extLst>
      <p:ext uri="{BB962C8B-B14F-4D97-AF65-F5344CB8AC3E}">
        <p14:creationId xmlns:p14="http://schemas.microsoft.com/office/powerpoint/2010/main" val="3425246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4459" y="454777"/>
            <a:ext cx="8911687" cy="1280890"/>
          </a:xfrm>
        </p:spPr>
        <p:txBody>
          <a:bodyPr/>
          <a:lstStyle/>
          <a:p>
            <a:r>
              <a:rPr lang="en-US" dirty="0" smtClean="0"/>
              <a:t>Application Example</a:t>
            </a:r>
            <a:endParaRPr lang="en-US" dirty="0"/>
          </a:p>
        </p:txBody>
      </p:sp>
      <p:sp>
        <p:nvSpPr>
          <p:cNvPr id="3" name="Content Placeholder 2"/>
          <p:cNvSpPr>
            <a:spLocks noGrp="1"/>
          </p:cNvSpPr>
          <p:nvPr>
            <p:ph idx="1"/>
          </p:nvPr>
        </p:nvSpPr>
        <p:spPr>
          <a:xfrm>
            <a:off x="2472266" y="4614334"/>
            <a:ext cx="8915400" cy="2011724"/>
          </a:xfrm>
        </p:spPr>
        <p:txBody>
          <a:bodyPr>
            <a:normAutofit/>
          </a:bodyPr>
          <a:lstStyle/>
          <a:p>
            <a:r>
              <a:rPr lang="en-US" dirty="0"/>
              <a:t>This application identifies trending events in an input stream of events.</a:t>
            </a:r>
          </a:p>
          <a:p>
            <a:r>
              <a:rPr lang="en-US" dirty="0" smtClean="0"/>
              <a:t>The </a:t>
            </a:r>
            <a:r>
              <a:rPr lang="en-US" dirty="0"/>
              <a:t>events contain an event type, a dimension id (which is used to fetch dimension information about the event, such as the language in which it is written), and text (which is analyzed to classify the event topic, such as movies or babies). The output of the application is a ranked list of topics (sorted by event count) for each 5 minute time bucket.</a:t>
            </a:r>
            <a:endParaRPr lang="en-US" dirty="0" smtClean="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456" y="1425085"/>
            <a:ext cx="6525536" cy="2305372"/>
          </a:xfrm>
          <a:prstGeom prst="rect">
            <a:avLst/>
          </a:prstGeom>
        </p:spPr>
      </p:pic>
      <p:sp>
        <p:nvSpPr>
          <p:cNvPr id="6" name="TextBox 5"/>
          <p:cNvSpPr txBox="1"/>
          <p:nvPr/>
        </p:nvSpPr>
        <p:spPr>
          <a:xfrm>
            <a:off x="2472266" y="3829193"/>
            <a:ext cx="8483668" cy="646331"/>
          </a:xfrm>
          <a:prstGeom prst="rect">
            <a:avLst/>
          </a:prstGeom>
          <a:noFill/>
        </p:spPr>
        <p:txBody>
          <a:bodyPr wrap="square" rtlCol="0">
            <a:spAutoFit/>
          </a:bodyPr>
          <a:lstStyle/>
          <a:p>
            <a:pPr algn="ctr"/>
            <a:r>
              <a:rPr lang="en-US" dirty="0" smtClean="0"/>
              <a:t>The figure shows an </a:t>
            </a:r>
            <a:r>
              <a:rPr lang="en-US" dirty="0"/>
              <a:t>example </a:t>
            </a:r>
            <a:r>
              <a:rPr lang="en-US" dirty="0" smtClean="0"/>
              <a:t>of streaming </a:t>
            </a:r>
            <a:r>
              <a:rPr lang="en-US" dirty="0"/>
              <a:t>application with 4 nodes: this application computes “trending” events. </a:t>
            </a:r>
          </a:p>
        </p:txBody>
      </p:sp>
    </p:spTree>
    <p:extLst>
      <p:ext uri="{BB962C8B-B14F-4D97-AF65-F5344CB8AC3E}">
        <p14:creationId xmlns:p14="http://schemas.microsoft.com/office/powerpoint/2010/main" val="591733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8" y="624110"/>
            <a:ext cx="8911687" cy="1280890"/>
          </a:xfrm>
        </p:spPr>
        <p:txBody>
          <a:bodyPr/>
          <a:lstStyle/>
          <a:p>
            <a:r>
              <a:rPr lang="en-US" dirty="0" smtClean="0"/>
              <a:t>Application Example</a:t>
            </a:r>
            <a:endParaRPr lang="en-US" dirty="0"/>
          </a:p>
        </p:txBody>
      </p:sp>
      <p:sp>
        <p:nvSpPr>
          <p:cNvPr id="3" name="Content Placeholder 2"/>
          <p:cNvSpPr>
            <a:spLocks noGrp="1"/>
          </p:cNvSpPr>
          <p:nvPr>
            <p:ph idx="1"/>
          </p:nvPr>
        </p:nvSpPr>
        <p:spPr>
          <a:xfrm>
            <a:off x="2000257" y="2065867"/>
            <a:ext cx="9122171" cy="4068926"/>
          </a:xfrm>
        </p:spPr>
        <p:txBody>
          <a:bodyPr>
            <a:normAutofit/>
          </a:bodyPr>
          <a:lstStyle/>
          <a:p>
            <a:r>
              <a:rPr lang="en-US" dirty="0"/>
              <a:t>The </a:t>
            </a:r>
            <a:r>
              <a:rPr lang="en-US" i="1" dirty="0"/>
              <a:t>Filterer</a:t>
            </a:r>
            <a:r>
              <a:rPr lang="en-US" dirty="0"/>
              <a:t> filters the input stream based on the event type and then shards its output on the dimension </a:t>
            </a:r>
            <a:r>
              <a:rPr lang="en-US" dirty="0" smtClean="0"/>
              <a:t>id</a:t>
            </a:r>
          </a:p>
          <a:p>
            <a:r>
              <a:rPr lang="en-US" dirty="0"/>
              <a:t>The </a:t>
            </a:r>
            <a:r>
              <a:rPr lang="en-US" i="1" dirty="0"/>
              <a:t>Joiner</a:t>
            </a:r>
            <a:r>
              <a:rPr lang="en-US" dirty="0"/>
              <a:t> queries one or more external systems </a:t>
            </a:r>
            <a:r>
              <a:rPr lang="en-US" dirty="0" smtClean="0"/>
              <a:t>to retrieve </a:t>
            </a:r>
            <a:r>
              <a:rPr lang="en-US" dirty="0"/>
              <a:t>information based on the dimension id and </a:t>
            </a:r>
            <a:r>
              <a:rPr lang="en-US" dirty="0" smtClean="0"/>
              <a:t>to classify </a:t>
            </a:r>
            <a:r>
              <a:rPr lang="en-US" dirty="0"/>
              <a:t>the event by topic, based on its text. The output is then resharded by (</a:t>
            </a:r>
            <a:r>
              <a:rPr lang="en-US" i="1" dirty="0"/>
              <a:t>event</a:t>
            </a:r>
            <a:r>
              <a:rPr lang="en-US" dirty="0"/>
              <a:t>, </a:t>
            </a:r>
            <a:r>
              <a:rPr lang="en-US" i="1" dirty="0"/>
              <a:t>topic</a:t>
            </a:r>
            <a:r>
              <a:rPr lang="en-US" dirty="0"/>
              <a:t>) pair so that the Scorer can aggregate them in parallel</a:t>
            </a:r>
            <a:r>
              <a:rPr lang="en-US" dirty="0" smtClean="0"/>
              <a:t>.</a:t>
            </a:r>
          </a:p>
          <a:p>
            <a:r>
              <a:rPr lang="en-US" dirty="0"/>
              <a:t>The </a:t>
            </a:r>
            <a:r>
              <a:rPr lang="en-US" i="1" dirty="0"/>
              <a:t>Scorer</a:t>
            </a:r>
            <a:r>
              <a:rPr lang="en-US" dirty="0"/>
              <a:t> keeps a sliding window of the event counts per topic for recent </a:t>
            </a:r>
            <a:r>
              <a:rPr lang="en-US" dirty="0" smtClean="0"/>
              <a:t>history. It </a:t>
            </a:r>
            <a:r>
              <a:rPr lang="en-US" dirty="0"/>
              <a:t>also keeps track of the long term trends for these counters. Based on the long term trend and the current counts, it computes a score for each (event, topic) pair and emits the score as its output to the </a:t>
            </a:r>
            <a:r>
              <a:rPr lang="en-US" i="1" dirty="0"/>
              <a:t>Ranker</a:t>
            </a:r>
            <a:r>
              <a:rPr lang="en-US" dirty="0"/>
              <a:t>, resharded by topic. </a:t>
            </a:r>
            <a:endParaRPr lang="en-US" dirty="0" smtClean="0"/>
          </a:p>
          <a:p>
            <a:r>
              <a:rPr lang="en-US" dirty="0"/>
              <a:t>The </a:t>
            </a:r>
            <a:r>
              <a:rPr lang="en-US" i="1" dirty="0"/>
              <a:t>Ranker</a:t>
            </a:r>
            <a:r>
              <a:rPr lang="en-US" dirty="0"/>
              <a:t> computes the top K events for each topic per N minute time bucket</a:t>
            </a:r>
            <a:r>
              <a:rPr lang="en-US" dirty="0" smtClean="0"/>
              <a:t>.</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3" y="0"/>
            <a:ext cx="5418667" cy="1905000"/>
          </a:xfrm>
          <a:prstGeom prst="rect">
            <a:avLst/>
          </a:prstGeom>
        </p:spPr>
      </p:pic>
    </p:spTree>
    <p:extLst>
      <p:ext uri="{BB962C8B-B14F-4D97-AF65-F5344CB8AC3E}">
        <p14:creationId xmlns:p14="http://schemas.microsoft.com/office/powerpoint/2010/main" val="1337180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7737"/>
          </a:xfrm>
        </p:spPr>
        <p:txBody>
          <a:bodyPr/>
          <a:lstStyle/>
          <a:p>
            <a:r>
              <a:rPr lang="en-US" dirty="0" smtClean="0"/>
              <a:t>Design Decisions</a:t>
            </a:r>
            <a:endParaRPr lang="en-US" dirty="0"/>
          </a:p>
        </p:txBody>
      </p:sp>
      <p:sp>
        <p:nvSpPr>
          <p:cNvPr id="3" name="Content Placeholder 2"/>
          <p:cNvSpPr>
            <a:spLocks noGrp="1"/>
          </p:cNvSpPr>
          <p:nvPr>
            <p:ph idx="1"/>
          </p:nvPr>
        </p:nvSpPr>
        <p:spPr>
          <a:xfrm>
            <a:off x="2592925" y="1626524"/>
            <a:ext cx="8915400" cy="4657898"/>
          </a:xfrm>
        </p:spPr>
        <p:txBody>
          <a:bodyPr>
            <a:normAutofit lnSpcReduction="10000"/>
          </a:bodyPr>
          <a:lstStyle/>
          <a:p>
            <a:r>
              <a:rPr lang="en-US" dirty="0"/>
              <a:t>How did Facebook end up with this set of systems? The heart of the paper is a collection of five design decisions to be considered when putting together a real-time stream processing system</a:t>
            </a:r>
            <a:r>
              <a:rPr lang="en-US" dirty="0" smtClean="0"/>
              <a:t>.</a:t>
            </a:r>
          </a:p>
          <a:p>
            <a:pPr lvl="1"/>
            <a:r>
              <a:rPr lang="en-US" dirty="0"/>
              <a:t>What language will people use to write applications for the system? A declarative style (e.g. SQL); a functional style; or a procedural style?</a:t>
            </a:r>
          </a:p>
          <a:p>
            <a:pPr lvl="1"/>
            <a:r>
              <a:rPr lang="en-US" dirty="0"/>
              <a:t>How will data be transferred between nodes? By direct message transfer (e.g. RPC), via a message broker, or by a persistent store acting as intermediary?</a:t>
            </a:r>
          </a:p>
          <a:p>
            <a:pPr lvl="1"/>
            <a:r>
              <a:rPr lang="en-US" dirty="0"/>
              <a:t>What semantics are provided for stream processors? This is broken down into guarantees on input events (at least once, at most once, exactly once) and outputs (at least once, at most once, exactly once).</a:t>
            </a:r>
          </a:p>
          <a:p>
            <a:pPr lvl="1"/>
            <a:r>
              <a:rPr lang="en-US" dirty="0"/>
              <a:t>What mechanism(s) are provided for saving state at stateful processors? Choices include replication, local database persistence, remote database persistence, upstream backups, and globally consistent snapshots</a:t>
            </a:r>
            <a:r>
              <a:rPr lang="en-US" dirty="0" smtClean="0"/>
              <a:t>.</a:t>
            </a:r>
          </a:p>
          <a:p>
            <a:pPr lvl="1"/>
            <a:r>
              <a:rPr lang="en-US" dirty="0"/>
              <a:t>How is re-processing of old data supported? </a:t>
            </a:r>
            <a:r>
              <a:rPr lang="en-US" dirty="0" smtClean="0"/>
              <a:t>The </a:t>
            </a:r>
            <a:r>
              <a:rPr lang="en-US" dirty="0"/>
              <a:t>choices include stream only replay, the maintenance of separate batch and streaming systems, or developing stream processing systems that can also run in a batch environment</a:t>
            </a:r>
            <a:r>
              <a:rPr lang="en-US" dirty="0" smtClean="0"/>
              <a:t>.</a:t>
            </a:r>
            <a:endParaRPr lang="en-US" dirty="0"/>
          </a:p>
        </p:txBody>
      </p:sp>
    </p:spTree>
    <p:extLst>
      <p:ext uri="{BB962C8B-B14F-4D97-AF65-F5344CB8AC3E}">
        <p14:creationId xmlns:p14="http://schemas.microsoft.com/office/powerpoint/2010/main" val="3767919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012" y="574233"/>
            <a:ext cx="8911687" cy="1280890"/>
          </a:xfrm>
        </p:spPr>
        <p:txBody>
          <a:bodyPr/>
          <a:lstStyle/>
          <a:p>
            <a:r>
              <a:rPr lang="en-US" dirty="0" smtClean="0"/>
              <a:t>Design Decisions</a:t>
            </a:r>
            <a:endParaRPr lang="en-US" dirty="0"/>
          </a:p>
        </p:txBody>
      </p:sp>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72738"/>
            <a:ext cx="8611802" cy="1381318"/>
          </a:xfrm>
        </p:spPr>
      </p:pic>
      <p:sp>
        <p:nvSpPr>
          <p:cNvPr id="4" name="TextBox 3"/>
          <p:cNvSpPr txBox="1"/>
          <p:nvPr/>
        </p:nvSpPr>
        <p:spPr>
          <a:xfrm>
            <a:off x="2167012" y="2854056"/>
            <a:ext cx="9763511" cy="646331"/>
          </a:xfrm>
          <a:prstGeom prst="rect">
            <a:avLst/>
          </a:prstGeom>
          <a:noFill/>
        </p:spPr>
        <p:txBody>
          <a:bodyPr wrap="square" rtlCol="0">
            <a:spAutoFit/>
          </a:bodyPr>
          <a:lstStyle/>
          <a:p>
            <a:pPr algn="ctr"/>
            <a:r>
              <a:rPr lang="en-US" dirty="0" smtClean="0"/>
              <a:t>The figure shows each </a:t>
            </a:r>
            <a:r>
              <a:rPr lang="en-US" dirty="0"/>
              <a:t>design decision </a:t>
            </a:r>
            <a:r>
              <a:rPr lang="en-US" dirty="0" smtClean="0"/>
              <a:t>and how it affects </a:t>
            </a:r>
            <a:r>
              <a:rPr lang="en-US" dirty="0"/>
              <a:t>some of the data quality attributes.</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719" y="3619466"/>
            <a:ext cx="10240804" cy="2524477"/>
          </a:xfrm>
          <a:prstGeom prst="rect">
            <a:avLst/>
          </a:prstGeom>
        </p:spPr>
      </p:pic>
      <p:sp>
        <p:nvSpPr>
          <p:cNvPr id="8" name="TextBox 7"/>
          <p:cNvSpPr txBox="1"/>
          <p:nvPr/>
        </p:nvSpPr>
        <p:spPr>
          <a:xfrm>
            <a:off x="2726575" y="6143943"/>
            <a:ext cx="8577989" cy="369332"/>
          </a:xfrm>
          <a:prstGeom prst="rect">
            <a:avLst/>
          </a:prstGeom>
          <a:noFill/>
        </p:spPr>
        <p:txBody>
          <a:bodyPr wrap="none" rtlCol="0">
            <a:spAutoFit/>
          </a:bodyPr>
          <a:lstStyle/>
          <a:p>
            <a:r>
              <a:rPr lang="en-US" dirty="0" smtClean="0"/>
              <a:t>The figure shows the </a:t>
            </a:r>
            <a:r>
              <a:rPr lang="en-US" dirty="0"/>
              <a:t>design decisions made by different streaming systems.</a:t>
            </a:r>
          </a:p>
        </p:txBody>
      </p:sp>
    </p:spTree>
    <p:extLst>
      <p:ext uri="{BB962C8B-B14F-4D97-AF65-F5344CB8AC3E}">
        <p14:creationId xmlns:p14="http://schemas.microsoft.com/office/powerpoint/2010/main" val="1915623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436" y="599172"/>
            <a:ext cx="8911687" cy="647737"/>
          </a:xfrm>
        </p:spPr>
        <p:txBody>
          <a:bodyPr/>
          <a:lstStyle/>
          <a:p>
            <a:r>
              <a:rPr lang="en-US" dirty="0" smtClean="0"/>
              <a:t>Conclusion</a:t>
            </a:r>
            <a:endParaRPr lang="en-US" dirty="0"/>
          </a:p>
        </p:txBody>
      </p:sp>
      <p:sp>
        <p:nvSpPr>
          <p:cNvPr id="3" name="Content Placeholder 2"/>
          <p:cNvSpPr>
            <a:spLocks noGrp="1"/>
          </p:cNvSpPr>
          <p:nvPr>
            <p:ph idx="1"/>
          </p:nvPr>
        </p:nvSpPr>
        <p:spPr>
          <a:xfrm>
            <a:off x="2244436" y="1626523"/>
            <a:ext cx="9077499" cy="4882341"/>
          </a:xfrm>
        </p:spPr>
        <p:txBody>
          <a:bodyPr>
            <a:normAutofit fontScale="92500"/>
          </a:bodyPr>
          <a:lstStyle/>
          <a:p>
            <a:r>
              <a:rPr lang="en-US" dirty="0"/>
              <a:t>Having multiple different systems helps Facebook move fast. “Writing a simple application lets our users deploy something quickly and prove its value first, then invest the time in building a more complex and robust application.”</a:t>
            </a:r>
          </a:p>
          <a:p>
            <a:r>
              <a:rPr lang="en-US" dirty="0"/>
              <a:t>Having the ability to replay streams is a big help when debugging.</a:t>
            </a:r>
          </a:p>
          <a:p>
            <a:r>
              <a:rPr lang="en-US" dirty="0" smtClean="0"/>
              <a:t>Facebook uses </a:t>
            </a:r>
            <a:r>
              <a:rPr lang="en-US" dirty="0"/>
              <a:t>alerts to detect when an app is processing its input more slowly than the input is being generated. In the future Facebook plan to scale apps automatically under these conditions</a:t>
            </a:r>
            <a:r>
              <a:rPr lang="en-US" dirty="0" smtClean="0"/>
              <a:t>.</a:t>
            </a:r>
          </a:p>
          <a:p>
            <a:r>
              <a:rPr lang="en-US" dirty="0"/>
              <a:t>Streaming versus batch processing does not need to be an </a:t>
            </a:r>
            <a:r>
              <a:rPr lang="en-US" dirty="0" smtClean="0"/>
              <a:t>either/or decision. Originally</a:t>
            </a:r>
            <a:r>
              <a:rPr lang="en-US" dirty="0"/>
              <a:t>, all data warehouse processing at Facebook was batch processing. Using a mix of streaming and batch processing can speed up long pipelines by hours</a:t>
            </a:r>
            <a:r>
              <a:rPr lang="en-US" dirty="0" smtClean="0"/>
              <a:t>.</a:t>
            </a:r>
          </a:p>
          <a:p>
            <a:r>
              <a:rPr lang="en-US" dirty="0"/>
              <a:t>Ease of use is as important as the other qualities. In addition to development, making debugging, deployment, and operational monitoring easy has greatly increased the adoption rate of Facebook’s systems</a:t>
            </a:r>
            <a:r>
              <a:rPr lang="en-US" dirty="0" smtClean="0"/>
              <a:t>.</a:t>
            </a:r>
          </a:p>
          <a:p>
            <a:r>
              <a:rPr lang="en-US" dirty="0"/>
              <a:t>There is a spectrum of correctness, and not all use cases need ACID (Atomicity, Consistency, Isolation, Durability)</a:t>
            </a:r>
            <a:r>
              <a:rPr lang="en-US" dirty="0" smtClean="0"/>
              <a:t> semantics.</a:t>
            </a:r>
            <a:endParaRPr lang="en-US" dirty="0"/>
          </a:p>
          <a:p>
            <a:pPr marL="0" indent="0">
              <a:buNone/>
            </a:pPr>
            <a:endParaRPr lang="en-US" dirty="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2633078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177"/>
          </a:xfrm>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b="1" dirty="0"/>
              <a:t>Scaling</a:t>
            </a:r>
            <a:r>
              <a:rPr lang="en-US" dirty="0"/>
              <a:t>: improve dynamic load balancing</a:t>
            </a:r>
          </a:p>
          <a:p>
            <a:r>
              <a:rPr lang="en-US" dirty="0"/>
              <a:t>Alternate environments for stream processing backfill jobs (</a:t>
            </a:r>
            <a:r>
              <a:rPr lang="en-US" dirty="0" smtClean="0"/>
              <a:t>Spark/</a:t>
            </a:r>
            <a:r>
              <a:rPr lang="en-US" dirty="0" err="1" smtClean="0"/>
              <a:t>Flink</a:t>
            </a:r>
            <a:r>
              <a:rPr lang="en-US" dirty="0" smtClean="0"/>
              <a:t> </a:t>
            </a:r>
            <a:r>
              <a:rPr lang="en-US" dirty="0"/>
              <a:t>vs Hive).</a:t>
            </a:r>
          </a:p>
          <a:p>
            <a:endParaRPr lang="en-US" dirty="0"/>
          </a:p>
        </p:txBody>
      </p:sp>
    </p:spTree>
    <p:extLst>
      <p:ext uri="{BB962C8B-B14F-4D97-AF65-F5344CB8AC3E}">
        <p14:creationId xmlns:p14="http://schemas.microsoft.com/office/powerpoint/2010/main" val="3597268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2E1D-4DB2-4699-AEB5-243A04BF38D5}"/>
              </a:ext>
            </a:extLst>
          </p:cNvPr>
          <p:cNvSpPr>
            <a:spLocks noGrp="1"/>
          </p:cNvSpPr>
          <p:nvPr>
            <p:ph type="title"/>
          </p:nvPr>
        </p:nvSpPr>
        <p:spPr>
          <a:xfrm>
            <a:off x="2464521" y="1889759"/>
            <a:ext cx="8915399" cy="3117040"/>
          </a:xfrm>
        </p:spPr>
        <p:txBody>
          <a:bodyPr>
            <a:normAutofit/>
          </a:bodyPr>
          <a:lstStyle/>
          <a:p>
            <a:pPr algn="ctr"/>
            <a:r>
              <a:rPr lang="en-US" sz="4400" dirty="0"/>
              <a:t>Thank you for your attention!</a:t>
            </a:r>
          </a:p>
        </p:txBody>
      </p:sp>
    </p:spTree>
    <p:extLst>
      <p:ext uri="{BB962C8B-B14F-4D97-AF65-F5344CB8AC3E}">
        <p14:creationId xmlns:p14="http://schemas.microsoft.com/office/powerpoint/2010/main" val="1504121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436" y="599172"/>
            <a:ext cx="8911687" cy="647737"/>
          </a:xfrm>
        </p:spPr>
        <p:txBody>
          <a:bodyPr/>
          <a:lstStyle/>
          <a:p>
            <a:r>
              <a:rPr lang="en-US" dirty="0" smtClean="0"/>
              <a:t>References</a:t>
            </a:r>
            <a:endParaRPr lang="en-US" dirty="0"/>
          </a:p>
        </p:txBody>
      </p:sp>
      <p:sp>
        <p:nvSpPr>
          <p:cNvPr id="3" name="Content Placeholder 2"/>
          <p:cNvSpPr>
            <a:spLocks noGrp="1"/>
          </p:cNvSpPr>
          <p:nvPr>
            <p:ph idx="1"/>
          </p:nvPr>
        </p:nvSpPr>
        <p:spPr>
          <a:xfrm>
            <a:off x="2169622" y="1626523"/>
            <a:ext cx="9152314" cy="4882341"/>
          </a:xfrm>
        </p:spPr>
        <p:txBody>
          <a:bodyPr>
            <a:normAutofit/>
          </a:bodyPr>
          <a:lstStyle/>
          <a:p>
            <a:r>
              <a:rPr lang="en-US" dirty="0">
                <a:hlinkClick r:id="rId2"/>
              </a:rPr>
              <a:t>https://</a:t>
            </a:r>
            <a:r>
              <a:rPr lang="en-US" dirty="0" smtClean="0">
                <a:hlinkClick r:id="rId2"/>
              </a:rPr>
              <a:t>research.fb.com/wp-content/uploads/2016/11/realtime_data_processing_at_facebook.pdf</a:t>
            </a:r>
            <a:r>
              <a:rPr lang="en-US" dirty="0" smtClean="0"/>
              <a:t> </a:t>
            </a:r>
            <a:r>
              <a:rPr lang="en-US" dirty="0"/>
              <a:t>(Last Visited</a:t>
            </a:r>
            <a:r>
              <a:rPr lang="en-US"/>
              <a:t>: </a:t>
            </a:r>
            <a:r>
              <a:rPr lang="en-US" smtClean="0"/>
              <a:t>11-Apr-2019)</a:t>
            </a:r>
            <a:endParaRPr lang="en-US" dirty="0" smtClean="0">
              <a:hlinkClick r:id="rId3"/>
            </a:endParaRPr>
          </a:p>
          <a:p>
            <a:r>
              <a:rPr lang="en-US" dirty="0" smtClean="0">
                <a:hlinkClick r:id="rId3"/>
              </a:rPr>
              <a:t>https</a:t>
            </a:r>
            <a:r>
              <a:rPr lang="en-US" dirty="0">
                <a:hlinkClick r:id="rId3"/>
              </a:rPr>
              <a:t>://blog.acolyer.org/2016/07/11/realtime-data-processing-at-facebook</a:t>
            </a:r>
            <a:r>
              <a:rPr lang="en-US" dirty="0" smtClean="0">
                <a:hlinkClick r:id="rId3"/>
              </a:rPr>
              <a:t>/</a:t>
            </a:r>
            <a:r>
              <a:rPr lang="en-US" dirty="0" smtClean="0"/>
              <a:t> (Last Visited: 11-Apr-2019)</a:t>
            </a:r>
          </a:p>
          <a:p>
            <a:r>
              <a:rPr lang="en-US" dirty="0">
                <a:hlinkClick r:id="rId4"/>
              </a:rPr>
              <a:t>http://</a:t>
            </a:r>
            <a:r>
              <a:rPr lang="en-US" dirty="0" smtClean="0">
                <a:hlinkClick r:id="rId4"/>
              </a:rPr>
              <a:t>muratbuffalo.blogspot.com/2016/07/realtime-data-processing-at-facebook.html</a:t>
            </a:r>
            <a:r>
              <a:rPr lang="en-US" dirty="0" smtClean="0"/>
              <a:t> </a:t>
            </a:r>
            <a:r>
              <a:rPr lang="en-US" dirty="0"/>
              <a:t>(Last Visited: 11-Apr-2019)</a:t>
            </a:r>
          </a:p>
          <a:p>
            <a:r>
              <a:rPr lang="en-US" dirty="0">
                <a:hlinkClick r:id="rId5"/>
              </a:rPr>
              <a:t>https://</a:t>
            </a:r>
            <a:r>
              <a:rPr lang="en-US" dirty="0" smtClean="0">
                <a:hlinkClick r:id="rId5"/>
              </a:rPr>
              <a:t>samliu.github.io/2016/07/10/realtime-at-facebook.html</a:t>
            </a:r>
            <a:r>
              <a:rPr lang="en-US" dirty="0" smtClean="0"/>
              <a:t> </a:t>
            </a:r>
            <a:r>
              <a:rPr lang="en-US" dirty="0"/>
              <a:t>(Last Visited: 11-Apr-2019)</a:t>
            </a:r>
          </a:p>
          <a:p>
            <a:endParaRPr lang="en-US" dirty="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643320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5" y="624110"/>
            <a:ext cx="8911687" cy="664363"/>
          </a:xfrm>
        </p:spPr>
        <p:txBody>
          <a:bodyPr>
            <a:normAutofit/>
          </a:bodyPr>
          <a:lstStyle/>
          <a:p>
            <a:r>
              <a:rPr lang="en-US" dirty="0" smtClean="0"/>
              <a:t>Outline</a:t>
            </a:r>
            <a:endParaRPr lang="en-US" dirty="0"/>
          </a:p>
        </p:txBody>
      </p:sp>
      <p:sp>
        <p:nvSpPr>
          <p:cNvPr id="5" name="Content Placeholder 4"/>
          <p:cNvSpPr>
            <a:spLocks noGrp="1"/>
          </p:cNvSpPr>
          <p:nvPr>
            <p:ph idx="1"/>
          </p:nvPr>
        </p:nvSpPr>
        <p:spPr/>
        <p:txBody>
          <a:bodyPr/>
          <a:lstStyle/>
          <a:p>
            <a:r>
              <a:rPr lang="en-US" dirty="0" smtClean="0"/>
              <a:t>Introduction</a:t>
            </a:r>
          </a:p>
          <a:p>
            <a:r>
              <a:rPr lang="en-US" dirty="0" smtClean="0"/>
              <a:t>Motivation</a:t>
            </a:r>
          </a:p>
          <a:p>
            <a:r>
              <a:rPr lang="en-US" dirty="0" smtClean="0"/>
              <a:t>Requirements of a Realtime Data System</a:t>
            </a:r>
          </a:p>
          <a:p>
            <a:r>
              <a:rPr lang="en-US" dirty="0" smtClean="0"/>
              <a:t>System Architecture</a:t>
            </a:r>
          </a:p>
          <a:p>
            <a:r>
              <a:rPr lang="en-US" dirty="0" smtClean="0"/>
              <a:t>System Overview</a:t>
            </a:r>
          </a:p>
          <a:p>
            <a:r>
              <a:rPr lang="en-US" dirty="0" smtClean="0"/>
              <a:t>Application Example</a:t>
            </a:r>
          </a:p>
          <a:p>
            <a:r>
              <a:rPr lang="en-US" dirty="0" smtClean="0"/>
              <a:t>Design Decisions</a:t>
            </a:r>
          </a:p>
          <a:p>
            <a:r>
              <a:rPr lang="en-US" dirty="0" smtClean="0"/>
              <a:t>Conclusion</a:t>
            </a:r>
          </a:p>
          <a:p>
            <a:r>
              <a:rPr lang="en-US" dirty="0" smtClean="0"/>
              <a:t>Future Work</a:t>
            </a:r>
          </a:p>
        </p:txBody>
      </p:sp>
    </p:spTree>
    <p:extLst>
      <p:ext uri="{BB962C8B-B14F-4D97-AF65-F5344CB8AC3E}">
        <p14:creationId xmlns:p14="http://schemas.microsoft.com/office/powerpoint/2010/main" val="3671214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sz="2000" dirty="0"/>
              <a:t>Realtime data processing systems are used widely to provide insights about events as they happen</a:t>
            </a:r>
            <a:r>
              <a:rPr lang="en-US" sz="2000" dirty="0" smtClean="0"/>
              <a:t>.</a:t>
            </a:r>
          </a:p>
          <a:p>
            <a:r>
              <a:rPr lang="en-US" sz="2000" dirty="0"/>
              <a:t>Many companies have developed their own systems: examples include Twitter’s </a:t>
            </a:r>
            <a:r>
              <a:rPr lang="en-US" sz="2000" dirty="0" smtClean="0"/>
              <a:t>Storm </a:t>
            </a:r>
            <a:r>
              <a:rPr lang="en-US" sz="2000" dirty="0"/>
              <a:t>and </a:t>
            </a:r>
            <a:r>
              <a:rPr lang="en-US" sz="2000" dirty="0" smtClean="0"/>
              <a:t>Heron, </a:t>
            </a:r>
            <a:r>
              <a:rPr lang="en-US" sz="2000" dirty="0"/>
              <a:t>Google’s </a:t>
            </a:r>
            <a:r>
              <a:rPr lang="en-US" sz="2000" dirty="0" smtClean="0"/>
              <a:t>Millwheel, </a:t>
            </a:r>
            <a:r>
              <a:rPr lang="en-US" sz="2000" dirty="0"/>
              <a:t>and LinkedIn’s </a:t>
            </a:r>
            <a:r>
              <a:rPr lang="en-US" sz="2000" dirty="0" smtClean="0"/>
              <a:t>Samza.</a:t>
            </a:r>
          </a:p>
          <a:p>
            <a:r>
              <a:rPr lang="en-US" sz="2000" dirty="0"/>
              <a:t>Realtime Data Processing at Facebook’ provides us with a great high-level overview of the systems Facebook have built to support real-time workloads.</a:t>
            </a:r>
            <a:endParaRPr lang="en-US" sz="2400" dirty="0" smtClean="0"/>
          </a:p>
          <a:p>
            <a:r>
              <a:rPr lang="en-US" sz="2000" dirty="0" smtClean="0"/>
              <a:t>In this paper, the </a:t>
            </a:r>
            <a:r>
              <a:rPr lang="en-US" sz="2000" dirty="0"/>
              <a:t>authors </a:t>
            </a:r>
            <a:r>
              <a:rPr lang="en-US" sz="2000" dirty="0" smtClean="0"/>
              <a:t>introduced </a:t>
            </a:r>
            <a:r>
              <a:rPr lang="en-US" sz="2000" dirty="0"/>
              <a:t>Facebook’s Puma, Swift, and Stylus stream processing </a:t>
            </a:r>
            <a:r>
              <a:rPr lang="en-US" sz="2000" dirty="0" smtClean="0"/>
              <a:t>systems</a:t>
            </a:r>
            <a:r>
              <a:rPr lang="en-US" dirty="0" smtClean="0"/>
              <a:t>.</a:t>
            </a:r>
            <a:endParaRPr lang="en-US" dirty="0"/>
          </a:p>
        </p:txBody>
      </p:sp>
    </p:spTree>
    <p:extLst>
      <p:ext uri="{BB962C8B-B14F-4D97-AF65-F5344CB8AC3E}">
        <p14:creationId xmlns:p14="http://schemas.microsoft.com/office/powerpoint/2010/main" val="2457573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a:t>Facebook runs hundreds of </a:t>
            </a:r>
            <a:r>
              <a:rPr lang="en-US" dirty="0" smtClean="0"/>
              <a:t>real-time </a:t>
            </a:r>
            <a:r>
              <a:rPr lang="en-US" dirty="0"/>
              <a:t>data pipelines in productions. </a:t>
            </a:r>
            <a:endParaRPr lang="en-US" dirty="0" smtClean="0"/>
          </a:p>
          <a:p>
            <a:r>
              <a:rPr lang="en-US" dirty="0" smtClean="0"/>
              <a:t>Realtime </a:t>
            </a:r>
            <a:r>
              <a:rPr lang="en-US" dirty="0"/>
              <a:t>data processing powers many use cases at </a:t>
            </a:r>
            <a:r>
              <a:rPr lang="en-US" dirty="0" smtClean="0"/>
              <a:t>Facebook.</a:t>
            </a:r>
          </a:p>
          <a:p>
            <a:pPr lvl="1"/>
            <a:r>
              <a:rPr lang="en-US" dirty="0"/>
              <a:t>Chorus is a data pipeline to construct the aggregated, anonymized voice of the people on Facebook: What are the top 5 topics being discussed for the election </a:t>
            </a:r>
            <a:r>
              <a:rPr lang="en-US" dirty="0" smtClean="0"/>
              <a:t>today?</a:t>
            </a:r>
          </a:p>
          <a:p>
            <a:pPr lvl="1"/>
            <a:r>
              <a:rPr lang="en-US" dirty="0"/>
              <a:t>Mobile analytics pipelines provide </a:t>
            </a:r>
            <a:r>
              <a:rPr lang="en-US" dirty="0" smtClean="0"/>
              <a:t>real-time </a:t>
            </a:r>
            <a:r>
              <a:rPr lang="en-US" dirty="0"/>
              <a:t>feedback for Facebook mobile application developers</a:t>
            </a:r>
            <a:r>
              <a:rPr lang="en-US" dirty="0" smtClean="0"/>
              <a:t>.</a:t>
            </a:r>
          </a:p>
          <a:p>
            <a:pPr lvl="1"/>
            <a:r>
              <a:rPr lang="en-US" dirty="0"/>
              <a:t>Page insights pipelines provide Facebook Page owners </a:t>
            </a:r>
            <a:r>
              <a:rPr lang="en-US" dirty="0" smtClean="0"/>
              <a:t>real-time </a:t>
            </a:r>
            <a:r>
              <a:rPr lang="en-US" dirty="0"/>
              <a:t>information about the likes, reach and engagement for each page post</a:t>
            </a:r>
            <a:r>
              <a:rPr lang="en-US" dirty="0" smtClean="0"/>
              <a:t>.</a:t>
            </a:r>
          </a:p>
          <a:p>
            <a:r>
              <a:rPr lang="en-US" dirty="0" smtClean="0"/>
              <a:t>The </a:t>
            </a:r>
            <a:r>
              <a:rPr lang="en-US" dirty="0"/>
              <a:t>main decision </a:t>
            </a:r>
            <a:r>
              <a:rPr lang="en-US" dirty="0" smtClean="0"/>
              <a:t>is </a:t>
            </a:r>
            <a:r>
              <a:rPr lang="en-US" dirty="0"/>
              <a:t>that a few seconds of latency (with hundreds of Gigabytes per second throughput) meets </a:t>
            </a:r>
            <a:r>
              <a:rPr lang="en-US" dirty="0" smtClean="0"/>
              <a:t>their </a:t>
            </a:r>
            <a:r>
              <a:rPr lang="en-US" dirty="0"/>
              <a:t>performance requirements.</a:t>
            </a:r>
            <a:endParaRPr lang="en-US" dirty="0" smtClean="0"/>
          </a:p>
          <a:p>
            <a:endParaRPr lang="en-US" dirty="0" smtClean="0"/>
          </a:p>
          <a:p>
            <a:pPr lvl="1"/>
            <a:endParaRPr lang="en-US" dirty="0"/>
          </a:p>
        </p:txBody>
      </p:sp>
    </p:spTree>
    <p:extLst>
      <p:ext uri="{BB962C8B-B14F-4D97-AF65-F5344CB8AC3E}">
        <p14:creationId xmlns:p14="http://schemas.microsoft.com/office/powerpoint/2010/main" val="2538245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993" y="624110"/>
            <a:ext cx="9484619" cy="689301"/>
          </a:xfrm>
        </p:spPr>
        <p:txBody>
          <a:bodyPr>
            <a:normAutofit/>
          </a:bodyPr>
          <a:lstStyle/>
          <a:p>
            <a:r>
              <a:rPr lang="en-US" dirty="0"/>
              <a:t>Requirements of a Realtime Data </a:t>
            </a:r>
            <a:r>
              <a:rPr lang="en-US" dirty="0" smtClean="0"/>
              <a:t>System</a:t>
            </a:r>
            <a:endParaRPr lang="en-US" dirty="0"/>
          </a:p>
        </p:txBody>
      </p:sp>
      <p:sp>
        <p:nvSpPr>
          <p:cNvPr id="3" name="Content Placeholder 2"/>
          <p:cNvSpPr>
            <a:spLocks noGrp="1"/>
          </p:cNvSpPr>
          <p:nvPr>
            <p:ph idx="1"/>
          </p:nvPr>
        </p:nvSpPr>
        <p:spPr>
          <a:xfrm>
            <a:off x="2111434" y="1884217"/>
            <a:ext cx="9168938" cy="3777622"/>
          </a:xfrm>
        </p:spPr>
        <p:txBody>
          <a:bodyPr>
            <a:normAutofit fontScale="92500" lnSpcReduction="20000"/>
          </a:bodyPr>
          <a:lstStyle/>
          <a:p>
            <a:r>
              <a:rPr lang="en-US" dirty="0"/>
              <a:t>Ease of use: How complex are the processing requirements? Is SQL enough? Or is a general-purpose procedural language (such as C++ or Java) essential</a:t>
            </a:r>
            <a:r>
              <a:rPr lang="en-US" dirty="0" smtClean="0"/>
              <a:t>? How </a:t>
            </a:r>
            <a:r>
              <a:rPr lang="en-US" dirty="0"/>
              <a:t>fast can a user write, test, and deploy a new application</a:t>
            </a:r>
            <a:r>
              <a:rPr lang="en-US" dirty="0" smtClean="0"/>
              <a:t>?</a:t>
            </a:r>
          </a:p>
          <a:p>
            <a:r>
              <a:rPr lang="en-US" dirty="0"/>
              <a:t>Performance: How much latency is ok? Milliseconds? Seconds? Or minutes? How much throughput is required, per machine and in aggregate</a:t>
            </a:r>
            <a:r>
              <a:rPr lang="en-US" dirty="0" smtClean="0"/>
              <a:t>?</a:t>
            </a:r>
          </a:p>
          <a:p>
            <a:r>
              <a:rPr lang="en-US" dirty="0" smtClean="0"/>
              <a:t>Fault-tolerance</a:t>
            </a:r>
            <a:r>
              <a:rPr lang="en-US" dirty="0"/>
              <a:t>: </a:t>
            </a:r>
            <a:r>
              <a:rPr lang="en-US" dirty="0" smtClean="0"/>
              <a:t>What </a:t>
            </a:r>
            <a:r>
              <a:rPr lang="en-US" dirty="0"/>
              <a:t>kinds of failures are tolerated? What semantics are guaranteed for the number of times that data is processed or output? How does the system store and recover in-memory state? </a:t>
            </a:r>
            <a:endParaRPr lang="en-US" dirty="0" smtClean="0"/>
          </a:p>
          <a:p>
            <a:r>
              <a:rPr lang="en-US" dirty="0"/>
              <a:t>Scalability: Can data be sharded and resharded to process partitions of it in parallel? How easily can the system adapt to changes in volume, both up and down? Can it reprocess weeks worth of old data? </a:t>
            </a:r>
            <a:endParaRPr lang="en-US" dirty="0" smtClean="0"/>
          </a:p>
          <a:p>
            <a:r>
              <a:rPr lang="en-US" dirty="0" smtClean="0"/>
              <a:t>Correctness</a:t>
            </a:r>
            <a:r>
              <a:rPr lang="en-US" dirty="0"/>
              <a:t>: Are </a:t>
            </a:r>
            <a:r>
              <a:rPr lang="en-US" dirty="0" smtClean="0"/>
              <a:t>ACID (Atomicity, Consistency, Isolation, Durability) </a:t>
            </a:r>
            <a:r>
              <a:rPr lang="en-US" dirty="0"/>
              <a:t>guarantees required? Must all data that is sent to an entry point be processed and appear in results at the exit point?</a:t>
            </a:r>
            <a:endParaRPr lang="en-US" dirty="0" smtClean="0"/>
          </a:p>
        </p:txBody>
      </p:sp>
    </p:spTree>
    <p:extLst>
      <p:ext uri="{BB962C8B-B14F-4D97-AF65-F5344CB8AC3E}">
        <p14:creationId xmlns:p14="http://schemas.microsoft.com/office/powerpoint/2010/main" val="3931173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6328" y="1356360"/>
            <a:ext cx="7226392" cy="4287379"/>
          </a:xfrm>
        </p:spPr>
      </p:pic>
      <p:sp>
        <p:nvSpPr>
          <p:cNvPr id="6" name="TextBox 5"/>
          <p:cNvSpPr txBox="1"/>
          <p:nvPr/>
        </p:nvSpPr>
        <p:spPr>
          <a:xfrm>
            <a:off x="2345267" y="5791816"/>
            <a:ext cx="9271000" cy="923330"/>
          </a:xfrm>
          <a:prstGeom prst="rect">
            <a:avLst/>
          </a:prstGeom>
          <a:noFill/>
        </p:spPr>
        <p:txBody>
          <a:bodyPr wrap="square" rtlCol="0">
            <a:spAutoFit/>
          </a:bodyPr>
          <a:lstStyle/>
          <a:p>
            <a:pPr algn="ctr"/>
            <a:r>
              <a:rPr lang="en-US" dirty="0" smtClean="0"/>
              <a:t>The figure shows an </a:t>
            </a:r>
            <a:r>
              <a:rPr lang="en-US" dirty="0"/>
              <a:t>overview of the systems involved in </a:t>
            </a:r>
            <a:r>
              <a:rPr lang="en-US" dirty="0" smtClean="0"/>
              <a:t>real-time </a:t>
            </a:r>
            <a:r>
              <a:rPr lang="en-US" dirty="0"/>
              <a:t>data processing: </a:t>
            </a:r>
            <a:r>
              <a:rPr lang="en-US" dirty="0" smtClean="0"/>
              <a:t>from </a:t>
            </a:r>
            <a:r>
              <a:rPr lang="en-US" dirty="0"/>
              <a:t>logging in mobile and web products on the </a:t>
            </a:r>
            <a:r>
              <a:rPr lang="en-US" dirty="0" smtClean="0"/>
              <a:t>left, through </a:t>
            </a:r>
            <a:r>
              <a:rPr lang="en-US" dirty="0"/>
              <a:t>Scribe and </a:t>
            </a:r>
            <a:r>
              <a:rPr lang="en-US" dirty="0" smtClean="0"/>
              <a:t>real-time </a:t>
            </a:r>
            <a:r>
              <a:rPr lang="en-US" dirty="0"/>
              <a:t>stream processors in the middle, to data stores for analysis on the right.</a:t>
            </a:r>
          </a:p>
        </p:txBody>
      </p:sp>
    </p:spTree>
    <p:extLst>
      <p:ext uri="{BB962C8B-B14F-4D97-AF65-F5344CB8AC3E}">
        <p14:creationId xmlns:p14="http://schemas.microsoft.com/office/powerpoint/2010/main" val="1024710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Overview</a:t>
            </a:r>
            <a:endParaRPr lang="en-US" dirty="0"/>
          </a:p>
        </p:txBody>
      </p:sp>
      <p:sp>
        <p:nvSpPr>
          <p:cNvPr id="3" name="Content Placeholder 2"/>
          <p:cNvSpPr>
            <a:spLocks noGrp="1"/>
          </p:cNvSpPr>
          <p:nvPr>
            <p:ph idx="1"/>
          </p:nvPr>
        </p:nvSpPr>
        <p:spPr/>
        <p:txBody>
          <a:bodyPr/>
          <a:lstStyle/>
          <a:p>
            <a:r>
              <a:rPr lang="en-US" b="1" dirty="0" smtClean="0"/>
              <a:t>Scribe </a:t>
            </a:r>
            <a:r>
              <a:rPr lang="en-US" dirty="0"/>
              <a:t>is a persistent, distributed messaging system for collecting, aggregating and delivering high volumes of log data with a few seconds of latency and high </a:t>
            </a:r>
            <a:r>
              <a:rPr lang="en-US" dirty="0" smtClean="0"/>
              <a:t>throughput. Scribe </a:t>
            </a:r>
            <a:r>
              <a:rPr lang="en-US" dirty="0"/>
              <a:t>is the transport mechanism for sending data to both batch and </a:t>
            </a:r>
            <a:r>
              <a:rPr lang="en-US" dirty="0" smtClean="0"/>
              <a:t>real-time </a:t>
            </a:r>
            <a:r>
              <a:rPr lang="en-US" dirty="0"/>
              <a:t>systems at Facebook. </a:t>
            </a:r>
            <a:endParaRPr lang="en-US" dirty="0" smtClean="0"/>
          </a:p>
          <a:p>
            <a:r>
              <a:rPr lang="en-US" b="1" dirty="0"/>
              <a:t>Puma</a:t>
            </a:r>
            <a:r>
              <a:rPr lang="en-US" dirty="0"/>
              <a:t> enables stream processing applications to be written in a SQL-like language with Java UDFs. The point of Puma apps is that they are quick to write – “it can take less than an hour to write, test, and deploy a new app</a:t>
            </a:r>
            <a:r>
              <a:rPr lang="en-US" dirty="0" smtClean="0"/>
              <a:t>.”</a:t>
            </a:r>
          </a:p>
          <a:p>
            <a:pPr lvl="1"/>
            <a:r>
              <a:rPr lang="en-US" dirty="0"/>
              <a:t>Puma provides pre-computed query results for simple aggregation </a:t>
            </a:r>
            <a:r>
              <a:rPr lang="en-US" dirty="0" smtClean="0"/>
              <a:t>queries</a:t>
            </a:r>
          </a:p>
          <a:p>
            <a:pPr lvl="1"/>
            <a:r>
              <a:rPr lang="en-US" dirty="0"/>
              <a:t>Puma provides filtering and processing of Scribe streams (with a few seconds delay). For example, a Puma application can reduce a stream of all Facebook actions </a:t>
            </a:r>
            <a:r>
              <a:rPr lang="en-US" dirty="0" smtClean="0"/>
              <a:t>to </a:t>
            </a:r>
            <a:r>
              <a:rPr lang="en-US" dirty="0"/>
              <a:t>only posts that match a predicate, such as containing the hashtag </a:t>
            </a:r>
            <a:r>
              <a:rPr lang="en-US" dirty="0" smtClean="0"/>
              <a:t>“#bigdata”.</a:t>
            </a:r>
          </a:p>
          <a:p>
            <a:endParaRPr lang="en-US" dirty="0"/>
          </a:p>
        </p:txBody>
      </p:sp>
      <p:pic>
        <p:nvPicPr>
          <p:cNvPr id="4" name="Content Placeholder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5899" y="0"/>
            <a:ext cx="4006734" cy="2120715"/>
          </a:xfrm>
          <a:prstGeom prst="rect">
            <a:avLst/>
          </a:prstGeom>
        </p:spPr>
      </p:pic>
    </p:spTree>
    <p:extLst>
      <p:ext uri="{BB962C8B-B14F-4D97-AF65-F5344CB8AC3E}">
        <p14:creationId xmlns:p14="http://schemas.microsoft.com/office/powerpoint/2010/main" val="426634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Overview</a:t>
            </a:r>
            <a:endParaRPr lang="en-US" dirty="0"/>
          </a:p>
        </p:txBody>
      </p:sp>
      <p:sp>
        <p:nvSpPr>
          <p:cNvPr id="3" name="Content Placeholder 2"/>
          <p:cNvSpPr>
            <a:spLocks noGrp="1"/>
          </p:cNvSpPr>
          <p:nvPr>
            <p:ph idx="1"/>
          </p:nvPr>
        </p:nvSpPr>
        <p:spPr/>
        <p:txBody>
          <a:bodyPr/>
          <a:lstStyle/>
          <a:p>
            <a:r>
              <a:rPr lang="en-US" b="1" dirty="0"/>
              <a:t>Swift</a:t>
            </a:r>
            <a:r>
              <a:rPr lang="en-US" dirty="0"/>
              <a:t> enables stream processing applications to be written in scripting languages (typically Python). It offers a very simple API and also provides checkpointing. Swift is most useful for low-level stateless processing</a:t>
            </a:r>
            <a:r>
              <a:rPr lang="en-US" dirty="0" smtClean="0"/>
              <a:t>.</a:t>
            </a:r>
          </a:p>
          <a:p>
            <a:r>
              <a:rPr lang="en-US" b="1" dirty="0"/>
              <a:t>Stylus</a:t>
            </a:r>
            <a:r>
              <a:rPr lang="en-US" dirty="0"/>
              <a:t> is for heavy-lifting stream applications and supports applications written in C++.</a:t>
            </a:r>
            <a:endParaRPr lang="en-US" dirty="0" smtClean="0"/>
          </a:p>
          <a:p>
            <a:r>
              <a:rPr lang="en-US" b="1" dirty="0"/>
              <a:t>Laser</a:t>
            </a:r>
            <a:r>
              <a:rPr lang="en-US" dirty="0"/>
              <a:t> is a high throughput, low latency key-value store built on top of RocksDB. It can read from Scribe categories, and serve data to Laser, Puma, and Stylus apps</a:t>
            </a:r>
            <a:r>
              <a:rPr lang="en-US" dirty="0" smtClean="0"/>
              <a:t>.</a:t>
            </a:r>
          </a:p>
          <a:p>
            <a:r>
              <a:rPr lang="en-US" b="1" dirty="0"/>
              <a:t>Scuba</a:t>
            </a:r>
            <a:r>
              <a:rPr lang="en-US" dirty="0"/>
              <a:t> is an analytics data store, “most commonly used for troubleshooting problems as they </a:t>
            </a:r>
            <a:r>
              <a:rPr lang="en-US" dirty="0" smtClean="0"/>
              <a:t>happen”. </a:t>
            </a:r>
            <a:r>
              <a:rPr lang="en-US" dirty="0"/>
              <a:t>Scuba can ingest millions of rows per second from Scribe, Puma, </a:t>
            </a:r>
            <a:r>
              <a:rPr lang="en-US" dirty="0" smtClean="0"/>
              <a:t>Stylus</a:t>
            </a:r>
            <a:r>
              <a:rPr lang="en-US" dirty="0"/>
              <a:t>, and Swift. It provides ad-hoc querying with response times under 1 second.</a:t>
            </a:r>
          </a:p>
        </p:txBody>
      </p:sp>
      <p:pic>
        <p:nvPicPr>
          <p:cNvPr id="4" name="Content Placeholder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5899" y="0"/>
            <a:ext cx="4006734" cy="2120715"/>
          </a:xfrm>
          <a:prstGeom prst="rect">
            <a:avLst/>
          </a:prstGeom>
        </p:spPr>
      </p:pic>
    </p:spTree>
    <p:extLst>
      <p:ext uri="{BB962C8B-B14F-4D97-AF65-F5344CB8AC3E}">
        <p14:creationId xmlns:p14="http://schemas.microsoft.com/office/powerpoint/2010/main" val="3940938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Overview</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Hive</a:t>
            </a:r>
            <a:r>
              <a:rPr lang="en-US" dirty="0"/>
              <a:t> is used as Facebook’s e</a:t>
            </a:r>
            <a:r>
              <a:rPr lang="en-US" dirty="0" smtClean="0"/>
              <a:t>xabyte </a:t>
            </a:r>
            <a:r>
              <a:rPr lang="en-US" dirty="0"/>
              <a:t>scale data </a:t>
            </a:r>
            <a:r>
              <a:rPr lang="en-US" dirty="0" smtClean="0"/>
              <a:t>warehouse:</a:t>
            </a:r>
          </a:p>
          <a:p>
            <a:r>
              <a:rPr lang="en-US" i="1" dirty="0" smtClean="0"/>
              <a:t>Facebook </a:t>
            </a:r>
            <a:r>
              <a:rPr lang="en-US" i="1" dirty="0"/>
              <a:t>generates multiple new petabytes of data per day, about half of which is raw event data ingested from Scribe. (The other half of the data is derived from the raw data, e.g. by daily query pipelines).</a:t>
            </a:r>
            <a:endParaRPr lang="en-US" dirty="0" smtClean="0"/>
          </a:p>
          <a:p>
            <a:endParaRPr lang="en-US" dirty="0"/>
          </a:p>
        </p:txBody>
      </p:sp>
      <p:pic>
        <p:nvPicPr>
          <p:cNvPr id="4" name="Content Placeholder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5899" y="0"/>
            <a:ext cx="4006734" cy="2120715"/>
          </a:xfrm>
          <a:prstGeom prst="rect">
            <a:avLst/>
          </a:prstGeom>
        </p:spPr>
      </p:pic>
    </p:spTree>
    <p:extLst>
      <p:ext uri="{BB962C8B-B14F-4D97-AF65-F5344CB8AC3E}">
        <p14:creationId xmlns:p14="http://schemas.microsoft.com/office/powerpoint/2010/main" val="254323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2234</TotalTime>
  <Words>1207</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Realtime Data Processing at Facebook</vt:lpstr>
      <vt:lpstr>Outline</vt:lpstr>
      <vt:lpstr>Introduction</vt:lpstr>
      <vt:lpstr>Motivation</vt:lpstr>
      <vt:lpstr>Requirements of a Realtime Data System</vt:lpstr>
      <vt:lpstr>System Architecture</vt:lpstr>
      <vt:lpstr>Systems Overview</vt:lpstr>
      <vt:lpstr>Systems Overview</vt:lpstr>
      <vt:lpstr>Systems Overview</vt:lpstr>
      <vt:lpstr>Application Example</vt:lpstr>
      <vt:lpstr>Application Example</vt:lpstr>
      <vt:lpstr>Design Decisions</vt:lpstr>
      <vt:lpstr>Design Decisions</vt:lpstr>
      <vt:lpstr>Conclusion</vt:lpstr>
      <vt:lpstr>Future Work</vt:lpstr>
      <vt:lpstr>Thank you for your attention!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Power Demand Using Deep Learning Approaches</dc:title>
  <dc:creator>Tolulope Olugbenga</dc:creator>
  <cp:lastModifiedBy>Tolulope Olugbenga</cp:lastModifiedBy>
  <cp:revision>34</cp:revision>
  <dcterms:created xsi:type="dcterms:W3CDTF">2019-03-21T02:07:27Z</dcterms:created>
  <dcterms:modified xsi:type="dcterms:W3CDTF">2019-04-11T15:09:28Z</dcterms:modified>
</cp:coreProperties>
</file>