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sldIdLst>
    <p:sldId id="256" r:id="rId2"/>
    <p:sldId id="257" r:id="rId3"/>
    <p:sldId id="261" r:id="rId4"/>
    <p:sldId id="262" r:id="rId5"/>
    <p:sldId id="263" r:id="rId6"/>
    <p:sldId id="264" r:id="rId7"/>
    <p:sldId id="287" r:id="rId8"/>
    <p:sldId id="266" r:id="rId9"/>
    <p:sldId id="267" r:id="rId10"/>
    <p:sldId id="268" r:id="rId11"/>
    <p:sldId id="269" r:id="rId12"/>
    <p:sldId id="270" r:id="rId13"/>
    <p:sldId id="272" r:id="rId14"/>
    <p:sldId id="271" r:id="rId15"/>
    <p:sldId id="274" r:id="rId16"/>
    <p:sldId id="288" r:id="rId17"/>
    <p:sldId id="289" r:id="rId18"/>
    <p:sldId id="278" r:id="rId19"/>
    <p:sldId id="279" r:id="rId20"/>
    <p:sldId id="290" r:id="rId21"/>
    <p:sldId id="284" r:id="rId22"/>
    <p:sldId id="285" r:id="rId23"/>
    <p:sldId id="286" r:id="rId2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6EEE2-E015-F68D-4CC2-3E31D7DF2D15}" v="4" dt="2019-11-20T02:44:03.155"/>
    <p1510:client id="{B3D0A050-C55B-31EC-00AE-2478FFD240CD}" v="61" dt="2019-11-19T21:32:43.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0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5247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691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240"/>
            <a:ext cx="10971360" cy="1145160"/>
          </a:xfrm>
          <a:prstGeom prst="rect">
            <a:avLst/>
          </a:prstGeom>
        </p:spPr>
        <p:txBody>
          <a:bodyPr lIns="0" tIns="0" rIns="0" bIns="0" anchor="ctr">
            <a:spAutoFit/>
          </a:bodyPr>
          <a:lstStyle/>
          <a:p>
            <a:pPr algn="ctr"/>
            <a:endParaRPr lang="en-CA"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CA" sz="3200" b="0" strike="noStrike" spc="-1">
              <a:latin typeface="Arial"/>
            </a:endParaRPr>
          </a:p>
        </p:txBody>
      </p:sp>
    </p:spTree>
    <p:extLst>
      <p:ext uri="{BB962C8B-B14F-4D97-AF65-F5344CB8AC3E}">
        <p14:creationId xmlns:p14="http://schemas.microsoft.com/office/powerpoint/2010/main" val="1171188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240"/>
            <a:ext cx="10971360" cy="1145160"/>
          </a:xfrm>
          <a:prstGeom prst="rect">
            <a:avLst/>
          </a:prstGeom>
        </p:spPr>
        <p:txBody>
          <a:bodyPr lIns="0" tIns="0" rIns="0" bIns="0" anchor="ctr">
            <a:spAutoFit/>
          </a:bodyPr>
          <a:lstStyle/>
          <a:p>
            <a:pPr algn="ctr"/>
            <a:endParaRPr lang="en-CA"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CA" sz="3200" b="0" strike="noStrike" spc="-1">
              <a:latin typeface="Arial"/>
            </a:endParaRPr>
          </a:p>
        </p:txBody>
      </p:sp>
    </p:spTree>
    <p:extLst>
      <p:ext uri="{BB962C8B-B14F-4D97-AF65-F5344CB8AC3E}">
        <p14:creationId xmlns:p14="http://schemas.microsoft.com/office/powerpoint/2010/main" val="3249389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240"/>
            <a:ext cx="10971360" cy="1145160"/>
          </a:xfrm>
          <a:prstGeom prst="rect">
            <a:avLst/>
          </a:prstGeom>
        </p:spPr>
        <p:txBody>
          <a:bodyPr lIns="0" tIns="0" rIns="0" bIns="0" anchor="ctr">
            <a:spAutoFit/>
          </a:bodyPr>
          <a:lstStyle/>
          <a:p>
            <a:pPr algn="ctr"/>
            <a:endParaRPr lang="en-CA" sz="4400" b="0" strike="noStrike" spc="-1">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CA" sz="3200" b="0" strike="noStrike" spc="-1">
              <a:latin typeface="Arial"/>
            </a:endParaRPr>
          </a:p>
        </p:txBody>
      </p:sp>
    </p:spTree>
    <p:extLst>
      <p:ext uri="{BB962C8B-B14F-4D97-AF65-F5344CB8AC3E}">
        <p14:creationId xmlns:p14="http://schemas.microsoft.com/office/powerpoint/2010/main" val="4038795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240"/>
            <a:ext cx="10971360" cy="1145160"/>
          </a:xfrm>
          <a:prstGeom prst="rect">
            <a:avLst/>
          </a:prstGeom>
        </p:spPr>
        <p:txBody>
          <a:bodyPr lIns="0" tIns="0" rIns="0" bIns="0" anchor="ctr">
            <a:spAutoFit/>
          </a:bodyPr>
          <a:lstStyle/>
          <a:p>
            <a:pPr algn="ctr"/>
            <a:endParaRPr lang="en-CA"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CA" sz="3200" b="0" strike="noStrike" spc="-1">
              <a:latin typeface="Arial"/>
            </a:endParaRPr>
          </a:p>
        </p:txBody>
      </p:sp>
    </p:spTree>
    <p:extLst>
      <p:ext uri="{BB962C8B-B14F-4D97-AF65-F5344CB8AC3E}">
        <p14:creationId xmlns:p14="http://schemas.microsoft.com/office/powerpoint/2010/main" val="411934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144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606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014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3294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331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9642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1146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48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012028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ieeexplore.ieee.org/document/6846671/" TargetMode="External"/><Relationship Id="rId2" Type="http://schemas.openxmlformats.org/officeDocument/2006/relationships/hyperlink" Target="http://ieeexplore.ieee.org/document/6477809/" TargetMode="External"/><Relationship Id="rId1" Type="http://schemas.openxmlformats.org/officeDocument/2006/relationships/slideLayout" Target="../slideLayouts/slideLayout13.xml"/><Relationship Id="rId5" Type="http://schemas.openxmlformats.org/officeDocument/2006/relationships/hyperlink" Target="https://scapy.net/" TargetMode="External"/><Relationship Id="rId4" Type="http://schemas.openxmlformats.org/officeDocument/2006/relationships/hyperlink" Target="http://ieeexplore.ieee.org/document/682222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1889465" y="4513232"/>
            <a:ext cx="8399706" cy="677108"/>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ctr">
            <a:spAutoFit/>
          </a:bodyPr>
          <a:lstStyle/>
          <a:p>
            <a:pPr algn="ctr"/>
            <a:r>
              <a:rPr lang="en-CA" sz="2200" b="1" spc="-1" dirty="0">
                <a:solidFill>
                  <a:srgbClr val="000000"/>
                </a:solidFill>
                <a:latin typeface="Calibri"/>
                <a:ea typeface="DejaVu Sans"/>
              </a:rPr>
              <a:t>By: </a:t>
            </a:r>
            <a:r>
              <a:rPr lang="en-CA" sz="2200" spc="-1" dirty="0" err="1">
                <a:ea typeface="+mn-lt"/>
                <a:cs typeface="+mn-lt"/>
              </a:rPr>
              <a:t>Tolulope</a:t>
            </a:r>
            <a:r>
              <a:rPr lang="en-CA" sz="2200" spc="-1" dirty="0">
                <a:ea typeface="+mn-lt"/>
                <a:cs typeface="+mn-lt"/>
              </a:rPr>
              <a:t> Olugbenga, Ashraf Ali, Kwasi Boakye-Boateng, Mohammadreza </a:t>
            </a:r>
            <a:r>
              <a:rPr lang="en-CA" sz="2200" spc="-1" dirty="0" err="1">
                <a:ea typeface="+mn-lt"/>
                <a:cs typeface="+mn-lt"/>
              </a:rPr>
              <a:t>MontazeriShatoori</a:t>
            </a:r>
            <a:endParaRPr lang="en-CA" sz="2200" spc="-1" dirty="0" err="1">
              <a:cs typeface="Calibri" panose="020F0502020204030204"/>
            </a:endParaRPr>
          </a:p>
        </p:txBody>
      </p:sp>
      <p:sp>
        <p:nvSpPr>
          <p:cNvPr id="229" name="CustomShape 2"/>
          <p:cNvSpPr/>
          <p:nvPr/>
        </p:nvSpPr>
        <p:spPr>
          <a:xfrm>
            <a:off x="619560" y="2092187"/>
            <a:ext cx="10967760" cy="123110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r>
              <a:rPr lang="en-CA" sz="4000" b="1" spc="-1" dirty="0">
                <a:ea typeface="+mn-lt"/>
                <a:cs typeface="+mn-lt"/>
              </a:rPr>
              <a:t>Encryption of Sampled Value Protocol in</a:t>
            </a:r>
            <a:endParaRPr lang="en-US" b="1" dirty="0">
              <a:cs typeface="Calibri"/>
            </a:endParaRPr>
          </a:p>
          <a:p>
            <a:pPr algn="ctr"/>
            <a:r>
              <a:rPr lang="en-CA" sz="4000" b="1" spc="-1" dirty="0">
                <a:ea typeface="+mn-lt"/>
                <a:cs typeface="+mn-lt"/>
              </a:rPr>
              <a:t>Substations Using One-Time Pads</a:t>
            </a:r>
            <a:endParaRPr lang="en-US" b="1" dirty="0">
              <a:ea typeface="+mn-lt"/>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289"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90"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F4EB81E-12C4-4A9C-9C21-56D4B724E329}" type="slidenum">
              <a:rPr lang="en-CA" sz="1400" b="1" strike="noStrike" spc="-1">
                <a:solidFill>
                  <a:srgbClr val="FFFFFF"/>
                </a:solidFill>
                <a:latin typeface="Calibri"/>
                <a:ea typeface="DejaVu Sans"/>
              </a:rPr>
              <a:t>10</a:t>
            </a:fld>
            <a:endParaRPr lang="en-CA" sz="1400" b="0" strike="noStrike" spc="-1">
              <a:latin typeface="Arial"/>
            </a:endParaRPr>
          </a:p>
        </p:txBody>
      </p:sp>
      <p:sp>
        <p:nvSpPr>
          <p:cNvPr id="291" name="CustomShape 4"/>
          <p:cNvSpPr/>
          <p:nvPr/>
        </p:nvSpPr>
        <p:spPr>
          <a:xfrm>
            <a:off x="609480" y="1861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dirty="0">
                <a:solidFill>
                  <a:srgbClr val="000000"/>
                </a:solidFill>
                <a:latin typeface="Arial"/>
                <a:ea typeface="DejaVu Sans"/>
              </a:rPr>
              <a:t>IEC 61850 Performance Requirements</a:t>
            </a:r>
            <a:endParaRPr lang="en-CA" sz="4400" b="0" strike="noStrike" spc="-1" dirty="0">
              <a:latin typeface="Arial"/>
            </a:endParaRPr>
          </a:p>
        </p:txBody>
      </p:sp>
      <p:pic>
        <p:nvPicPr>
          <p:cNvPr id="2" name="Picture 2" descr="A screenshot of a cell phone&#10;&#10;Description generated with very high confidence">
            <a:extLst>
              <a:ext uri="{FF2B5EF4-FFF2-40B4-BE49-F238E27FC236}">
                <a16:creationId xmlns:a16="http://schemas.microsoft.com/office/drawing/2014/main" id="{49CF0C4A-A4A5-4092-A2C5-D0041DC0D72F}"/>
              </a:ext>
            </a:extLst>
          </p:cNvPr>
          <p:cNvPicPr>
            <a:picLocks noChangeAspect="1"/>
          </p:cNvPicPr>
          <p:nvPr/>
        </p:nvPicPr>
        <p:blipFill>
          <a:blip r:embed="rId2"/>
          <a:stretch>
            <a:fillRect/>
          </a:stretch>
        </p:blipFill>
        <p:spPr>
          <a:xfrm>
            <a:off x="1216325" y="1635366"/>
            <a:ext cx="9773727" cy="35441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95"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8FA0BAD-BF4C-4C25-9918-6ED8ED1CB524}" type="slidenum">
              <a:rPr lang="en-CA" sz="1400" b="1" strike="noStrike" spc="-1">
                <a:solidFill>
                  <a:srgbClr val="FFFFFF"/>
                </a:solidFill>
                <a:latin typeface="Calibri"/>
                <a:ea typeface="DejaVu Sans"/>
              </a:rPr>
              <a:t>11</a:t>
            </a:fld>
            <a:endParaRPr lang="en-CA" sz="1400" b="0" strike="noStrike" spc="-1">
              <a:latin typeface="Arial"/>
            </a:endParaRPr>
          </a:p>
        </p:txBody>
      </p:sp>
      <p:sp>
        <p:nvSpPr>
          <p:cNvPr id="296" name="CustomShape 4"/>
          <p:cNvSpPr/>
          <p:nvPr/>
        </p:nvSpPr>
        <p:spPr>
          <a:xfrm>
            <a:off x="609480" y="248272"/>
            <a:ext cx="10971360" cy="6771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4400" dirty="0"/>
              <a:t>Sampled Measured Values (SMV or SV)</a:t>
            </a:r>
            <a:endParaRPr lang="en-CA" sz="4400" b="0" strike="noStrike" spc="-1" dirty="0">
              <a:latin typeface="Arial"/>
            </a:endParaRPr>
          </a:p>
        </p:txBody>
      </p:sp>
      <p:sp>
        <p:nvSpPr>
          <p:cNvPr id="4" name="Text Placeholder 3">
            <a:extLst>
              <a:ext uri="{FF2B5EF4-FFF2-40B4-BE49-F238E27FC236}">
                <a16:creationId xmlns:a16="http://schemas.microsoft.com/office/drawing/2014/main" id="{35F9C06C-4DA0-4ED7-AB61-D0669C292B56}"/>
              </a:ext>
            </a:extLst>
          </p:cNvPr>
          <p:cNvSpPr>
            <a:spLocks noGrp="1"/>
          </p:cNvSpPr>
          <p:nvPr>
            <p:ph type="body"/>
          </p:nvPr>
        </p:nvSpPr>
        <p:spPr>
          <a:xfrm>
            <a:off x="609480" y="1176306"/>
            <a:ext cx="10971360" cy="5249464"/>
          </a:xfrm>
        </p:spPr>
        <p:txBody>
          <a:bodyPr lIns="0" tIns="0" rIns="0" bIns="0" anchor="t">
            <a:normAutofit lnSpcReduction="10000"/>
          </a:bodyPr>
          <a:lstStyle/>
          <a:p>
            <a:pPr>
              <a:lnSpc>
                <a:spcPct val="150000"/>
              </a:lnSpc>
              <a:spcBef>
                <a:spcPts val="1417"/>
              </a:spcBef>
            </a:pPr>
            <a:r>
              <a:rPr lang="en-CA" dirty="0">
                <a:cs typeface="Arial"/>
              </a:rPr>
              <a:t>Used for communication between IEDs</a:t>
            </a:r>
            <a:endParaRPr lang="en-US" dirty="0">
              <a:ea typeface="+mn-lt"/>
              <a:cs typeface="+mn-lt"/>
            </a:endParaRPr>
          </a:p>
          <a:p>
            <a:pPr>
              <a:lnSpc>
                <a:spcPct val="150000"/>
              </a:lnSpc>
              <a:spcBef>
                <a:spcPts val="1417"/>
              </a:spcBef>
            </a:pPr>
            <a:r>
              <a:rPr lang="en-CA" dirty="0">
                <a:cs typeface="Arial"/>
              </a:rPr>
              <a:t>Reliable, fast and real-time (Type 4)</a:t>
            </a:r>
            <a:endParaRPr lang="en-US" dirty="0">
              <a:ea typeface="+mn-lt"/>
              <a:cs typeface="+mn-lt"/>
            </a:endParaRPr>
          </a:p>
          <a:p>
            <a:pPr>
              <a:lnSpc>
                <a:spcPct val="150000"/>
              </a:lnSpc>
              <a:spcBef>
                <a:spcPts val="1417"/>
              </a:spcBef>
            </a:pPr>
            <a:r>
              <a:rPr lang="en-CA" dirty="0">
                <a:cs typeface="Arial"/>
              </a:rPr>
              <a:t>SV messages embed </a:t>
            </a:r>
            <a:r>
              <a:rPr lang="en-US" dirty="0"/>
              <a:t>numerical samples of current and voltage signals</a:t>
            </a:r>
            <a:endParaRPr lang="en-US" dirty="0">
              <a:cs typeface="Arial"/>
            </a:endParaRPr>
          </a:p>
          <a:p>
            <a:pPr>
              <a:lnSpc>
                <a:spcPct val="150000"/>
              </a:lnSpc>
              <a:spcBef>
                <a:spcPts val="1417"/>
              </a:spcBef>
            </a:pPr>
            <a:r>
              <a:rPr lang="en-CA" dirty="0">
                <a:cs typeface="Arial"/>
              </a:rPr>
              <a:t>Uses </a:t>
            </a:r>
            <a:r>
              <a:rPr lang="en-CA" b="1" dirty="0">
                <a:cs typeface="Arial"/>
              </a:rPr>
              <a:t>publish-subscribe</a:t>
            </a:r>
            <a:r>
              <a:rPr lang="en-CA" dirty="0">
                <a:cs typeface="Arial"/>
              </a:rPr>
              <a:t> model of communication</a:t>
            </a:r>
            <a:endParaRPr lang="en-US" dirty="0">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99" name="CustomShape 2"/>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1F0346A-F285-4DAF-9157-00C7F8860F42}" type="slidenum">
              <a:rPr lang="en-CA" sz="1400" b="1" strike="noStrike" spc="-1">
                <a:solidFill>
                  <a:srgbClr val="FFFFFF"/>
                </a:solidFill>
                <a:latin typeface="Calibri"/>
                <a:ea typeface="DejaVu Sans"/>
              </a:rPr>
              <a:t>12</a:t>
            </a:fld>
            <a:endParaRPr lang="en-CA" sz="1400" b="0" strike="noStrike" spc="-1">
              <a:latin typeface="Arial"/>
            </a:endParaRPr>
          </a:p>
        </p:txBody>
      </p:sp>
      <p:sp>
        <p:nvSpPr>
          <p:cNvPr id="300" name="CustomShape 3"/>
          <p:cNvSpPr/>
          <p:nvPr/>
        </p:nvSpPr>
        <p:spPr>
          <a:xfrm>
            <a:off x="609480" y="1861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a:solidFill>
                  <a:srgbClr val="000000"/>
                </a:solidFill>
                <a:latin typeface="Arial"/>
                <a:ea typeface="DejaVu Sans"/>
              </a:rPr>
              <a:t>Publish-Subscribe Model</a:t>
            </a:r>
            <a:endParaRPr lang="en-CA" sz="4400" b="0" strike="noStrike" spc="-1">
              <a:latin typeface="Arial"/>
            </a:endParaRPr>
          </a:p>
        </p:txBody>
      </p:sp>
      <p:sp>
        <p:nvSpPr>
          <p:cNvPr id="3" name="Text Placeholder 2">
            <a:extLst>
              <a:ext uri="{FF2B5EF4-FFF2-40B4-BE49-F238E27FC236}">
                <a16:creationId xmlns:a16="http://schemas.microsoft.com/office/drawing/2014/main" id="{18F63D56-569D-4515-B89C-C10B57710C6A}"/>
              </a:ext>
            </a:extLst>
          </p:cNvPr>
          <p:cNvSpPr>
            <a:spLocks noGrp="1"/>
          </p:cNvSpPr>
          <p:nvPr>
            <p:ph type="body"/>
          </p:nvPr>
        </p:nvSpPr>
        <p:spPr>
          <a:xfrm>
            <a:off x="609480" y="1604520"/>
            <a:ext cx="11174025" cy="4537996"/>
          </a:xfrm>
        </p:spPr>
        <p:txBody>
          <a:bodyPr lIns="0" tIns="0" rIns="0" bIns="0" anchor="t">
            <a:normAutofit/>
          </a:bodyPr>
          <a:lstStyle/>
          <a:p>
            <a:pPr>
              <a:lnSpc>
                <a:spcPct val="100000"/>
              </a:lnSpc>
              <a:spcBef>
                <a:spcPts val="1417"/>
              </a:spcBef>
            </a:pPr>
            <a:r>
              <a:rPr lang="en-CA" sz="2400" dirty="0">
                <a:cs typeface="Arial"/>
              </a:rPr>
              <a:t>Comprises an IED (the publisher) creates a message that is delivered to a group of destination IEDs (the subscribers) simultaneously in a single transmission from the source.</a:t>
            </a:r>
            <a:endParaRPr lang="en-US" sz="2400" dirty="0">
              <a:ea typeface="+mn-lt"/>
              <a:cs typeface="+mn-lt"/>
            </a:endParaRPr>
          </a:p>
          <a:p>
            <a:pPr>
              <a:lnSpc>
                <a:spcPct val="100000"/>
              </a:lnSpc>
              <a:spcBef>
                <a:spcPts val="1417"/>
              </a:spcBef>
            </a:pPr>
            <a:r>
              <a:rPr lang="en-CA" sz="2400" dirty="0">
                <a:cs typeface="Arial"/>
              </a:rPr>
              <a:t>Multicast messages</a:t>
            </a:r>
            <a:endParaRPr lang="en-US" sz="2400" dirty="0">
              <a:ea typeface="+mn-lt"/>
              <a:cs typeface="+mn-lt"/>
            </a:endParaRPr>
          </a:p>
          <a:p>
            <a:pPr>
              <a:lnSpc>
                <a:spcPct val="100000"/>
              </a:lnSpc>
              <a:spcBef>
                <a:spcPts val="1417"/>
              </a:spcBef>
            </a:pPr>
            <a:r>
              <a:rPr lang="en-CA" sz="2400" dirty="0">
                <a:cs typeface="Arial"/>
              </a:rPr>
              <a:t>Repetition strategy against packet loss</a:t>
            </a:r>
            <a:endParaRPr lang="en-US" sz="2400" dirty="0">
              <a:ea typeface="+mn-lt"/>
              <a:cs typeface="+mn-lt"/>
            </a:endParaRPr>
          </a:p>
          <a:p>
            <a:pPr>
              <a:lnSpc>
                <a:spcPct val="100000"/>
              </a:lnSpc>
              <a:spcBef>
                <a:spcPts val="1417"/>
              </a:spcBef>
            </a:pPr>
            <a:r>
              <a:rPr lang="en-CA" sz="2400" dirty="0">
                <a:cs typeface="Arial"/>
              </a:rPr>
              <a:t>Unconfirmed communication</a:t>
            </a:r>
            <a:endParaRPr lang="en-US" sz="2400" dirty="0">
              <a:ea typeface="+mn-lt"/>
              <a:cs typeface="+mn-lt"/>
            </a:endParaRPr>
          </a:p>
          <a:p>
            <a:pPr>
              <a:lnSpc>
                <a:spcPct val="100000"/>
              </a:lnSpc>
              <a:spcBef>
                <a:spcPts val="1417"/>
              </a:spcBef>
            </a:pPr>
            <a:r>
              <a:rPr lang="en-CA" sz="2400" dirty="0">
                <a:cs typeface="Arial"/>
              </a:rPr>
              <a:t>Event driven timing</a:t>
            </a:r>
            <a:endParaRPr lang="en-US" sz="2400" dirty="0">
              <a:ea typeface="+mn-lt"/>
              <a:cs typeface="+mn-lt"/>
            </a:endParaRPr>
          </a:p>
          <a:p>
            <a:pPr>
              <a:lnSpc>
                <a:spcPct val="100000"/>
              </a:lnSpc>
              <a:spcBef>
                <a:spcPts val="1417"/>
              </a:spcBef>
            </a:pPr>
            <a:r>
              <a:rPr lang="en-CA" sz="2400" dirty="0">
                <a:cs typeface="Arial"/>
              </a:rPr>
              <a:t>ASN.1 encoded payload</a:t>
            </a:r>
            <a:endParaRPr lang="en-US" sz="2400" dirty="0">
              <a:ea typeface="+mn-lt"/>
              <a:cs typeface="+mn-lt"/>
            </a:endParaRPr>
          </a:p>
        </p:txBody>
      </p:sp>
      <p:pic>
        <p:nvPicPr>
          <p:cNvPr id="4" name="Picture 3">
            <a:extLst>
              <a:ext uri="{FF2B5EF4-FFF2-40B4-BE49-F238E27FC236}">
                <a16:creationId xmlns:a16="http://schemas.microsoft.com/office/drawing/2014/main" id="{6A485631-E7FB-4660-8AB2-DD218CC26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365" y="2993931"/>
            <a:ext cx="6554115" cy="29817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309"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10"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840C344-8BF0-43B6-AB57-60836DB0820E}" type="slidenum">
              <a:rPr lang="en-CA" sz="1400" b="1" strike="noStrike" spc="-1">
                <a:solidFill>
                  <a:srgbClr val="FFFFFF"/>
                </a:solidFill>
                <a:latin typeface="Calibri"/>
                <a:ea typeface="DejaVu Sans"/>
              </a:rPr>
              <a:t>13</a:t>
            </a:fld>
            <a:endParaRPr lang="en-CA" sz="1400" b="0" strike="noStrike" spc="-1">
              <a:latin typeface="Arial"/>
            </a:endParaRPr>
          </a:p>
        </p:txBody>
      </p:sp>
      <p:sp>
        <p:nvSpPr>
          <p:cNvPr id="311" name="CustomShape 4"/>
          <p:cNvSpPr/>
          <p:nvPr/>
        </p:nvSpPr>
        <p:spPr>
          <a:xfrm>
            <a:off x="609480" y="182726"/>
            <a:ext cx="10971360" cy="6771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dirty="0">
                <a:solidFill>
                  <a:srgbClr val="000000"/>
                </a:solidFill>
                <a:latin typeface="Arial"/>
                <a:ea typeface="DejaVu Sans"/>
              </a:rPr>
              <a:t>SV Packet Structure</a:t>
            </a:r>
            <a:endParaRPr lang="en-CA" sz="4400" b="0" strike="noStrike" spc="-1" dirty="0">
              <a:latin typeface="Arial"/>
            </a:endParaRPr>
          </a:p>
        </p:txBody>
      </p:sp>
      <p:sp>
        <p:nvSpPr>
          <p:cNvPr id="312" name="CustomShape 5"/>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sp>
      <p:pic>
        <p:nvPicPr>
          <p:cNvPr id="313" name="Picture 312"/>
          <p:cNvPicPr/>
          <p:nvPr/>
        </p:nvPicPr>
        <p:blipFill>
          <a:blip r:embed="rId2">
            <a:extLst>
              <a:ext uri="{28A0092B-C50C-407E-A947-70E740481C1C}">
                <a14:useLocalDpi xmlns:a14="http://schemas.microsoft.com/office/drawing/2010/main" val="0"/>
              </a:ext>
            </a:extLst>
          </a:blip>
          <a:stretch>
            <a:fillRect/>
          </a:stretch>
        </p:blipFill>
        <p:spPr>
          <a:xfrm>
            <a:off x="2160457" y="1915560"/>
            <a:ext cx="8150925" cy="29804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304"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05"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9609259-88B3-4269-9523-D5C00E128AF5}" type="slidenum">
              <a:rPr lang="en-CA" sz="1400" b="1" strike="noStrike" spc="-1">
                <a:solidFill>
                  <a:srgbClr val="FFFFFF"/>
                </a:solidFill>
                <a:latin typeface="Calibri"/>
                <a:ea typeface="DejaVu Sans"/>
              </a:rPr>
              <a:t>14</a:t>
            </a:fld>
            <a:endParaRPr lang="en-CA" sz="1400" b="0" strike="noStrike" spc="-1">
              <a:latin typeface="Arial"/>
            </a:endParaRPr>
          </a:p>
        </p:txBody>
      </p:sp>
      <p:sp>
        <p:nvSpPr>
          <p:cNvPr id="306" name="CustomShape 4"/>
          <p:cNvSpPr/>
          <p:nvPr/>
        </p:nvSpPr>
        <p:spPr>
          <a:xfrm>
            <a:off x="609480" y="182726"/>
            <a:ext cx="10971360" cy="6771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dirty="0">
                <a:solidFill>
                  <a:srgbClr val="000000"/>
                </a:solidFill>
                <a:latin typeface="Arial"/>
                <a:ea typeface="DejaVu Sans"/>
              </a:rPr>
              <a:t>SV Packet Structure</a:t>
            </a:r>
            <a:endParaRPr lang="en-CA" sz="4400" b="0" strike="noStrike" spc="-1" dirty="0">
              <a:latin typeface="Arial"/>
            </a:endParaRPr>
          </a:p>
        </p:txBody>
      </p:sp>
      <p:sp>
        <p:nvSpPr>
          <p:cNvPr id="3" name="Text Placeholder 2">
            <a:extLst>
              <a:ext uri="{FF2B5EF4-FFF2-40B4-BE49-F238E27FC236}">
                <a16:creationId xmlns:a16="http://schemas.microsoft.com/office/drawing/2014/main" id="{B3DFCD4B-9D45-4D48-8A3F-E4CF1BCDFD2D}"/>
              </a:ext>
            </a:extLst>
          </p:cNvPr>
          <p:cNvSpPr>
            <a:spLocks noGrp="1"/>
          </p:cNvSpPr>
          <p:nvPr>
            <p:ph type="body"/>
          </p:nvPr>
        </p:nvSpPr>
        <p:spPr>
          <a:xfrm>
            <a:off x="609480" y="1604520"/>
            <a:ext cx="10958063" cy="3919771"/>
          </a:xfrm>
        </p:spPr>
        <p:txBody>
          <a:bodyPr lIns="0" tIns="0" rIns="0" bIns="0" anchor="t">
            <a:normAutofit/>
          </a:bodyPr>
          <a:lstStyle/>
          <a:p>
            <a:pPr>
              <a:lnSpc>
                <a:spcPct val="100000"/>
              </a:lnSpc>
              <a:spcBef>
                <a:spcPts val="1417"/>
              </a:spcBef>
            </a:pPr>
            <a:r>
              <a:rPr lang="en-CA" dirty="0">
                <a:cs typeface="Arial"/>
              </a:rPr>
              <a:t>The SV datagram has twelve fields that define the Protocol Data Unit (PDU)</a:t>
            </a:r>
            <a:endParaRPr lang="en-CA" dirty="0">
              <a:ea typeface="+mn-lt"/>
              <a:cs typeface="+mn-lt"/>
            </a:endParaRPr>
          </a:p>
          <a:p>
            <a:pPr lvl="1">
              <a:lnSpc>
                <a:spcPct val="100000"/>
              </a:lnSpc>
              <a:spcBef>
                <a:spcPts val="1134"/>
              </a:spcBef>
            </a:pPr>
            <a:r>
              <a:rPr lang="en-CA" b="1" dirty="0">
                <a:cs typeface="Arial"/>
              </a:rPr>
              <a:t>destination</a:t>
            </a:r>
            <a:r>
              <a:rPr lang="en-CA" dirty="0">
                <a:cs typeface="Arial"/>
              </a:rPr>
              <a:t> (multicast) address and </a:t>
            </a:r>
            <a:r>
              <a:rPr lang="en-CA" b="1" dirty="0">
                <a:cs typeface="Arial"/>
              </a:rPr>
              <a:t>source</a:t>
            </a:r>
            <a:r>
              <a:rPr lang="en-CA" dirty="0">
                <a:cs typeface="Arial"/>
              </a:rPr>
              <a:t> address are Ethernet MAC addresses (recommended format </a:t>
            </a:r>
            <a:r>
              <a:rPr lang="en-CA" b="1" dirty="0">
                <a:cs typeface="Arial"/>
              </a:rPr>
              <a:t>01-0C-CD-04-YY-YY)</a:t>
            </a:r>
            <a:endParaRPr lang="en-CA" dirty="0">
              <a:ea typeface="+mn-lt"/>
              <a:cs typeface="+mn-lt"/>
            </a:endParaRPr>
          </a:p>
          <a:p>
            <a:pPr lvl="1">
              <a:lnSpc>
                <a:spcPct val="100000"/>
              </a:lnSpc>
              <a:spcBef>
                <a:spcPts val="1134"/>
              </a:spcBef>
            </a:pPr>
            <a:r>
              <a:rPr lang="en-CA" b="1" dirty="0" err="1">
                <a:cs typeface="Arial"/>
              </a:rPr>
              <a:t>Ethertype</a:t>
            </a:r>
            <a:r>
              <a:rPr lang="en-CA" dirty="0">
                <a:cs typeface="Arial"/>
              </a:rPr>
              <a:t> of a SV message is 88-BA.</a:t>
            </a:r>
            <a:endParaRPr lang="en-CA" dirty="0">
              <a:ea typeface="+mn-lt"/>
              <a:cs typeface="+mn-lt"/>
            </a:endParaRPr>
          </a:p>
          <a:p>
            <a:pPr lvl="1">
              <a:lnSpc>
                <a:spcPct val="100000"/>
              </a:lnSpc>
              <a:spcBef>
                <a:spcPts val="1134"/>
              </a:spcBef>
            </a:pPr>
            <a:r>
              <a:rPr lang="en-CA" b="1" dirty="0">
                <a:cs typeface="Arial"/>
              </a:rPr>
              <a:t>Application ID</a:t>
            </a:r>
            <a:r>
              <a:rPr lang="en-CA" dirty="0">
                <a:cs typeface="Arial"/>
              </a:rPr>
              <a:t>  and </a:t>
            </a:r>
            <a:r>
              <a:rPr lang="en-CA" b="1" dirty="0">
                <a:cs typeface="Arial"/>
              </a:rPr>
              <a:t>length</a:t>
            </a:r>
            <a:r>
              <a:rPr lang="en-CA" dirty="0">
                <a:cs typeface="Arial"/>
              </a:rPr>
              <a:t> (m + 8 bytes). </a:t>
            </a:r>
            <a:endParaRPr lang="en-CA" dirty="0">
              <a:ea typeface="+mn-lt"/>
              <a:cs typeface="+mn-lt"/>
            </a:endParaRPr>
          </a:p>
          <a:p>
            <a:pPr lvl="1">
              <a:lnSpc>
                <a:spcPct val="100000"/>
              </a:lnSpc>
              <a:spcBef>
                <a:spcPts val="1134"/>
              </a:spcBef>
            </a:pPr>
            <a:r>
              <a:rPr lang="en-CA" dirty="0">
                <a:cs typeface="Arial"/>
              </a:rPr>
              <a:t>The </a:t>
            </a:r>
            <a:r>
              <a:rPr lang="en-CA" b="1" dirty="0">
                <a:cs typeface="Arial"/>
              </a:rPr>
              <a:t>Reserved1</a:t>
            </a:r>
            <a:r>
              <a:rPr lang="en-CA" dirty="0">
                <a:cs typeface="Arial"/>
              </a:rPr>
              <a:t> and </a:t>
            </a:r>
            <a:r>
              <a:rPr lang="en-CA" b="1" dirty="0">
                <a:cs typeface="Arial"/>
              </a:rPr>
              <a:t>Reserved2</a:t>
            </a:r>
            <a:r>
              <a:rPr lang="en-CA" dirty="0">
                <a:cs typeface="Arial"/>
              </a:rPr>
              <a:t> fields (set to 0, reserved for future use)</a:t>
            </a:r>
            <a:endParaRPr lang="en-CA" dirty="0">
              <a:ea typeface="+mn-lt"/>
              <a:cs typeface="+mn-lt"/>
            </a:endParaRPr>
          </a:p>
          <a:p>
            <a:pPr lvl="1">
              <a:lnSpc>
                <a:spcPct val="100000"/>
              </a:lnSpc>
              <a:spcBef>
                <a:spcPts val="1134"/>
              </a:spcBef>
            </a:pPr>
            <a:r>
              <a:rPr lang="en-CA" b="1" dirty="0">
                <a:cs typeface="Arial"/>
              </a:rPr>
              <a:t>Application PDU </a:t>
            </a:r>
            <a:r>
              <a:rPr lang="en-CA" dirty="0">
                <a:cs typeface="Arial"/>
              </a:rPr>
              <a:t>(APDU) and </a:t>
            </a:r>
            <a:r>
              <a:rPr lang="en-CA" b="1" dirty="0">
                <a:cs typeface="Arial"/>
              </a:rPr>
              <a:t>Field Control Sequence</a:t>
            </a:r>
            <a:r>
              <a:rPr lang="en-CA" dirty="0">
                <a:cs typeface="Arial"/>
              </a:rPr>
              <a:t> (FCS).</a:t>
            </a:r>
            <a:endParaRPr lang="en-CA" dirty="0">
              <a:ea typeface="+mn-lt"/>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320"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21"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D230CF7-5369-4F8C-BABF-EC17AD322D78}" type="slidenum">
              <a:rPr lang="en-CA" sz="1400" b="1" strike="noStrike" spc="-1">
                <a:solidFill>
                  <a:srgbClr val="FFFFFF"/>
                </a:solidFill>
                <a:latin typeface="Calibri"/>
                <a:ea typeface="DejaVu Sans"/>
              </a:rPr>
              <a:t>15</a:t>
            </a:fld>
            <a:endParaRPr lang="en-CA" sz="1400" b="0" strike="noStrike" spc="-1">
              <a:latin typeface="Arial"/>
            </a:endParaRPr>
          </a:p>
        </p:txBody>
      </p:sp>
      <p:sp>
        <p:nvSpPr>
          <p:cNvPr id="322" name="CustomShape 4"/>
          <p:cNvSpPr/>
          <p:nvPr/>
        </p:nvSpPr>
        <p:spPr>
          <a:xfrm>
            <a:off x="605880" y="200340"/>
            <a:ext cx="10971360" cy="6771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r>
              <a:rPr lang="en-CA" sz="4400" b="0" strike="noStrike" spc="-1" dirty="0">
                <a:solidFill>
                  <a:srgbClr val="000000"/>
                </a:solidFill>
                <a:latin typeface="Arial"/>
                <a:ea typeface="DejaVu Sans"/>
              </a:rPr>
              <a:t>Problem</a:t>
            </a:r>
            <a:r>
              <a:rPr lang="en-CA" sz="4400" spc="-1" dirty="0">
                <a:solidFill>
                  <a:srgbClr val="000000"/>
                </a:solidFill>
                <a:latin typeface="Arial"/>
                <a:ea typeface="DejaVu Sans"/>
              </a:rPr>
              <a:t> – Attack Taxonomy Relating To SV</a:t>
            </a:r>
            <a:endParaRPr lang="en-CA" sz="4400" b="0" strike="noStrike" spc="-1" dirty="0">
              <a:latin typeface="Arial"/>
            </a:endParaRPr>
          </a:p>
        </p:txBody>
      </p:sp>
      <p:pic>
        <p:nvPicPr>
          <p:cNvPr id="8" name="Picture 8">
            <a:extLst>
              <a:ext uri="{FF2B5EF4-FFF2-40B4-BE49-F238E27FC236}">
                <a16:creationId xmlns:a16="http://schemas.microsoft.com/office/drawing/2014/main" id="{416C5D48-41C8-45D2-B500-583E53805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07" y="2467260"/>
            <a:ext cx="11504070" cy="3044915"/>
          </a:xfrm>
          <a:prstGeom prst="rect">
            <a:avLst/>
          </a:prstGeom>
        </p:spPr>
      </p:pic>
      <p:sp>
        <p:nvSpPr>
          <p:cNvPr id="2" name="Rectangle 1">
            <a:extLst>
              <a:ext uri="{FF2B5EF4-FFF2-40B4-BE49-F238E27FC236}">
                <a16:creationId xmlns:a16="http://schemas.microsoft.com/office/drawing/2014/main" id="{0778D6C1-0697-461F-9F66-EABF74914ABA}"/>
              </a:ext>
            </a:extLst>
          </p:cNvPr>
          <p:cNvSpPr/>
          <p:nvPr/>
        </p:nvSpPr>
        <p:spPr>
          <a:xfrm>
            <a:off x="8634953" y="2467261"/>
            <a:ext cx="3176833" cy="2670348"/>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21"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D230CF7-5369-4F8C-BABF-EC17AD322D78}" type="slidenum">
              <a:rPr lang="en-CA" sz="1400" b="1" strike="noStrike" spc="-1">
                <a:solidFill>
                  <a:srgbClr val="FFFFFF"/>
                </a:solidFill>
                <a:latin typeface="Calibri"/>
                <a:ea typeface="DejaVu Sans"/>
              </a:rPr>
              <a:t>16</a:t>
            </a:fld>
            <a:endParaRPr lang="en-CA" sz="1400" b="0" strike="noStrike" spc="-1">
              <a:latin typeface="Arial"/>
            </a:endParaRPr>
          </a:p>
        </p:txBody>
      </p:sp>
      <p:sp>
        <p:nvSpPr>
          <p:cNvPr id="322" name="CustomShape 4"/>
          <p:cNvSpPr/>
          <p:nvPr/>
        </p:nvSpPr>
        <p:spPr>
          <a:xfrm>
            <a:off x="610320" y="316166"/>
            <a:ext cx="10971360" cy="6771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r>
              <a:rPr lang="en-CA" sz="4400" b="0" strike="noStrike" spc="-1" dirty="0">
                <a:solidFill>
                  <a:srgbClr val="000000"/>
                </a:solidFill>
                <a:latin typeface="Arial"/>
                <a:ea typeface="DejaVu Sans"/>
              </a:rPr>
              <a:t>Problem</a:t>
            </a:r>
            <a:r>
              <a:rPr lang="en-CA" sz="4400" spc="-1" dirty="0">
                <a:solidFill>
                  <a:srgbClr val="000000"/>
                </a:solidFill>
                <a:latin typeface="Arial"/>
                <a:ea typeface="DejaVu Sans"/>
              </a:rPr>
              <a:t> – Existing Research Securing SV</a:t>
            </a:r>
            <a:endParaRPr lang="en-CA" sz="4400" b="0" strike="noStrike" spc="-1" dirty="0">
              <a:latin typeface="Arial"/>
            </a:endParaRPr>
          </a:p>
        </p:txBody>
      </p:sp>
      <p:pic>
        <p:nvPicPr>
          <p:cNvPr id="2" name="Picture 2" descr="A screenshot of a cell phone&#10;&#10;Description generated with very high confidence">
            <a:extLst>
              <a:ext uri="{FF2B5EF4-FFF2-40B4-BE49-F238E27FC236}">
                <a16:creationId xmlns:a16="http://schemas.microsoft.com/office/drawing/2014/main" id="{F431CECA-6506-4041-8018-4484300DE9DF}"/>
              </a:ext>
            </a:extLst>
          </p:cNvPr>
          <p:cNvPicPr>
            <a:picLocks noChangeAspect="1"/>
          </p:cNvPicPr>
          <p:nvPr/>
        </p:nvPicPr>
        <p:blipFill>
          <a:blip r:embed="rId2"/>
          <a:stretch>
            <a:fillRect/>
          </a:stretch>
        </p:blipFill>
        <p:spPr>
          <a:xfrm>
            <a:off x="1446362" y="2012880"/>
            <a:ext cx="9730596" cy="3220429"/>
          </a:xfrm>
          <a:prstGeom prst="rect">
            <a:avLst/>
          </a:prstGeom>
        </p:spPr>
      </p:pic>
      <p:sp>
        <p:nvSpPr>
          <p:cNvPr id="8" name="Rectangle 7">
            <a:extLst>
              <a:ext uri="{FF2B5EF4-FFF2-40B4-BE49-F238E27FC236}">
                <a16:creationId xmlns:a16="http://schemas.microsoft.com/office/drawing/2014/main" id="{580328C1-B4EA-4068-A8DC-037865DC37BA}"/>
              </a:ext>
            </a:extLst>
          </p:cNvPr>
          <p:cNvSpPr/>
          <p:nvPr/>
        </p:nvSpPr>
        <p:spPr>
          <a:xfrm>
            <a:off x="4185501" y="1886161"/>
            <a:ext cx="6991457" cy="3515398"/>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828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21"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D230CF7-5369-4F8C-BABF-EC17AD322D78}" type="slidenum">
              <a:rPr lang="en-CA" sz="1400" b="1" strike="noStrike" spc="-1">
                <a:solidFill>
                  <a:srgbClr val="FFFFFF"/>
                </a:solidFill>
                <a:latin typeface="Calibri"/>
                <a:ea typeface="DejaVu Sans"/>
              </a:rPr>
              <a:t>17</a:t>
            </a:fld>
            <a:endParaRPr lang="en-CA" sz="1400" b="0" strike="noStrike" spc="-1">
              <a:latin typeface="Arial"/>
            </a:endParaRPr>
          </a:p>
        </p:txBody>
      </p:sp>
      <p:sp>
        <p:nvSpPr>
          <p:cNvPr id="322" name="CustomShape 4"/>
          <p:cNvSpPr/>
          <p:nvPr/>
        </p:nvSpPr>
        <p:spPr>
          <a:xfrm>
            <a:off x="610320" y="305460"/>
            <a:ext cx="10971360" cy="6771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r>
              <a:rPr lang="en-CA" sz="4400" b="0" strike="noStrike" spc="-1" dirty="0">
                <a:solidFill>
                  <a:srgbClr val="000000"/>
                </a:solidFill>
                <a:latin typeface="Arial"/>
                <a:ea typeface="DejaVu Sans"/>
              </a:rPr>
              <a:t>Problem</a:t>
            </a:r>
            <a:r>
              <a:rPr lang="en-CA" sz="4400" spc="-1" dirty="0">
                <a:solidFill>
                  <a:srgbClr val="000000"/>
                </a:solidFill>
                <a:latin typeface="Arial"/>
                <a:ea typeface="DejaVu Sans"/>
              </a:rPr>
              <a:t> – Existing Research Securing SV</a:t>
            </a:r>
            <a:endParaRPr lang="en-CA" sz="4400" b="0" strike="noStrike" spc="-1" dirty="0">
              <a:latin typeface="Arial"/>
            </a:endParaRPr>
          </a:p>
        </p:txBody>
      </p:sp>
      <p:pic>
        <p:nvPicPr>
          <p:cNvPr id="4" name="Picture 5" descr="A screenshot of a cell phone&#10;&#10;Description generated with very high confidence">
            <a:extLst>
              <a:ext uri="{FF2B5EF4-FFF2-40B4-BE49-F238E27FC236}">
                <a16:creationId xmlns:a16="http://schemas.microsoft.com/office/drawing/2014/main" id="{A89F24F2-9781-4EFC-88BB-1C3E8925DF79}"/>
              </a:ext>
            </a:extLst>
          </p:cNvPr>
          <p:cNvPicPr>
            <a:picLocks noChangeAspect="1"/>
          </p:cNvPicPr>
          <p:nvPr/>
        </p:nvPicPr>
        <p:blipFill>
          <a:blip r:embed="rId2"/>
          <a:stretch>
            <a:fillRect/>
          </a:stretch>
        </p:blipFill>
        <p:spPr>
          <a:xfrm>
            <a:off x="411193" y="2193536"/>
            <a:ext cx="11614029" cy="3002889"/>
          </a:xfrm>
          <a:prstGeom prst="rect">
            <a:avLst/>
          </a:prstGeom>
        </p:spPr>
      </p:pic>
      <p:sp>
        <p:nvSpPr>
          <p:cNvPr id="9" name="Rectangle 8">
            <a:extLst>
              <a:ext uri="{FF2B5EF4-FFF2-40B4-BE49-F238E27FC236}">
                <a16:creationId xmlns:a16="http://schemas.microsoft.com/office/drawing/2014/main" id="{4A630D41-0F59-492B-A783-D4E4EAF0CF62}"/>
              </a:ext>
            </a:extLst>
          </p:cNvPr>
          <p:cNvSpPr/>
          <p:nvPr/>
        </p:nvSpPr>
        <p:spPr>
          <a:xfrm>
            <a:off x="2375702" y="2641119"/>
            <a:ext cx="2017189" cy="787881"/>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6612DB1-E7B1-4C7B-B490-2731BC9986CB}"/>
              </a:ext>
            </a:extLst>
          </p:cNvPr>
          <p:cNvSpPr/>
          <p:nvPr/>
        </p:nvSpPr>
        <p:spPr>
          <a:xfrm>
            <a:off x="4506744" y="2641119"/>
            <a:ext cx="2017190" cy="2415394"/>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A01C005-8A8D-4812-BCDD-0B925AFEA539}"/>
              </a:ext>
            </a:extLst>
          </p:cNvPr>
          <p:cNvSpPr/>
          <p:nvPr/>
        </p:nvSpPr>
        <p:spPr>
          <a:xfrm>
            <a:off x="9172280" y="2641120"/>
            <a:ext cx="2714920" cy="2415394"/>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791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40" name="CustomShape 2"/>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D449EE7-70BC-4EED-AA27-4D6C68CA55D1}" type="slidenum">
              <a:rPr lang="en-CA" sz="1400" b="1" strike="noStrike" spc="-1">
                <a:solidFill>
                  <a:srgbClr val="FFFFFF"/>
                </a:solidFill>
                <a:latin typeface="Calibri"/>
                <a:ea typeface="DejaVu Sans"/>
              </a:rPr>
              <a:t>18</a:t>
            </a:fld>
            <a:endParaRPr lang="en-CA" sz="1400" b="0" strike="noStrike" spc="-1">
              <a:latin typeface="Arial"/>
            </a:endParaRPr>
          </a:p>
        </p:txBody>
      </p:sp>
      <p:sp>
        <p:nvSpPr>
          <p:cNvPr id="341" name="CustomShape 3"/>
          <p:cNvSpPr/>
          <p:nvPr/>
        </p:nvSpPr>
        <p:spPr>
          <a:xfrm>
            <a:off x="609480" y="205575"/>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dirty="0">
                <a:solidFill>
                  <a:srgbClr val="000000"/>
                </a:solidFill>
                <a:latin typeface="Arial"/>
                <a:ea typeface="DejaVu Sans"/>
              </a:rPr>
              <a:t>Motivation</a:t>
            </a:r>
            <a:endParaRPr lang="en-CA" sz="4400" b="0" strike="noStrike" spc="-1" dirty="0">
              <a:latin typeface="Arial"/>
            </a:endParaRPr>
          </a:p>
        </p:txBody>
      </p:sp>
      <p:pic>
        <p:nvPicPr>
          <p:cNvPr id="343" name="Picture 342"/>
          <p:cNvPicPr/>
          <p:nvPr/>
        </p:nvPicPr>
        <p:blipFill>
          <a:blip r:embed="rId2"/>
          <a:stretch/>
        </p:blipFill>
        <p:spPr>
          <a:xfrm>
            <a:off x="7147271" y="3647160"/>
            <a:ext cx="4676760" cy="2806200"/>
          </a:xfrm>
          <a:prstGeom prst="rect">
            <a:avLst/>
          </a:prstGeom>
          <a:ln>
            <a:noFill/>
          </a:ln>
        </p:spPr>
      </p:pic>
      <p:sp>
        <p:nvSpPr>
          <p:cNvPr id="3" name="Text Placeholder 2">
            <a:extLst>
              <a:ext uri="{FF2B5EF4-FFF2-40B4-BE49-F238E27FC236}">
                <a16:creationId xmlns:a16="http://schemas.microsoft.com/office/drawing/2014/main" id="{7A24B84D-CEB0-4479-A02A-8B9685E11B98}"/>
              </a:ext>
            </a:extLst>
          </p:cNvPr>
          <p:cNvSpPr>
            <a:spLocks noGrp="1"/>
          </p:cNvSpPr>
          <p:nvPr>
            <p:ph type="body"/>
          </p:nvPr>
        </p:nvSpPr>
        <p:spPr>
          <a:xfrm>
            <a:off x="609480" y="1122481"/>
            <a:ext cx="10971360" cy="2194651"/>
          </a:xfrm>
        </p:spPr>
        <p:txBody>
          <a:bodyPr lIns="0" tIns="0" rIns="0" bIns="0" anchor="t">
            <a:normAutofit/>
          </a:bodyPr>
          <a:lstStyle/>
          <a:p>
            <a:pPr>
              <a:lnSpc>
                <a:spcPct val="100000"/>
              </a:lnSpc>
              <a:spcBef>
                <a:spcPts val="1417"/>
              </a:spcBef>
            </a:pPr>
            <a:r>
              <a:rPr lang="en-CA" dirty="0">
                <a:cs typeface="Arial"/>
              </a:rPr>
              <a:t>Encrypt SV Packets with One-Time Pads (OTP)</a:t>
            </a:r>
            <a:endParaRPr lang="en-US" dirty="0">
              <a:ea typeface="+mn-lt"/>
              <a:cs typeface="+mn-lt"/>
            </a:endParaRPr>
          </a:p>
          <a:p>
            <a:pPr>
              <a:lnSpc>
                <a:spcPct val="100000"/>
              </a:lnSpc>
              <a:spcBef>
                <a:spcPts val="1417"/>
              </a:spcBef>
            </a:pPr>
            <a:r>
              <a:rPr lang="en-CA" dirty="0">
                <a:cs typeface="Arial"/>
              </a:rPr>
              <a:t>OTP encryption involves a modulo addition between the key and the plaintext</a:t>
            </a:r>
            <a:endParaRPr lang="en-US" dirty="0">
              <a:ea typeface="+mn-lt"/>
              <a:cs typeface="+mn-lt"/>
            </a:endParaRPr>
          </a:p>
        </p:txBody>
      </p:sp>
      <p:sp>
        <p:nvSpPr>
          <p:cNvPr id="2" name="Rectangle 1">
            <a:extLst>
              <a:ext uri="{FF2B5EF4-FFF2-40B4-BE49-F238E27FC236}">
                <a16:creationId xmlns:a16="http://schemas.microsoft.com/office/drawing/2014/main" id="{B5DCAD96-C819-4879-997F-7C0731DBFCE7}"/>
              </a:ext>
            </a:extLst>
          </p:cNvPr>
          <p:cNvSpPr/>
          <p:nvPr/>
        </p:nvSpPr>
        <p:spPr>
          <a:xfrm>
            <a:off x="510085" y="3429000"/>
            <a:ext cx="6552195" cy="2980303"/>
          </a:xfrm>
          <a:prstGeom prst="rect">
            <a:avLst/>
          </a:prstGeom>
        </p:spPr>
        <p:txBody>
          <a:bodyPr wrap="square">
            <a:spAutoFit/>
          </a:bodyPr>
          <a:lstStyle/>
          <a:p>
            <a:pPr>
              <a:lnSpc>
                <a:spcPct val="100000"/>
              </a:lnSpc>
              <a:spcBef>
                <a:spcPts val="1417"/>
              </a:spcBef>
            </a:pPr>
            <a:r>
              <a:rPr lang="en-CA" sz="4400" dirty="0">
                <a:latin typeface="+mj-lt"/>
                <a:cs typeface="Arial"/>
              </a:rPr>
              <a:t>The key is used once, hence the name One-Time Pad</a:t>
            </a:r>
            <a:endParaRPr lang="en-US" sz="4400" dirty="0">
              <a:latin typeface="+mj-lt"/>
              <a:ea typeface="+mn-lt"/>
              <a:cs typeface="+mn-lt"/>
            </a:endParaRPr>
          </a:p>
          <a:p>
            <a:pPr>
              <a:lnSpc>
                <a:spcPct val="100000"/>
              </a:lnSpc>
              <a:spcBef>
                <a:spcPts val="1417"/>
              </a:spcBef>
            </a:pPr>
            <a:r>
              <a:rPr lang="en-CA" sz="4400" dirty="0">
                <a:latin typeface="+mj-lt"/>
                <a:cs typeface="Arial"/>
              </a:rPr>
              <a:t>OTP has same length as plaintext</a:t>
            </a:r>
            <a:endParaRPr lang="en-US" sz="4400" dirty="0">
              <a:latin typeface="+mj-lt"/>
              <a:ea typeface="+mn-lt"/>
              <a:cs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345"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46"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8FA3AF2-FE12-4883-BEF5-F943BD5A703B}" type="slidenum">
              <a:rPr lang="en-CA" sz="1400" b="1" strike="noStrike" spc="-1">
                <a:solidFill>
                  <a:srgbClr val="FFFFFF"/>
                </a:solidFill>
                <a:latin typeface="Calibri"/>
                <a:ea typeface="DejaVu Sans"/>
              </a:rPr>
              <a:t>19</a:t>
            </a:fld>
            <a:endParaRPr lang="en-CA" sz="1400" b="0" strike="noStrike" spc="-1">
              <a:latin typeface="Arial"/>
            </a:endParaRPr>
          </a:p>
        </p:txBody>
      </p:sp>
      <p:sp>
        <p:nvSpPr>
          <p:cNvPr id="347" name="CustomShape 4"/>
          <p:cNvSpPr/>
          <p:nvPr/>
        </p:nvSpPr>
        <p:spPr>
          <a:xfrm>
            <a:off x="609480" y="1861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a:solidFill>
                  <a:srgbClr val="000000"/>
                </a:solidFill>
                <a:latin typeface="Arial"/>
                <a:ea typeface="DejaVu Sans"/>
              </a:rPr>
              <a:t>Proposed Algorithms</a:t>
            </a:r>
            <a:endParaRPr lang="en-CA" sz="4400" b="0" strike="noStrike" spc="-1">
              <a:latin typeface="Arial"/>
            </a:endParaRPr>
          </a:p>
        </p:txBody>
      </p:sp>
      <p:sp>
        <p:nvSpPr>
          <p:cNvPr id="348" name="CustomShape 5"/>
          <p:cNvSpPr/>
          <p:nvPr/>
        </p:nvSpPr>
        <p:spPr>
          <a:xfrm>
            <a:off x="360000" y="1152000"/>
            <a:ext cx="11220840" cy="5326920"/>
          </a:xfrm>
          <a:prstGeom prst="rect">
            <a:avLst/>
          </a:prstGeom>
          <a:noFill/>
          <a:ln>
            <a:noFill/>
          </a:ln>
        </p:spPr>
        <p:style>
          <a:lnRef idx="0">
            <a:scrgbClr r="0" g="0" b="0"/>
          </a:lnRef>
          <a:fillRef idx="0">
            <a:scrgbClr r="0" g="0" b="0"/>
          </a:fillRef>
          <a:effectRef idx="0">
            <a:scrgbClr r="0" g="0" b="0"/>
          </a:effectRef>
          <a:fontRef idx="minor"/>
        </p:style>
      </p:sp>
      <p:pic>
        <p:nvPicPr>
          <p:cNvPr id="349" name="Picture 348"/>
          <p:cNvPicPr/>
          <p:nvPr/>
        </p:nvPicPr>
        <p:blipFill>
          <a:blip r:embed="rId2">
            <a:extLst>
              <a:ext uri="{28A0092B-C50C-407E-A947-70E740481C1C}">
                <a14:useLocalDpi xmlns:a14="http://schemas.microsoft.com/office/drawing/2010/main" val="0"/>
              </a:ext>
            </a:extLst>
          </a:blip>
          <a:stretch>
            <a:fillRect/>
          </a:stretch>
        </p:blipFill>
        <p:spPr>
          <a:xfrm>
            <a:off x="610334" y="1422720"/>
            <a:ext cx="5310250" cy="3752395"/>
          </a:xfrm>
          <a:prstGeom prst="rect">
            <a:avLst/>
          </a:prstGeom>
          <a:ln>
            <a:noFill/>
          </a:ln>
        </p:spPr>
      </p:pic>
      <p:pic>
        <p:nvPicPr>
          <p:cNvPr id="350" name="Picture 349"/>
          <p:cNvPicPr/>
          <p:nvPr/>
        </p:nvPicPr>
        <p:blipFill>
          <a:blip r:embed="rId3">
            <a:extLst>
              <a:ext uri="{28A0092B-C50C-407E-A947-70E740481C1C}">
                <a14:useLocalDpi xmlns:a14="http://schemas.microsoft.com/office/drawing/2010/main" val="0"/>
              </a:ext>
            </a:extLst>
          </a:blip>
          <a:stretch>
            <a:fillRect/>
          </a:stretch>
        </p:blipFill>
        <p:spPr>
          <a:xfrm>
            <a:off x="6300602" y="1462680"/>
            <a:ext cx="5475212" cy="49906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1525925" y="253548"/>
            <a:ext cx="9138960" cy="66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dirty="0">
                <a:solidFill>
                  <a:srgbClr val="000000"/>
                </a:solidFill>
                <a:latin typeface="Arial"/>
                <a:ea typeface="DejaVu Sans"/>
              </a:rPr>
              <a:t>Outline</a:t>
            </a:r>
            <a:endParaRPr lang="en-CA" sz="4400" b="0" strike="noStrike" spc="-1" dirty="0">
              <a:latin typeface="Arial"/>
            </a:endParaRPr>
          </a:p>
        </p:txBody>
      </p:sp>
      <p:sp>
        <p:nvSpPr>
          <p:cNvPr id="232" name="CustomShape 3"/>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34" name="CustomShape 5"/>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AC4D5F7-E45D-4E50-8473-205571B549EC}" type="slidenum">
              <a:rPr lang="en-CA" sz="1400" b="1" strike="noStrike" spc="-1">
                <a:solidFill>
                  <a:srgbClr val="FFFFFF"/>
                </a:solidFill>
                <a:latin typeface="Calibri"/>
                <a:ea typeface="DejaVu Sans"/>
              </a:rPr>
              <a:t>2</a:t>
            </a:fld>
            <a:endParaRPr lang="en-CA" sz="1400" b="0" strike="noStrike" spc="-1">
              <a:latin typeface="Arial"/>
            </a:endParaRPr>
          </a:p>
        </p:txBody>
      </p:sp>
      <p:sp>
        <p:nvSpPr>
          <p:cNvPr id="3" name="Text Placeholder 2">
            <a:extLst>
              <a:ext uri="{FF2B5EF4-FFF2-40B4-BE49-F238E27FC236}">
                <a16:creationId xmlns:a16="http://schemas.microsoft.com/office/drawing/2014/main" id="{A3B9F5AF-12B6-48B2-B8DB-F0A2F13690AA}"/>
              </a:ext>
            </a:extLst>
          </p:cNvPr>
          <p:cNvSpPr>
            <a:spLocks noGrp="1"/>
          </p:cNvSpPr>
          <p:nvPr>
            <p:ph type="body"/>
          </p:nvPr>
        </p:nvSpPr>
        <p:spPr>
          <a:xfrm>
            <a:off x="609725" y="1122480"/>
            <a:ext cx="10971360" cy="5147172"/>
          </a:xfrm>
        </p:spPr>
        <p:txBody>
          <a:bodyPr lIns="0" tIns="0" rIns="0" bIns="0" anchor="t">
            <a:normAutofit/>
          </a:bodyPr>
          <a:lstStyle/>
          <a:p>
            <a:pPr>
              <a:lnSpc>
                <a:spcPct val="100000"/>
              </a:lnSpc>
              <a:spcBef>
                <a:spcPts val="1417"/>
              </a:spcBef>
            </a:pPr>
            <a:r>
              <a:rPr lang="en-CA" dirty="0">
                <a:cs typeface="Arial"/>
              </a:rPr>
              <a:t>Introduction</a:t>
            </a:r>
            <a:endParaRPr lang="en-CA" dirty="0">
              <a:ea typeface="+mn-lt"/>
              <a:cs typeface="+mn-lt"/>
            </a:endParaRPr>
          </a:p>
          <a:p>
            <a:pPr>
              <a:lnSpc>
                <a:spcPct val="100000"/>
              </a:lnSpc>
              <a:spcBef>
                <a:spcPts val="1417"/>
              </a:spcBef>
            </a:pPr>
            <a:r>
              <a:rPr lang="en-CA" dirty="0">
                <a:cs typeface="Arial"/>
              </a:rPr>
              <a:t>Problem</a:t>
            </a:r>
            <a:endParaRPr lang="en-CA" dirty="0">
              <a:ea typeface="+mn-lt"/>
              <a:cs typeface="+mn-lt"/>
            </a:endParaRPr>
          </a:p>
          <a:p>
            <a:pPr>
              <a:lnSpc>
                <a:spcPct val="100000"/>
              </a:lnSpc>
              <a:spcBef>
                <a:spcPts val="1417"/>
              </a:spcBef>
            </a:pPr>
            <a:r>
              <a:rPr lang="en-CA" dirty="0">
                <a:cs typeface="Arial"/>
              </a:rPr>
              <a:t>Proposed Algorithm</a:t>
            </a:r>
            <a:endParaRPr lang="en-CA" dirty="0">
              <a:ea typeface="+mn-lt"/>
              <a:cs typeface="+mn-lt"/>
            </a:endParaRPr>
          </a:p>
          <a:p>
            <a:pPr>
              <a:lnSpc>
                <a:spcPct val="100000"/>
              </a:lnSpc>
              <a:spcBef>
                <a:spcPts val="1417"/>
              </a:spcBef>
            </a:pPr>
            <a:r>
              <a:rPr lang="en-CA" dirty="0">
                <a:cs typeface="Arial"/>
              </a:rPr>
              <a:t>Implementation</a:t>
            </a:r>
            <a:endParaRPr lang="en-CA" dirty="0">
              <a:ea typeface="+mn-lt"/>
              <a:cs typeface="+mn-lt"/>
            </a:endParaRPr>
          </a:p>
          <a:p>
            <a:pPr>
              <a:lnSpc>
                <a:spcPct val="100000"/>
              </a:lnSpc>
              <a:spcBef>
                <a:spcPts val="1417"/>
              </a:spcBef>
            </a:pPr>
            <a:r>
              <a:rPr lang="en-CA" dirty="0">
                <a:cs typeface="Arial"/>
              </a:rPr>
              <a:t>Results</a:t>
            </a:r>
            <a:endParaRPr lang="en-CA" dirty="0">
              <a:ea typeface="+mn-lt"/>
              <a:cs typeface="+mn-lt"/>
            </a:endParaRPr>
          </a:p>
          <a:p>
            <a:pPr>
              <a:lnSpc>
                <a:spcPct val="100000"/>
              </a:lnSpc>
              <a:spcBef>
                <a:spcPts val="1417"/>
              </a:spcBef>
            </a:pPr>
            <a:r>
              <a:rPr lang="en-CA" dirty="0">
                <a:cs typeface="Arial"/>
              </a:rPr>
              <a:t>Conclusion &amp; Future Work</a:t>
            </a:r>
            <a:endParaRPr lang="en-CA" dirty="0">
              <a:ea typeface="+mn-lt"/>
              <a:cs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71"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516187C-D890-4D6E-B00C-D1AC5AC6D0E1}" type="slidenum">
              <a:rPr lang="en-CA" sz="1400" b="1" strike="noStrike" spc="-1">
                <a:solidFill>
                  <a:srgbClr val="FFFFFF"/>
                </a:solidFill>
                <a:latin typeface="Calibri"/>
                <a:ea typeface="DejaVu Sans"/>
              </a:rPr>
              <a:t>20</a:t>
            </a:fld>
            <a:endParaRPr lang="en-CA" sz="1400" b="0" strike="noStrike" spc="-1">
              <a:latin typeface="Arial"/>
            </a:endParaRPr>
          </a:p>
        </p:txBody>
      </p:sp>
      <p:sp>
        <p:nvSpPr>
          <p:cNvPr id="372" name="CustomShape 4"/>
          <p:cNvSpPr/>
          <p:nvPr/>
        </p:nvSpPr>
        <p:spPr>
          <a:xfrm>
            <a:off x="609480" y="232361"/>
            <a:ext cx="1097136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r>
              <a:rPr lang="en-CA" sz="4400" spc="-1" dirty="0">
                <a:solidFill>
                  <a:srgbClr val="000000"/>
                </a:solidFill>
                <a:latin typeface="Arial"/>
                <a:ea typeface="DejaVu Sans"/>
              </a:rPr>
              <a:t>Predicted Results</a:t>
            </a:r>
            <a:r>
              <a:rPr lang="en-CA" sz="4400" b="0" strike="noStrike" spc="-1" dirty="0">
                <a:solidFill>
                  <a:srgbClr val="000000"/>
                </a:solidFill>
                <a:latin typeface="Arial"/>
                <a:ea typeface="DejaVu Sans"/>
              </a:rPr>
              <a:t> </a:t>
            </a:r>
            <a:r>
              <a:rPr lang="en-CA" sz="4400" spc="-1" dirty="0">
                <a:solidFill>
                  <a:srgbClr val="000000"/>
                </a:solidFill>
                <a:latin typeface="Arial"/>
                <a:ea typeface="DejaVu Sans"/>
              </a:rPr>
              <a:t>– Comparisions Against Attack Taxonomy</a:t>
            </a:r>
            <a:endParaRPr lang="en-CA" sz="4400" b="0" strike="noStrike" spc="-1" dirty="0">
              <a:latin typeface="Arial"/>
            </a:endParaRPr>
          </a:p>
        </p:txBody>
      </p:sp>
      <p:pic>
        <p:nvPicPr>
          <p:cNvPr id="6" name="Picture 6" descr="A screenshot of a cell phone&#10;&#10;Description generated with very high confidence">
            <a:extLst>
              <a:ext uri="{FF2B5EF4-FFF2-40B4-BE49-F238E27FC236}">
                <a16:creationId xmlns:a16="http://schemas.microsoft.com/office/drawing/2014/main" id="{41C5CAC3-5547-4D11-A945-245E1632E108}"/>
              </a:ext>
            </a:extLst>
          </p:cNvPr>
          <p:cNvPicPr>
            <a:picLocks noChangeAspect="1"/>
          </p:cNvPicPr>
          <p:nvPr/>
        </p:nvPicPr>
        <p:blipFill>
          <a:blip r:embed="rId2"/>
          <a:stretch>
            <a:fillRect/>
          </a:stretch>
        </p:blipFill>
        <p:spPr>
          <a:xfrm>
            <a:off x="296174" y="1943527"/>
            <a:ext cx="11614029" cy="3833587"/>
          </a:xfrm>
          <a:prstGeom prst="rect">
            <a:avLst/>
          </a:prstGeom>
        </p:spPr>
      </p:pic>
      <p:sp>
        <p:nvSpPr>
          <p:cNvPr id="11" name="Rectangle 10">
            <a:extLst>
              <a:ext uri="{FF2B5EF4-FFF2-40B4-BE49-F238E27FC236}">
                <a16:creationId xmlns:a16="http://schemas.microsoft.com/office/drawing/2014/main" id="{0AB51B4C-DAB4-45D2-B9FE-479437EB8794}"/>
              </a:ext>
            </a:extLst>
          </p:cNvPr>
          <p:cNvSpPr/>
          <p:nvPr/>
        </p:nvSpPr>
        <p:spPr>
          <a:xfrm>
            <a:off x="2292900" y="4902740"/>
            <a:ext cx="9507474" cy="832780"/>
          </a:xfrm>
          <a:prstGeom prst="rect">
            <a:avLst/>
          </a:prstGeom>
          <a:noFill/>
          <a:ln w="38100">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277000-B879-4DDA-B519-49CD0CEC1409}"/>
              </a:ext>
            </a:extLst>
          </p:cNvPr>
          <p:cNvSpPr/>
          <p:nvPr/>
        </p:nvSpPr>
        <p:spPr>
          <a:xfrm>
            <a:off x="4419918" y="2411084"/>
            <a:ext cx="2017190" cy="2415394"/>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5EAC70-680C-4880-AA8C-56C87C3C5E0C}"/>
              </a:ext>
            </a:extLst>
          </p:cNvPr>
          <p:cNvSpPr/>
          <p:nvPr/>
        </p:nvSpPr>
        <p:spPr>
          <a:xfrm>
            <a:off x="9085454" y="2411085"/>
            <a:ext cx="2714920" cy="2415394"/>
          </a:xfrm>
          <a:prstGeom prst="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294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77"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20C79DF-C153-47E8-9229-FB3AA5AA2EA1}" type="slidenum">
              <a:rPr lang="en-CA" sz="1400" b="1" strike="noStrike" spc="-1">
                <a:solidFill>
                  <a:srgbClr val="FFFFFF"/>
                </a:solidFill>
                <a:latin typeface="Calibri"/>
                <a:ea typeface="DejaVu Sans"/>
              </a:rPr>
              <a:t>21</a:t>
            </a:fld>
            <a:endParaRPr lang="en-CA" sz="1400" b="0" strike="noStrike" spc="-1">
              <a:latin typeface="Arial"/>
            </a:endParaRPr>
          </a:p>
        </p:txBody>
      </p:sp>
      <p:sp>
        <p:nvSpPr>
          <p:cNvPr id="378" name="CustomShape 4"/>
          <p:cNvSpPr/>
          <p:nvPr/>
        </p:nvSpPr>
        <p:spPr>
          <a:xfrm>
            <a:off x="609480" y="1861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a:solidFill>
                  <a:srgbClr val="000000"/>
                </a:solidFill>
                <a:latin typeface="Arial"/>
                <a:ea typeface="DejaVu Sans"/>
              </a:rPr>
              <a:t>Conclusion</a:t>
            </a:r>
            <a:endParaRPr lang="en-CA" sz="4400" b="0" strike="noStrike" spc="-1">
              <a:latin typeface="Arial"/>
            </a:endParaRPr>
          </a:p>
        </p:txBody>
      </p:sp>
      <p:sp>
        <p:nvSpPr>
          <p:cNvPr id="3" name="Text Placeholder 2">
            <a:extLst>
              <a:ext uri="{FF2B5EF4-FFF2-40B4-BE49-F238E27FC236}">
                <a16:creationId xmlns:a16="http://schemas.microsoft.com/office/drawing/2014/main" id="{03A465FC-BAF0-4637-89E7-64C3B08709E0}"/>
              </a:ext>
            </a:extLst>
          </p:cNvPr>
          <p:cNvSpPr>
            <a:spLocks noGrp="1"/>
          </p:cNvSpPr>
          <p:nvPr>
            <p:ph type="body"/>
          </p:nvPr>
        </p:nvSpPr>
        <p:spPr>
          <a:xfrm>
            <a:off x="609480" y="1604520"/>
            <a:ext cx="10958063" cy="4728186"/>
          </a:xfrm>
        </p:spPr>
        <p:txBody>
          <a:bodyPr lIns="0" tIns="0" rIns="0" bIns="0" anchor="t">
            <a:normAutofit fontScale="85000" lnSpcReduction="10000"/>
          </a:bodyPr>
          <a:lstStyle/>
          <a:p>
            <a:pPr>
              <a:lnSpc>
                <a:spcPct val="120000"/>
              </a:lnSpc>
              <a:spcBef>
                <a:spcPts val="1417"/>
              </a:spcBef>
            </a:pPr>
            <a:r>
              <a:rPr lang="en-CA" dirty="0">
                <a:cs typeface="Arial"/>
              </a:rPr>
              <a:t>Encryption/Decryption of SV packets using OTP is possible</a:t>
            </a:r>
            <a:endParaRPr lang="en-US" dirty="0">
              <a:ea typeface="+mn-lt"/>
              <a:cs typeface="+mn-lt"/>
            </a:endParaRPr>
          </a:p>
          <a:p>
            <a:pPr>
              <a:lnSpc>
                <a:spcPct val="120000"/>
              </a:lnSpc>
              <a:spcBef>
                <a:spcPts val="1417"/>
              </a:spcBef>
            </a:pPr>
            <a:r>
              <a:rPr lang="en-CA" dirty="0">
                <a:cs typeface="Arial"/>
              </a:rPr>
              <a:t>A better environment is required to properly measure its efficiency</a:t>
            </a:r>
            <a:endParaRPr lang="en-US" dirty="0">
              <a:ea typeface="+mn-lt"/>
              <a:cs typeface="+mn-lt"/>
            </a:endParaRPr>
          </a:p>
          <a:p>
            <a:pPr>
              <a:lnSpc>
                <a:spcPct val="120000"/>
              </a:lnSpc>
              <a:spcBef>
                <a:spcPts val="1417"/>
              </a:spcBef>
            </a:pPr>
            <a:r>
              <a:rPr lang="en-CA" dirty="0">
                <a:cs typeface="Arial"/>
              </a:rPr>
              <a:t>Key Generation, Key Exchange and Refreshment regarded as future work</a:t>
            </a:r>
            <a:endParaRPr lang="en-US" dirty="0">
              <a:ea typeface="+mn-lt"/>
              <a:cs typeface="+mn-lt"/>
            </a:endParaRPr>
          </a:p>
          <a:p>
            <a:pPr>
              <a:lnSpc>
                <a:spcPct val="120000"/>
              </a:lnSpc>
            </a:pPr>
            <a:r>
              <a:rPr lang="en-US" dirty="0"/>
              <a:t>Effectiveness against network congestion also regarded as future 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383"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E30BB06-3C16-48D9-8F47-42D8E4B73FF6}" type="slidenum">
              <a:rPr lang="en-CA" sz="1400" b="1" strike="noStrike" spc="-1">
                <a:solidFill>
                  <a:srgbClr val="FFFFFF"/>
                </a:solidFill>
                <a:latin typeface="Calibri"/>
                <a:ea typeface="DejaVu Sans"/>
              </a:rPr>
              <a:t>22</a:t>
            </a:fld>
            <a:endParaRPr lang="en-CA" sz="1400" b="0" strike="noStrike" spc="-1">
              <a:latin typeface="Arial"/>
            </a:endParaRPr>
          </a:p>
        </p:txBody>
      </p:sp>
      <p:sp>
        <p:nvSpPr>
          <p:cNvPr id="384" name="CustomShape 4"/>
          <p:cNvSpPr/>
          <p:nvPr/>
        </p:nvSpPr>
        <p:spPr>
          <a:xfrm>
            <a:off x="609480" y="1861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a:solidFill>
                  <a:srgbClr val="000000"/>
                </a:solidFill>
                <a:latin typeface="Arial"/>
                <a:ea typeface="DejaVu Sans"/>
              </a:rPr>
              <a:t>References</a:t>
            </a:r>
            <a:endParaRPr lang="en-CA" sz="4400" b="0" strike="noStrike" spc="-1">
              <a:latin typeface="Arial"/>
            </a:endParaRPr>
          </a:p>
        </p:txBody>
      </p:sp>
      <p:sp>
        <p:nvSpPr>
          <p:cNvPr id="3" name="Text Placeholder 2">
            <a:extLst>
              <a:ext uri="{FF2B5EF4-FFF2-40B4-BE49-F238E27FC236}">
                <a16:creationId xmlns:a16="http://schemas.microsoft.com/office/drawing/2014/main" id="{F39D4515-7FB4-4B08-AF06-F44FD2A0A411}"/>
              </a:ext>
            </a:extLst>
          </p:cNvPr>
          <p:cNvSpPr>
            <a:spLocks noGrp="1"/>
          </p:cNvSpPr>
          <p:nvPr>
            <p:ph type="body"/>
          </p:nvPr>
        </p:nvSpPr>
        <p:spPr>
          <a:xfrm>
            <a:off x="609480" y="1604520"/>
            <a:ext cx="10958063" cy="4466110"/>
          </a:xfrm>
        </p:spPr>
        <p:txBody>
          <a:bodyPr lIns="0" tIns="0" rIns="0" bIns="0" anchor="t">
            <a:normAutofit fontScale="40000" lnSpcReduction="20000"/>
          </a:bodyPr>
          <a:lstStyle/>
          <a:p>
            <a:pPr marL="514350" indent="-514350">
              <a:lnSpc>
                <a:spcPct val="100000"/>
              </a:lnSpc>
              <a:spcBef>
                <a:spcPts val="1417"/>
              </a:spcBef>
              <a:buAutoNum type="arabicPeriod"/>
            </a:pPr>
            <a:r>
              <a:rPr lang="en-CA" dirty="0">
                <a:cs typeface="Arial"/>
              </a:rPr>
              <a:t>B. </a:t>
            </a:r>
            <a:r>
              <a:rPr lang="en-CA" dirty="0" err="1">
                <a:cs typeface="Arial"/>
              </a:rPr>
              <a:t>Schneier</a:t>
            </a:r>
            <a:r>
              <a:rPr lang="en-CA" dirty="0">
                <a:cs typeface="Arial"/>
              </a:rPr>
              <a:t>, Applied Cryptography: Protocols, Algorithms, and Source Code in C. New York: Wiley, 1996.</a:t>
            </a:r>
            <a:endParaRPr lang="en-US" dirty="0">
              <a:ea typeface="+mn-lt"/>
              <a:cs typeface="+mn-lt"/>
            </a:endParaRPr>
          </a:p>
          <a:p>
            <a:pPr marL="514350" indent="-514350">
              <a:lnSpc>
                <a:spcPct val="100000"/>
              </a:lnSpc>
              <a:spcBef>
                <a:spcPts val="1417"/>
              </a:spcBef>
              <a:buAutoNum type="arabicPeriod"/>
            </a:pPr>
            <a:r>
              <a:rPr lang="en-CA" dirty="0">
                <a:cs typeface="Arial"/>
              </a:rPr>
              <a:t>J. Hoyos, M. </a:t>
            </a:r>
            <a:r>
              <a:rPr lang="en-CA" dirty="0" err="1">
                <a:cs typeface="Arial"/>
              </a:rPr>
              <a:t>Dehus</a:t>
            </a:r>
            <a:r>
              <a:rPr lang="en-CA" dirty="0">
                <a:cs typeface="Arial"/>
              </a:rPr>
              <a:t>, and T. X. Brown, “Exploiting the GOOSE protocol: A practical attack on cyber-infrastructure,” in 2012 IEEE </a:t>
            </a:r>
            <a:r>
              <a:rPr lang="en-CA" dirty="0" err="1">
                <a:cs typeface="Arial"/>
              </a:rPr>
              <a:t>Globecom</a:t>
            </a:r>
            <a:r>
              <a:rPr lang="en-CA" dirty="0">
                <a:cs typeface="Arial"/>
              </a:rPr>
              <a:t> Workshops. IEEE, </a:t>
            </a:r>
            <a:r>
              <a:rPr lang="en-CA" dirty="0" err="1">
                <a:cs typeface="Arial"/>
              </a:rPr>
              <a:t>dec</a:t>
            </a:r>
            <a:r>
              <a:rPr lang="en-CA" dirty="0">
                <a:cs typeface="Arial"/>
              </a:rPr>
              <a:t> 2012, pp. 1508–1513.[Online]. Available:</a:t>
            </a:r>
            <a:r>
              <a:rPr lang="en-CA" dirty="0">
                <a:cs typeface="Arial"/>
                <a:hlinkClick r:id="rId2"/>
              </a:rPr>
              <a:t>http://ieeexplore.ieee.org/document/6477809/</a:t>
            </a:r>
            <a:endParaRPr lang="en-CA">
              <a:ea typeface="+mn-lt"/>
              <a:cs typeface="+mn-lt"/>
            </a:endParaRPr>
          </a:p>
          <a:p>
            <a:pPr marL="514350" indent="-514350">
              <a:lnSpc>
                <a:spcPct val="100000"/>
              </a:lnSpc>
              <a:spcBef>
                <a:spcPts val="1417"/>
              </a:spcBef>
              <a:buAutoNum type="arabicPeriod"/>
            </a:pPr>
            <a:r>
              <a:rPr lang="en-CA" dirty="0">
                <a:cs typeface="Arial"/>
              </a:rPr>
              <a:t>W. Fangfang, W. Huazhong, C. </a:t>
            </a:r>
            <a:r>
              <a:rPr lang="en-CA" dirty="0" err="1">
                <a:cs typeface="Arial"/>
              </a:rPr>
              <a:t>Dongqing</a:t>
            </a:r>
            <a:r>
              <a:rPr lang="en-CA" dirty="0">
                <a:cs typeface="Arial"/>
              </a:rPr>
              <a:t>, and P. Yong, “Substation Communication Security Research Based on Hybrid Encryption of DES and RSA,” in 2013 Ninth International Conference on Intelligent Information Hiding and Multimedia Signal Processing. IEEE, oct 2013, pp. 437–441. [Online]. Available: </a:t>
            </a:r>
            <a:r>
              <a:rPr lang="en-CA" dirty="0">
                <a:cs typeface="Arial"/>
                <a:hlinkClick r:id="rId3"/>
              </a:rPr>
              <a:t>http://ieeexplore.ieee.org/document/6846671/</a:t>
            </a:r>
            <a:endParaRPr lang="en-CA">
              <a:ea typeface="+mn-lt"/>
              <a:cs typeface="+mn-lt"/>
            </a:endParaRPr>
          </a:p>
          <a:p>
            <a:pPr marL="514350" indent="-514350">
              <a:lnSpc>
                <a:spcPct val="100000"/>
              </a:lnSpc>
              <a:spcBef>
                <a:spcPts val="1417"/>
              </a:spcBef>
              <a:buAutoNum type="arabicPeriod"/>
            </a:pPr>
            <a:r>
              <a:rPr lang="en-CA" dirty="0">
                <a:cs typeface="Arial"/>
              </a:rPr>
              <a:t> J. ZHANG, L. </a:t>
            </a:r>
            <a:r>
              <a:rPr lang="en-CA" dirty="0" err="1">
                <a:cs typeface="Arial"/>
              </a:rPr>
              <a:t>Jun’e</a:t>
            </a:r>
            <a:r>
              <a:rPr lang="en-CA" dirty="0">
                <a:cs typeface="Arial"/>
              </a:rPr>
              <a:t>, C. </a:t>
            </a:r>
            <a:r>
              <a:rPr lang="en-CA" dirty="0" err="1">
                <a:cs typeface="Arial"/>
              </a:rPr>
              <a:t>Xiong</a:t>
            </a:r>
            <a:r>
              <a:rPr lang="en-CA" dirty="0">
                <a:cs typeface="Arial"/>
              </a:rPr>
              <a:t>, N. Ming, W. Ting, and L. Jianbo, “A security scheme for intelligent substation communications considering real-time performance,” Journal of Modern Power Systems and Clean Energy, pp. 1–14, 2019.</a:t>
            </a:r>
            <a:endParaRPr lang="en-US" dirty="0">
              <a:ea typeface="+mn-lt"/>
              <a:cs typeface="+mn-lt"/>
            </a:endParaRPr>
          </a:p>
          <a:p>
            <a:pPr marL="514350" indent="-514350">
              <a:lnSpc>
                <a:spcPct val="100000"/>
              </a:lnSpc>
              <a:spcBef>
                <a:spcPts val="1417"/>
              </a:spcBef>
              <a:buAutoNum type="arabicPeriod"/>
            </a:pPr>
            <a:r>
              <a:rPr lang="en-CA" dirty="0">
                <a:cs typeface="Arial"/>
              </a:rPr>
              <a:t> A. P. </a:t>
            </a:r>
            <a:r>
              <a:rPr lang="en-CA" err="1">
                <a:cs typeface="Arial"/>
              </a:rPr>
              <a:t>Premnath</a:t>
            </a:r>
            <a:r>
              <a:rPr lang="en-CA" dirty="0">
                <a:cs typeface="Arial"/>
              </a:rPr>
              <a:t>, J.-Y. Jo, and Y. Kim, “Application of NTRU Cryptographic Algorithm for SCADA Security,” in 2014. 11th International Conference on Information Technology: New Generations. IEEE, </a:t>
            </a:r>
            <a:r>
              <a:rPr lang="en-CA" err="1">
                <a:cs typeface="Arial"/>
              </a:rPr>
              <a:t>apr</a:t>
            </a:r>
            <a:r>
              <a:rPr lang="en-CA" dirty="0">
                <a:cs typeface="Arial"/>
              </a:rPr>
              <a:t> 2014, pp. 341–346. [Online]. Available: </a:t>
            </a:r>
            <a:r>
              <a:rPr lang="en-CA" dirty="0">
                <a:cs typeface="Arial"/>
                <a:hlinkClick r:id="rId4"/>
              </a:rPr>
              <a:t>http://ieeexplore.ieee.org/document/6822221/</a:t>
            </a:r>
            <a:endParaRPr lang="en-CA">
              <a:ea typeface="+mn-lt"/>
              <a:cs typeface="+mn-lt"/>
            </a:endParaRPr>
          </a:p>
          <a:p>
            <a:pPr marL="514350" indent="-514350">
              <a:lnSpc>
                <a:spcPct val="100000"/>
              </a:lnSpc>
              <a:spcBef>
                <a:spcPts val="1417"/>
              </a:spcBef>
              <a:buAutoNum type="arabicPeriod"/>
            </a:pPr>
            <a:r>
              <a:rPr lang="en-CA" dirty="0">
                <a:cs typeface="Arial"/>
              </a:rPr>
              <a:t>“</a:t>
            </a:r>
            <a:r>
              <a:rPr lang="en-CA" dirty="0" err="1">
                <a:cs typeface="Arial"/>
              </a:rPr>
              <a:t>Scapy</a:t>
            </a:r>
            <a:r>
              <a:rPr lang="en-CA" dirty="0">
                <a:cs typeface="Arial"/>
              </a:rPr>
              <a:t>.” [Online]. Available: </a:t>
            </a:r>
            <a:r>
              <a:rPr lang="en-CA" dirty="0">
                <a:cs typeface="Arial"/>
                <a:hlinkClick r:id="rId5"/>
              </a:rPr>
              <a:t>https://scapy.net/</a:t>
            </a:r>
            <a:endParaRPr lang="en-US">
              <a:ea typeface="+mn-lt"/>
              <a:cs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576000" y="29725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a:solidFill>
                  <a:srgbClr val="000000"/>
                </a:solidFill>
                <a:latin typeface="Arial"/>
                <a:ea typeface="DejaVu Sans"/>
              </a:rPr>
              <a:t>Thank you</a:t>
            </a:r>
            <a:endParaRPr lang="en-CA" sz="4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251"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52"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05F05A9-AB42-4C13-A24B-AD37F3D1D6BF}" type="slidenum">
              <a:rPr lang="en-CA" sz="1400" b="1" strike="noStrike" spc="-1">
                <a:solidFill>
                  <a:srgbClr val="FFFFFF"/>
                </a:solidFill>
                <a:latin typeface="Calibri"/>
                <a:ea typeface="DejaVu Sans"/>
              </a:rPr>
              <a:t>3</a:t>
            </a:fld>
            <a:endParaRPr lang="en-CA" sz="1400" b="0" strike="noStrike" spc="-1">
              <a:latin typeface="Arial"/>
            </a:endParaRPr>
          </a:p>
        </p:txBody>
      </p:sp>
      <p:sp>
        <p:nvSpPr>
          <p:cNvPr id="253" name="CustomShape 4"/>
          <p:cNvSpPr/>
          <p:nvPr/>
        </p:nvSpPr>
        <p:spPr>
          <a:xfrm>
            <a:off x="609480" y="1861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dirty="0">
                <a:solidFill>
                  <a:srgbClr val="000000"/>
                </a:solidFill>
                <a:latin typeface="Arial"/>
                <a:ea typeface="DejaVu Sans"/>
              </a:rPr>
              <a:t>Substation Automation System</a:t>
            </a:r>
            <a:endParaRPr lang="en-CA" sz="4400" b="0" strike="noStrike" spc="-1" dirty="0">
              <a:latin typeface="Arial"/>
            </a:endParaRPr>
          </a:p>
        </p:txBody>
      </p:sp>
      <p:sp>
        <p:nvSpPr>
          <p:cNvPr id="3" name="Text Placeholder 2">
            <a:extLst>
              <a:ext uri="{FF2B5EF4-FFF2-40B4-BE49-F238E27FC236}">
                <a16:creationId xmlns:a16="http://schemas.microsoft.com/office/drawing/2014/main" id="{32546E07-813B-4CDC-BDB8-7A3EE99A554D}"/>
              </a:ext>
            </a:extLst>
          </p:cNvPr>
          <p:cNvSpPr>
            <a:spLocks noGrp="1"/>
          </p:cNvSpPr>
          <p:nvPr>
            <p:ph type="body"/>
          </p:nvPr>
        </p:nvSpPr>
        <p:spPr>
          <a:xfrm>
            <a:off x="609480" y="1333800"/>
            <a:ext cx="10971360" cy="4770100"/>
          </a:xfrm>
        </p:spPr>
        <p:txBody>
          <a:bodyPr lIns="0" tIns="0" rIns="0" bIns="0" anchor="t">
            <a:normAutofit/>
          </a:bodyPr>
          <a:lstStyle/>
          <a:p>
            <a:pPr>
              <a:lnSpc>
                <a:spcPct val="100000"/>
              </a:lnSpc>
              <a:spcBef>
                <a:spcPts val="1417"/>
              </a:spcBef>
            </a:pPr>
            <a:r>
              <a:rPr lang="en-CA" dirty="0">
                <a:cs typeface="Arial"/>
              </a:rPr>
              <a:t>It is essential in economically maintaining the energy balance between generation and demand in the operation of electrical power</a:t>
            </a:r>
            <a:endParaRPr lang="en-CA" dirty="0">
              <a:ea typeface="+mn-lt"/>
              <a:cs typeface="+mn-lt"/>
            </a:endParaRPr>
          </a:p>
          <a:p>
            <a:pPr>
              <a:lnSpc>
                <a:spcPct val="100000"/>
              </a:lnSpc>
              <a:spcBef>
                <a:spcPts val="1417"/>
              </a:spcBef>
            </a:pPr>
            <a:r>
              <a:rPr lang="en-CA" dirty="0">
                <a:cs typeface="Arial"/>
              </a:rPr>
              <a:t>The most important functions of a SAS are:</a:t>
            </a:r>
          </a:p>
          <a:p>
            <a:pPr lvl="1" indent="-322580">
              <a:lnSpc>
                <a:spcPct val="100000"/>
              </a:lnSpc>
              <a:spcBef>
                <a:spcPts val="1417"/>
              </a:spcBef>
            </a:pPr>
            <a:r>
              <a:rPr lang="en-CA" dirty="0">
                <a:cs typeface="Arial"/>
              </a:rPr>
              <a:t>Control</a:t>
            </a:r>
          </a:p>
          <a:p>
            <a:pPr lvl="1" indent="-322580">
              <a:lnSpc>
                <a:spcPct val="100000"/>
              </a:lnSpc>
              <a:spcBef>
                <a:spcPts val="1417"/>
              </a:spcBef>
            </a:pPr>
            <a:r>
              <a:rPr lang="en-CA" dirty="0">
                <a:cs typeface="Arial"/>
              </a:rPr>
              <a:t>Monitoring</a:t>
            </a:r>
          </a:p>
          <a:p>
            <a:pPr lvl="1" indent="-322580">
              <a:lnSpc>
                <a:spcPct val="100000"/>
              </a:lnSpc>
              <a:spcBef>
                <a:spcPts val="1417"/>
              </a:spcBef>
            </a:pPr>
            <a:r>
              <a:rPr lang="en-CA" dirty="0">
                <a:cs typeface="Arial"/>
              </a:rPr>
              <a:t>Alarming</a:t>
            </a:r>
          </a:p>
          <a:p>
            <a:pPr lvl="1" indent="-322580">
              <a:lnSpc>
                <a:spcPct val="100000"/>
              </a:lnSpc>
              <a:spcBef>
                <a:spcPts val="1417"/>
              </a:spcBef>
            </a:pPr>
            <a:r>
              <a:rPr lang="en-CA" dirty="0">
                <a:cs typeface="Arial"/>
              </a:rPr>
              <a:t>Measurement</a:t>
            </a:r>
            <a:endParaRPr lang="en-CA" dirty="0">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57"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B75289B-CF0E-4B72-AD51-70CDB932F3C8}" type="slidenum">
              <a:rPr lang="en-CA" sz="1400" b="1" strike="noStrike" spc="-1">
                <a:solidFill>
                  <a:srgbClr val="FFFFFF"/>
                </a:solidFill>
                <a:latin typeface="Calibri"/>
                <a:ea typeface="DejaVu Sans"/>
              </a:rPr>
              <a:t>4</a:t>
            </a:fld>
            <a:endParaRPr lang="en-CA" sz="1400" b="0" strike="noStrike" spc="-1">
              <a:latin typeface="Arial"/>
            </a:endParaRPr>
          </a:p>
        </p:txBody>
      </p:sp>
      <p:sp>
        <p:nvSpPr>
          <p:cNvPr id="258" name="CustomShape 4"/>
          <p:cNvSpPr/>
          <p:nvPr/>
        </p:nvSpPr>
        <p:spPr>
          <a:xfrm>
            <a:off x="609480" y="182726"/>
            <a:ext cx="10971360" cy="6771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dirty="0">
                <a:solidFill>
                  <a:srgbClr val="000000"/>
                </a:solidFill>
                <a:latin typeface="Arial"/>
                <a:ea typeface="DejaVu Sans"/>
              </a:rPr>
              <a:t>Substation Automation System</a:t>
            </a:r>
            <a:endParaRPr lang="en-CA" sz="4400" b="0" strike="noStrike" spc="-1" dirty="0">
              <a:latin typeface="Arial"/>
            </a:endParaRPr>
          </a:p>
        </p:txBody>
      </p:sp>
      <p:sp>
        <p:nvSpPr>
          <p:cNvPr id="7" name="Text Placeholder 6">
            <a:extLst>
              <a:ext uri="{FF2B5EF4-FFF2-40B4-BE49-F238E27FC236}">
                <a16:creationId xmlns:a16="http://schemas.microsoft.com/office/drawing/2014/main" id="{F0AA843C-B528-421A-9CFD-E30A4F08F64B}"/>
              </a:ext>
            </a:extLst>
          </p:cNvPr>
          <p:cNvSpPr>
            <a:spLocks noGrp="1"/>
          </p:cNvSpPr>
          <p:nvPr>
            <p:ph type="body"/>
          </p:nvPr>
        </p:nvSpPr>
        <p:spPr>
          <a:xfrm>
            <a:off x="609480" y="1333800"/>
            <a:ext cx="10971360" cy="5005770"/>
          </a:xfrm>
        </p:spPr>
        <p:txBody>
          <a:bodyPr lIns="0" tIns="0" rIns="0" bIns="0" anchor="t">
            <a:normAutofit/>
          </a:bodyPr>
          <a:lstStyle/>
          <a:p>
            <a:pPr>
              <a:lnSpc>
                <a:spcPct val="100000"/>
              </a:lnSpc>
              <a:spcBef>
                <a:spcPts val="1417"/>
              </a:spcBef>
            </a:pPr>
            <a:r>
              <a:rPr lang="en-CA" dirty="0">
                <a:cs typeface="Arial"/>
              </a:rPr>
              <a:t>An SAS is based on a lot of dedicated software stored in pieces of hardware that belong to a set of substation secondary components.</a:t>
            </a:r>
            <a:endParaRPr lang="en-CA" dirty="0">
              <a:ea typeface="+mn-lt"/>
              <a:cs typeface="+mn-lt"/>
            </a:endParaRPr>
          </a:p>
          <a:p>
            <a:pPr>
              <a:lnSpc>
                <a:spcPct val="100000"/>
              </a:lnSpc>
              <a:spcBef>
                <a:spcPts val="1417"/>
              </a:spcBef>
            </a:pPr>
            <a:r>
              <a:rPr lang="en-CA" dirty="0">
                <a:cs typeface="Arial"/>
              </a:rPr>
              <a:t>An SAS is comprised of </a:t>
            </a:r>
            <a:r>
              <a:rPr lang="en-CA" u="sng" dirty="0">
                <a:cs typeface="Arial"/>
              </a:rPr>
              <a:t>three</a:t>
            </a:r>
            <a:r>
              <a:rPr lang="en-CA" dirty="0">
                <a:cs typeface="Arial"/>
              </a:rPr>
              <a:t> levels of devices plus two Local Area Networks integrated:</a:t>
            </a:r>
            <a:endParaRPr lang="en-CA" dirty="0">
              <a:ea typeface="+mn-lt"/>
              <a:cs typeface="+mn-lt"/>
            </a:endParaRPr>
          </a:p>
          <a:p>
            <a:pPr lvl="1" indent="-322580">
              <a:lnSpc>
                <a:spcPct val="100000"/>
              </a:lnSpc>
              <a:spcBef>
                <a:spcPts val="1417"/>
              </a:spcBef>
            </a:pPr>
            <a:r>
              <a:rPr lang="en-CA" dirty="0">
                <a:cs typeface="Arial"/>
              </a:rPr>
              <a:t>Process</a:t>
            </a:r>
            <a:endParaRPr lang="en-CA" dirty="0">
              <a:ea typeface="+mn-lt"/>
              <a:cs typeface="+mn-lt"/>
            </a:endParaRPr>
          </a:p>
          <a:p>
            <a:pPr lvl="1" indent="-322580">
              <a:lnSpc>
                <a:spcPct val="100000"/>
              </a:lnSpc>
              <a:spcBef>
                <a:spcPts val="1417"/>
              </a:spcBef>
            </a:pPr>
            <a:r>
              <a:rPr lang="en-CA" dirty="0">
                <a:cs typeface="Arial"/>
              </a:rPr>
              <a:t>Bay</a:t>
            </a:r>
            <a:endParaRPr lang="en-US" dirty="0">
              <a:ea typeface="+mn-lt"/>
              <a:cs typeface="+mn-lt"/>
            </a:endParaRPr>
          </a:p>
          <a:p>
            <a:pPr lvl="1" indent="-322580">
              <a:lnSpc>
                <a:spcPct val="100000"/>
              </a:lnSpc>
              <a:spcBef>
                <a:spcPts val="1417"/>
              </a:spcBef>
            </a:pPr>
            <a:r>
              <a:rPr lang="en-CA" dirty="0">
                <a:cs typeface="Arial"/>
              </a:rPr>
              <a:t>Station</a:t>
            </a:r>
            <a:endParaRPr lang="en-CA" dirty="0">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62"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E712731-AD16-46A9-8EFA-7242E146D486}" type="slidenum">
              <a:rPr lang="en-CA" sz="1400" b="1" strike="noStrike" spc="-1">
                <a:solidFill>
                  <a:srgbClr val="FFFFFF"/>
                </a:solidFill>
                <a:latin typeface="Calibri"/>
                <a:ea typeface="DejaVu Sans"/>
              </a:rPr>
              <a:t>5</a:t>
            </a:fld>
            <a:endParaRPr lang="en-CA" sz="1400" b="0" strike="noStrike" spc="-1">
              <a:latin typeface="Arial"/>
            </a:endParaRPr>
          </a:p>
        </p:txBody>
      </p:sp>
      <p:sp>
        <p:nvSpPr>
          <p:cNvPr id="263" name="CustomShape 4"/>
          <p:cNvSpPr/>
          <p:nvPr/>
        </p:nvSpPr>
        <p:spPr>
          <a:xfrm>
            <a:off x="609480" y="182726"/>
            <a:ext cx="10971360" cy="67710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dirty="0">
                <a:solidFill>
                  <a:srgbClr val="000000"/>
                </a:solidFill>
                <a:latin typeface="Arial"/>
                <a:ea typeface="DejaVu Sans"/>
              </a:rPr>
              <a:t>Substation Automation System</a:t>
            </a:r>
            <a:endParaRPr lang="en-CA" sz="4400" b="0" strike="noStrike" spc="-1" dirty="0">
              <a:latin typeface="Arial"/>
            </a:endParaRPr>
          </a:p>
        </p:txBody>
      </p:sp>
      <p:sp>
        <p:nvSpPr>
          <p:cNvPr id="3" name="Text Placeholder 2">
            <a:extLst>
              <a:ext uri="{FF2B5EF4-FFF2-40B4-BE49-F238E27FC236}">
                <a16:creationId xmlns:a16="http://schemas.microsoft.com/office/drawing/2014/main" id="{DFD04A9C-082C-41E6-9737-56F35D88A5A4}"/>
              </a:ext>
            </a:extLst>
          </p:cNvPr>
          <p:cNvSpPr>
            <a:spLocks noGrp="1"/>
          </p:cNvSpPr>
          <p:nvPr>
            <p:ph type="body"/>
          </p:nvPr>
        </p:nvSpPr>
        <p:spPr>
          <a:xfrm>
            <a:off x="609480" y="1122480"/>
            <a:ext cx="10971360" cy="3949968"/>
          </a:xfrm>
        </p:spPr>
        <p:txBody>
          <a:bodyPr lIns="0" tIns="0" rIns="0" bIns="0" anchor="t">
            <a:normAutofit fontScale="92500" lnSpcReduction="10000"/>
          </a:bodyPr>
          <a:lstStyle/>
          <a:p>
            <a:pPr>
              <a:lnSpc>
                <a:spcPct val="100000"/>
              </a:lnSpc>
              <a:spcBef>
                <a:spcPts val="1417"/>
              </a:spcBef>
            </a:pPr>
            <a:r>
              <a:rPr lang="en-CA" dirty="0">
                <a:cs typeface="Arial"/>
              </a:rPr>
              <a:t>The process level devices:</a:t>
            </a:r>
            <a:endParaRPr lang="en-CA" dirty="0">
              <a:ea typeface="+mn-lt"/>
              <a:cs typeface="+mn-lt"/>
            </a:endParaRPr>
          </a:p>
          <a:p>
            <a:pPr lvl="1" indent="-322580">
              <a:lnSpc>
                <a:spcPct val="100000"/>
              </a:lnSpc>
              <a:spcBef>
                <a:spcPts val="1417"/>
              </a:spcBef>
            </a:pPr>
            <a:r>
              <a:rPr lang="en-CA" dirty="0">
                <a:cs typeface="Arial"/>
              </a:rPr>
              <a:t>analog/digital converters (Merging Units) and actuator devices to make the transition between SAS and high voltage equipment. </a:t>
            </a:r>
            <a:endParaRPr lang="en-CA" dirty="0">
              <a:ea typeface="+mn-lt"/>
              <a:cs typeface="+mn-lt"/>
            </a:endParaRPr>
          </a:p>
          <a:p>
            <a:pPr>
              <a:lnSpc>
                <a:spcPct val="100000"/>
              </a:lnSpc>
              <a:spcBef>
                <a:spcPts val="1417"/>
              </a:spcBef>
            </a:pPr>
            <a:r>
              <a:rPr lang="en-CA" dirty="0">
                <a:cs typeface="Arial"/>
              </a:rPr>
              <a:t>The bay level devices:</a:t>
            </a:r>
            <a:endParaRPr lang="en-CA" dirty="0">
              <a:ea typeface="+mn-lt"/>
              <a:cs typeface="+mn-lt"/>
            </a:endParaRPr>
          </a:p>
          <a:p>
            <a:pPr lvl="1" indent="-322580">
              <a:lnSpc>
                <a:spcPct val="100000"/>
              </a:lnSpc>
              <a:spcBef>
                <a:spcPts val="1417"/>
              </a:spcBef>
            </a:pPr>
            <a:r>
              <a:rPr lang="en-CA" dirty="0">
                <a:cs typeface="Arial"/>
              </a:rPr>
              <a:t>a set of Intelligent Electronic Devices (IEDs) that receive and process signals coming from high voltage equipment.</a:t>
            </a:r>
            <a:endParaRPr lang="en-CA" dirty="0">
              <a:ea typeface="+mn-lt"/>
              <a:cs typeface="+mn-lt"/>
            </a:endParaRPr>
          </a:p>
          <a:p>
            <a:pPr>
              <a:lnSpc>
                <a:spcPct val="100000"/>
              </a:lnSpc>
              <a:spcBef>
                <a:spcPts val="1417"/>
              </a:spcBef>
            </a:pPr>
            <a:r>
              <a:rPr lang="en-CA" dirty="0">
                <a:cs typeface="Arial"/>
              </a:rPr>
              <a:t>The station level devices:</a:t>
            </a:r>
            <a:endParaRPr lang="en-CA" dirty="0">
              <a:ea typeface="+mn-lt"/>
              <a:cs typeface="+mn-lt"/>
            </a:endParaRPr>
          </a:p>
          <a:p>
            <a:pPr lvl="1" indent="-322580">
              <a:lnSpc>
                <a:spcPct val="100000"/>
              </a:lnSpc>
              <a:spcBef>
                <a:spcPts val="1417"/>
              </a:spcBef>
            </a:pPr>
            <a:r>
              <a:rPr lang="en-CA" dirty="0">
                <a:cs typeface="Arial"/>
              </a:rPr>
              <a:t>all computers and other components required to run control functionalities and to communicate with internal and external subsystems (</a:t>
            </a:r>
            <a:r>
              <a:rPr lang="en-CA" dirty="0" err="1">
                <a:cs typeface="Arial"/>
              </a:rPr>
              <a:t>eg.</a:t>
            </a:r>
            <a:r>
              <a:rPr lang="en-CA" dirty="0">
                <a:cs typeface="Arial"/>
              </a:rPr>
              <a:t> SCADA and HMI).</a:t>
            </a:r>
            <a:endParaRPr lang="en-CA" dirty="0">
              <a:ea typeface="+mn-lt"/>
              <a:cs typeface="+mn-lt"/>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266"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AB824F4-38D5-448D-8BD5-9A35323A5E60}" type="slidenum">
              <a:rPr lang="en-CA" sz="1400" b="1" strike="noStrike" spc="-1">
                <a:solidFill>
                  <a:srgbClr val="FFFFFF"/>
                </a:solidFill>
                <a:latin typeface="Calibri"/>
                <a:ea typeface="DejaVu Sans"/>
              </a:rPr>
              <a:t>6</a:t>
            </a:fld>
            <a:endParaRPr lang="en-CA" sz="1400" b="0" strike="noStrike" spc="-1">
              <a:latin typeface="Arial"/>
            </a:endParaRPr>
          </a:p>
        </p:txBody>
      </p:sp>
      <p:sp>
        <p:nvSpPr>
          <p:cNvPr id="268" name="CustomShape 4"/>
          <p:cNvSpPr/>
          <p:nvPr/>
        </p:nvSpPr>
        <p:spPr>
          <a:xfrm>
            <a:off x="609480" y="1861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a:solidFill>
                  <a:srgbClr val="000000"/>
                </a:solidFill>
                <a:latin typeface="Arial"/>
                <a:ea typeface="DejaVu Sans"/>
              </a:rPr>
              <a:t>SAS Architecture</a:t>
            </a:r>
            <a:endParaRPr lang="en-CA" sz="4400" b="0" strike="noStrike" spc="-1">
              <a:latin typeface="Arial"/>
            </a:endParaRPr>
          </a:p>
        </p:txBody>
      </p:sp>
      <p:sp>
        <p:nvSpPr>
          <p:cNvPr id="269" name="CustomShape 5"/>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sp>
      <p:pic>
        <p:nvPicPr>
          <p:cNvPr id="270" name="Picture 269"/>
          <p:cNvPicPr/>
          <p:nvPr/>
        </p:nvPicPr>
        <p:blipFill>
          <a:blip r:embed="rId2"/>
          <a:stretch/>
        </p:blipFill>
        <p:spPr>
          <a:xfrm>
            <a:off x="1464120" y="1174320"/>
            <a:ext cx="9262800" cy="53046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266"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67"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AB824F4-38D5-448D-8BD5-9A35323A5E60}" type="slidenum">
              <a:rPr lang="en-CA" sz="1400" b="1" strike="noStrike" spc="-1">
                <a:solidFill>
                  <a:srgbClr val="FFFFFF"/>
                </a:solidFill>
                <a:latin typeface="Calibri"/>
                <a:ea typeface="DejaVu Sans"/>
              </a:rPr>
              <a:t>7</a:t>
            </a:fld>
            <a:endParaRPr lang="en-CA" sz="1400" b="0" strike="noStrike" spc="-1">
              <a:latin typeface="Arial"/>
            </a:endParaRPr>
          </a:p>
        </p:txBody>
      </p:sp>
      <p:sp>
        <p:nvSpPr>
          <p:cNvPr id="268" name="CustomShape 4"/>
          <p:cNvSpPr/>
          <p:nvPr/>
        </p:nvSpPr>
        <p:spPr>
          <a:xfrm>
            <a:off x="609480" y="217983"/>
            <a:ext cx="10971360" cy="135421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r>
              <a:rPr lang="en-CA" sz="4400" spc="-1" dirty="0">
                <a:solidFill>
                  <a:srgbClr val="000000"/>
                </a:solidFill>
                <a:latin typeface="Arial"/>
                <a:ea typeface="+mn-lt"/>
                <a:cs typeface="Arial"/>
              </a:rPr>
              <a:t>International Electrotechnical Commission (IEC) 61850</a:t>
            </a:r>
            <a:endParaRPr lang="en-CA" sz="4400" spc="-1" dirty="0">
              <a:ea typeface="+mn-lt"/>
              <a:cs typeface="+mn-lt"/>
            </a:endParaRPr>
          </a:p>
        </p:txBody>
      </p:sp>
      <p:sp>
        <p:nvSpPr>
          <p:cNvPr id="269" name="CustomShape 5"/>
          <p:cNvSpPr/>
          <p:nvPr/>
        </p:nvSpPr>
        <p:spPr>
          <a:xfrm>
            <a:off x="551971" y="2481539"/>
            <a:ext cx="10971360" cy="3976200"/>
          </a:xfrm>
          <a:prstGeom prst="rect">
            <a:avLst/>
          </a:prstGeom>
          <a:noFill/>
          <a:ln>
            <a:noFill/>
          </a:ln>
        </p:spPr>
        <p:style>
          <a:lnRef idx="0">
            <a:scrgbClr r="0" g="0" b="0"/>
          </a:lnRef>
          <a:fillRef idx="0">
            <a:scrgbClr r="0" g="0" b="0"/>
          </a:fillRef>
          <a:effectRef idx="0">
            <a:scrgbClr r="0" g="0" b="0"/>
          </a:effectRef>
          <a:fontRef idx="minor"/>
        </p:style>
      </p:sp>
      <p:sp>
        <p:nvSpPr>
          <p:cNvPr id="3" name="Text Placeholder 2">
            <a:extLst>
              <a:ext uri="{FF2B5EF4-FFF2-40B4-BE49-F238E27FC236}">
                <a16:creationId xmlns:a16="http://schemas.microsoft.com/office/drawing/2014/main" id="{70B1AA58-DF04-493F-AAF3-18B685828ABB}"/>
              </a:ext>
            </a:extLst>
          </p:cNvPr>
          <p:cNvSpPr>
            <a:spLocks noGrp="1"/>
          </p:cNvSpPr>
          <p:nvPr>
            <p:ph type="body"/>
          </p:nvPr>
        </p:nvSpPr>
        <p:spPr>
          <a:xfrm>
            <a:off x="595103" y="1949577"/>
            <a:ext cx="10972440" cy="4147082"/>
          </a:xfrm>
        </p:spPr>
        <p:txBody>
          <a:bodyPr lIns="0" tIns="0" rIns="0" bIns="0" anchor="t">
            <a:normAutofit fontScale="70000" lnSpcReduction="20000"/>
          </a:bodyPr>
          <a:lstStyle/>
          <a:p>
            <a:pPr>
              <a:lnSpc>
                <a:spcPct val="100000"/>
              </a:lnSpc>
              <a:spcBef>
                <a:spcPts val="1417"/>
              </a:spcBef>
            </a:pPr>
            <a:r>
              <a:rPr lang="en-CA" dirty="0">
                <a:cs typeface="Arial"/>
              </a:rPr>
              <a:t>A standard for communication and information exchange with the substation</a:t>
            </a:r>
            <a:endParaRPr lang="en-US" dirty="0">
              <a:ea typeface="+mn-lt"/>
              <a:cs typeface="+mn-lt"/>
            </a:endParaRPr>
          </a:p>
          <a:p>
            <a:pPr>
              <a:lnSpc>
                <a:spcPct val="100000"/>
              </a:lnSpc>
              <a:spcBef>
                <a:spcPts val="1417"/>
              </a:spcBef>
            </a:pPr>
            <a:r>
              <a:rPr lang="en-CA" dirty="0">
                <a:cs typeface="Arial"/>
              </a:rPr>
              <a:t>Ethernet-based (IEEE 802.3 standard) communication</a:t>
            </a:r>
            <a:endParaRPr lang="en-US" dirty="0">
              <a:ea typeface="+mn-lt"/>
              <a:cs typeface="+mn-lt"/>
            </a:endParaRPr>
          </a:p>
          <a:p>
            <a:pPr>
              <a:lnSpc>
                <a:spcPct val="100000"/>
              </a:lnSpc>
              <a:spcBef>
                <a:spcPts val="1417"/>
              </a:spcBef>
            </a:pPr>
            <a:r>
              <a:rPr lang="en-CA" dirty="0">
                <a:cs typeface="Arial"/>
              </a:rPr>
              <a:t>Ensures vendor interoperability among devices</a:t>
            </a:r>
            <a:endParaRPr lang="en-US" dirty="0">
              <a:ea typeface="+mn-lt"/>
              <a:cs typeface="+mn-lt"/>
            </a:endParaRPr>
          </a:p>
          <a:p>
            <a:pPr>
              <a:lnSpc>
                <a:spcPct val="100000"/>
              </a:lnSpc>
              <a:spcBef>
                <a:spcPts val="1417"/>
              </a:spcBef>
            </a:pPr>
            <a:r>
              <a:rPr lang="en-CA" dirty="0">
                <a:cs typeface="Arial"/>
              </a:rPr>
              <a:t>Abstracts data and services making them independent of any underlying protocol.</a:t>
            </a:r>
            <a:endParaRPr lang="en-CA" dirty="0">
              <a:ea typeface="+mn-lt"/>
              <a:cs typeface="+mn-lt"/>
            </a:endParaRPr>
          </a:p>
          <a:p>
            <a:pPr lvl="1" indent="-322580">
              <a:lnSpc>
                <a:spcPct val="100000"/>
              </a:lnSpc>
              <a:spcBef>
                <a:spcPts val="1417"/>
              </a:spcBef>
            </a:pPr>
            <a:r>
              <a:rPr lang="en-CA" dirty="0">
                <a:cs typeface="Arial"/>
              </a:rPr>
              <a:t>Protocol must be well-mapped to IEC 61850 data objects and services to be implemented.</a:t>
            </a:r>
            <a:endParaRPr lang="en-CA" dirty="0">
              <a:ea typeface="+mn-lt"/>
              <a:cs typeface="+mn-lt"/>
            </a:endParaRPr>
          </a:p>
          <a:p>
            <a:pPr>
              <a:lnSpc>
                <a:spcPct val="100000"/>
              </a:lnSpc>
              <a:spcBef>
                <a:spcPts val="1417"/>
              </a:spcBef>
            </a:pPr>
            <a:r>
              <a:rPr lang="en-CA" dirty="0">
                <a:cs typeface="Arial"/>
              </a:rPr>
              <a:t>Theoretically a protocol could be created specifically for IEC61850 albeit complex</a:t>
            </a:r>
            <a:endParaRPr lang="en-CA" dirty="0">
              <a:ea typeface="+mn-lt"/>
              <a:cs typeface="+mn-lt"/>
            </a:endParaRPr>
          </a:p>
          <a:p>
            <a:endParaRPr lang="en-US" dirty="0"/>
          </a:p>
        </p:txBody>
      </p:sp>
    </p:spTree>
    <p:extLst>
      <p:ext uri="{BB962C8B-B14F-4D97-AF65-F5344CB8AC3E}">
        <p14:creationId xmlns:p14="http://schemas.microsoft.com/office/powerpoint/2010/main" val="107887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277"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78"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A36FF9C-1BA3-4ECA-A282-6825518F372A}" type="slidenum">
              <a:rPr lang="en-CA" sz="1400" b="1" strike="noStrike" spc="-1">
                <a:solidFill>
                  <a:srgbClr val="FFFFFF"/>
                </a:solidFill>
                <a:latin typeface="Calibri"/>
                <a:ea typeface="DejaVu Sans"/>
              </a:rPr>
              <a:t>8</a:t>
            </a:fld>
            <a:endParaRPr lang="en-CA" sz="1400" b="0" strike="noStrike" spc="-1">
              <a:latin typeface="Arial"/>
            </a:endParaRPr>
          </a:p>
        </p:txBody>
      </p:sp>
      <p:sp>
        <p:nvSpPr>
          <p:cNvPr id="279" name="CustomShape 4"/>
          <p:cNvSpPr/>
          <p:nvPr/>
        </p:nvSpPr>
        <p:spPr>
          <a:xfrm>
            <a:off x="609480" y="1861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a:solidFill>
                  <a:srgbClr val="000000"/>
                </a:solidFill>
                <a:latin typeface="Arial"/>
                <a:ea typeface="DejaVu Sans"/>
              </a:rPr>
              <a:t>IEC 61850 SAS Implementation</a:t>
            </a:r>
            <a:endParaRPr lang="en-CA" sz="4400" b="0" strike="noStrike" spc="-1">
              <a:latin typeface="Arial"/>
            </a:endParaRPr>
          </a:p>
        </p:txBody>
      </p:sp>
      <p:sp>
        <p:nvSpPr>
          <p:cNvPr id="280" name="CustomShape 5"/>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sp>
      <p:pic>
        <p:nvPicPr>
          <p:cNvPr id="281" name="Picture 280"/>
          <p:cNvPicPr/>
          <p:nvPr/>
        </p:nvPicPr>
        <p:blipFill>
          <a:blip r:embed="rId2"/>
          <a:stretch/>
        </p:blipFill>
        <p:spPr>
          <a:xfrm>
            <a:off x="1697040" y="1202400"/>
            <a:ext cx="8786160" cy="538452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609480" y="1422720"/>
            <a:ext cx="10967760" cy="3972600"/>
          </a:xfrm>
          <a:prstGeom prst="rect">
            <a:avLst/>
          </a:prstGeom>
          <a:noFill/>
          <a:ln>
            <a:noFill/>
          </a:ln>
        </p:spPr>
        <p:style>
          <a:lnRef idx="0">
            <a:scrgbClr r="0" g="0" b="0"/>
          </a:lnRef>
          <a:fillRef idx="0">
            <a:scrgbClr r="0" g="0" b="0"/>
          </a:fillRef>
          <a:effectRef idx="0">
            <a:scrgbClr r="0" g="0" b="0"/>
          </a:effectRef>
          <a:fontRef idx="minor"/>
        </p:style>
      </p:sp>
      <p:sp>
        <p:nvSpPr>
          <p:cNvPr id="283" name="CustomShape 2"/>
          <p:cNvSpPr/>
          <p:nvPr/>
        </p:nvSpPr>
        <p:spPr>
          <a:xfrm>
            <a:off x="3456000" y="1122480"/>
            <a:ext cx="176040" cy="422640"/>
          </a:xfrm>
          <a:prstGeom prst="rect">
            <a:avLst/>
          </a:prstGeom>
          <a:noFill/>
          <a:ln>
            <a:noFill/>
          </a:ln>
        </p:spPr>
        <p:style>
          <a:lnRef idx="0">
            <a:scrgbClr r="0" g="0" b="0"/>
          </a:lnRef>
          <a:fillRef idx="0">
            <a:scrgbClr r="0" g="0" b="0"/>
          </a:fillRef>
          <a:effectRef idx="0">
            <a:scrgbClr r="0" g="0" b="0"/>
          </a:effectRef>
          <a:fontRef idx="minor"/>
        </p:style>
      </p:sp>
      <p:sp>
        <p:nvSpPr>
          <p:cNvPr id="284" name="CustomShape 3"/>
          <p:cNvSpPr/>
          <p:nvPr/>
        </p:nvSpPr>
        <p:spPr>
          <a:xfrm>
            <a:off x="9336240" y="6453360"/>
            <a:ext cx="2739240" cy="36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9538F4F-6A94-4039-92A7-DA10E786CAD2}" type="slidenum">
              <a:rPr lang="en-CA" sz="1400" b="1" strike="noStrike" spc="-1">
                <a:solidFill>
                  <a:srgbClr val="FFFFFF"/>
                </a:solidFill>
                <a:latin typeface="Calibri"/>
                <a:ea typeface="DejaVu Sans"/>
              </a:rPr>
              <a:t>9</a:t>
            </a:fld>
            <a:endParaRPr lang="en-CA" sz="1400" b="0" strike="noStrike" spc="-1">
              <a:latin typeface="Arial"/>
            </a:endParaRPr>
          </a:p>
        </p:txBody>
      </p:sp>
      <p:sp>
        <p:nvSpPr>
          <p:cNvPr id="285" name="CustomShape 4"/>
          <p:cNvSpPr/>
          <p:nvPr/>
        </p:nvSpPr>
        <p:spPr>
          <a:xfrm>
            <a:off x="609480" y="186120"/>
            <a:ext cx="10971360" cy="67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CA" sz="4400" b="0" strike="noStrike" spc="-1" dirty="0">
                <a:solidFill>
                  <a:srgbClr val="000000"/>
                </a:solidFill>
                <a:latin typeface="Arial"/>
                <a:ea typeface="DejaVu Sans"/>
              </a:rPr>
              <a:t>IEC 61850 OSI Architecture</a:t>
            </a:r>
            <a:endParaRPr lang="en-CA" sz="4400" b="0" strike="noStrike" spc="-1" dirty="0">
              <a:latin typeface="Arial"/>
            </a:endParaRPr>
          </a:p>
        </p:txBody>
      </p:sp>
      <p:sp>
        <p:nvSpPr>
          <p:cNvPr id="286" name="CustomShape 5"/>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sp>
      <p:pic>
        <p:nvPicPr>
          <p:cNvPr id="287" name="Picture 286"/>
          <p:cNvPicPr/>
          <p:nvPr/>
        </p:nvPicPr>
        <p:blipFill>
          <a:blip r:embed="rId2"/>
          <a:srcRect l="6882" r="16393" b="26635"/>
          <a:stretch/>
        </p:blipFill>
        <p:spPr>
          <a:xfrm>
            <a:off x="864000" y="1596960"/>
            <a:ext cx="10439280" cy="41979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21133</TotalTime>
  <Words>254</Words>
  <Application>Microsoft Office PowerPoint</Application>
  <PresentationFormat>Widescreen</PresentationFormat>
  <Paragraphs>105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Arash Habibi Lashkari</dc:creator>
  <dc:description/>
  <cp:lastModifiedBy>Mohammadreza MontazeriShatoori</cp:lastModifiedBy>
  <cp:revision>1394</cp:revision>
  <dcterms:created xsi:type="dcterms:W3CDTF">2016-03-30T12:06:39Z</dcterms:created>
  <dcterms:modified xsi:type="dcterms:W3CDTF">2019-11-21T13:40:49Z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38</vt:i4>
  </property>
</Properties>
</file>