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67"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008F-DBE8-4B60-B8C3-F2283ACA6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8E7DCC9-826C-4C79-9361-C55B7AD8C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DCD0D84-31D6-48FE-8D75-B86E19ACDC31}"/>
              </a:ext>
            </a:extLst>
          </p:cNvPr>
          <p:cNvSpPr>
            <a:spLocks noGrp="1"/>
          </p:cNvSpPr>
          <p:nvPr>
            <p:ph type="dt" sz="half" idx="10"/>
          </p:nvPr>
        </p:nvSpPr>
        <p:spPr/>
        <p:txBody>
          <a:bodyPr/>
          <a:lstStyle/>
          <a:p>
            <a:fld id="{88D38747-4367-4BD2-8D51-C97E202738E2}" type="datetime1">
              <a:rPr lang="en-US" smtClean="0"/>
              <a:t>11/13/2019</a:t>
            </a:fld>
            <a:endParaRPr lang="en-US" dirty="0"/>
          </a:p>
        </p:txBody>
      </p:sp>
      <p:sp>
        <p:nvSpPr>
          <p:cNvPr id="5" name="Footer Placeholder 4">
            <a:extLst>
              <a:ext uri="{FF2B5EF4-FFF2-40B4-BE49-F238E27FC236}">
                <a16:creationId xmlns:a16="http://schemas.microsoft.com/office/drawing/2014/main" id="{17B623CF-758A-4B1F-B1CE-59DFB91400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F0E54-ACB8-4CD1-B368-183FBA7EB5A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28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C376-E717-49AB-BA11-A6F6D67DAA2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19E7937-9E05-4233-B71A-0D882492C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121F1C-A946-46CF-8CDD-83191A4AB0EB}"/>
              </a:ext>
            </a:extLst>
          </p:cNvPr>
          <p:cNvSpPr>
            <a:spLocks noGrp="1"/>
          </p:cNvSpPr>
          <p:nvPr>
            <p:ph type="dt" sz="half" idx="10"/>
          </p:nvPr>
        </p:nvSpPr>
        <p:spPr/>
        <p:txBody>
          <a:bodyPr/>
          <a:lstStyle/>
          <a:p>
            <a:fld id="{217E833E-1B6D-415F-AD29-75AE8C43BD0D}" type="datetime1">
              <a:rPr lang="en-US" smtClean="0"/>
              <a:t>11/13/2019</a:t>
            </a:fld>
            <a:endParaRPr lang="en-US" dirty="0"/>
          </a:p>
        </p:txBody>
      </p:sp>
      <p:sp>
        <p:nvSpPr>
          <p:cNvPr id="5" name="Footer Placeholder 4">
            <a:extLst>
              <a:ext uri="{FF2B5EF4-FFF2-40B4-BE49-F238E27FC236}">
                <a16:creationId xmlns:a16="http://schemas.microsoft.com/office/drawing/2014/main" id="{5FDA62A8-9956-4272-B9B6-3B7512F038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169567-4217-4834-9888-91141B38F12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135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7732B-27BA-43DF-BF70-7F60D35AE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4A05C2-7C6C-4547-BC32-C401525A2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67CA77-A6DE-4C43-964F-1191A10337BD}"/>
              </a:ext>
            </a:extLst>
          </p:cNvPr>
          <p:cNvSpPr>
            <a:spLocks noGrp="1"/>
          </p:cNvSpPr>
          <p:nvPr>
            <p:ph type="dt" sz="half" idx="10"/>
          </p:nvPr>
        </p:nvSpPr>
        <p:spPr/>
        <p:txBody>
          <a:bodyPr/>
          <a:lstStyle/>
          <a:p>
            <a:fld id="{8452596F-08A7-4B70-989A-F2B1CF31E66B}" type="datetime1">
              <a:rPr lang="en-US" smtClean="0"/>
              <a:t>11/13/2019</a:t>
            </a:fld>
            <a:endParaRPr lang="en-US" dirty="0"/>
          </a:p>
        </p:txBody>
      </p:sp>
      <p:sp>
        <p:nvSpPr>
          <p:cNvPr id="5" name="Footer Placeholder 4">
            <a:extLst>
              <a:ext uri="{FF2B5EF4-FFF2-40B4-BE49-F238E27FC236}">
                <a16:creationId xmlns:a16="http://schemas.microsoft.com/office/drawing/2014/main" id="{81A97180-0FC8-4FC7-A0CD-41F7EB5A75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A269B6-C3A3-493D-BF6E-07483F485B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38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AF6B-86BF-4600-AB5E-785333405D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906AB7-435D-482E-A2E9-00AD1205A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D1D3B4-0906-4FED-BF02-060C2912EA3D}"/>
              </a:ext>
            </a:extLst>
          </p:cNvPr>
          <p:cNvSpPr>
            <a:spLocks noGrp="1"/>
          </p:cNvSpPr>
          <p:nvPr>
            <p:ph type="dt" sz="half" idx="10"/>
          </p:nvPr>
        </p:nvSpPr>
        <p:spPr/>
        <p:txBody>
          <a:bodyPr/>
          <a:lstStyle/>
          <a:p>
            <a:fld id="{73C55A3C-5767-4844-A0A3-83778C2E5409}" type="datetime1">
              <a:rPr lang="en-US" smtClean="0"/>
              <a:t>11/13/2019</a:t>
            </a:fld>
            <a:endParaRPr lang="en-US" dirty="0"/>
          </a:p>
        </p:txBody>
      </p:sp>
      <p:sp>
        <p:nvSpPr>
          <p:cNvPr id="5" name="Footer Placeholder 4">
            <a:extLst>
              <a:ext uri="{FF2B5EF4-FFF2-40B4-BE49-F238E27FC236}">
                <a16:creationId xmlns:a16="http://schemas.microsoft.com/office/drawing/2014/main" id="{1E2036F3-8889-45A3-A5FC-12BBEA1180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402C51-7120-4E63-B1AB-015135FFCF6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413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6602-23DE-46D4-A016-4644FE0EB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0444CE-A664-43A2-B748-A7CB51C6B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4981E-2434-4792-864B-15F5E4F4784B}"/>
              </a:ext>
            </a:extLst>
          </p:cNvPr>
          <p:cNvSpPr>
            <a:spLocks noGrp="1"/>
          </p:cNvSpPr>
          <p:nvPr>
            <p:ph type="dt" sz="half" idx="10"/>
          </p:nvPr>
        </p:nvSpPr>
        <p:spPr/>
        <p:txBody>
          <a:bodyPr/>
          <a:lstStyle/>
          <a:p>
            <a:fld id="{CAE507A8-A5CF-4D38-AB86-7EDDA87A85D4}" type="datetime1">
              <a:rPr lang="en-US" smtClean="0"/>
              <a:t>11/13/2019</a:t>
            </a:fld>
            <a:endParaRPr lang="en-US" dirty="0"/>
          </a:p>
        </p:txBody>
      </p:sp>
      <p:sp>
        <p:nvSpPr>
          <p:cNvPr id="5" name="Footer Placeholder 4">
            <a:extLst>
              <a:ext uri="{FF2B5EF4-FFF2-40B4-BE49-F238E27FC236}">
                <a16:creationId xmlns:a16="http://schemas.microsoft.com/office/drawing/2014/main" id="{47A1740C-1FB9-4C9E-87C7-4F9739BAA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88D31C-AD34-40E0-BD8E-94AD0E09198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053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E8F2-540D-430A-9615-90AEDB4C35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8841B7-95EA-414F-9BA2-6817D8E6E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DD7B362-A1E8-4DD9-9C19-A7CED1753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7ECA5CC-0386-4745-A575-14336CDAED9C}"/>
              </a:ext>
            </a:extLst>
          </p:cNvPr>
          <p:cNvSpPr>
            <a:spLocks noGrp="1"/>
          </p:cNvSpPr>
          <p:nvPr>
            <p:ph type="dt" sz="half" idx="10"/>
          </p:nvPr>
        </p:nvSpPr>
        <p:spPr/>
        <p:txBody>
          <a:bodyPr/>
          <a:lstStyle/>
          <a:p>
            <a:fld id="{BDFCD27C-8599-43EF-BA1D-14DDC1946E06}" type="datetime1">
              <a:rPr lang="en-US" smtClean="0"/>
              <a:t>11/13/2019</a:t>
            </a:fld>
            <a:endParaRPr lang="en-US" dirty="0"/>
          </a:p>
        </p:txBody>
      </p:sp>
      <p:sp>
        <p:nvSpPr>
          <p:cNvPr id="6" name="Footer Placeholder 5">
            <a:extLst>
              <a:ext uri="{FF2B5EF4-FFF2-40B4-BE49-F238E27FC236}">
                <a16:creationId xmlns:a16="http://schemas.microsoft.com/office/drawing/2014/main" id="{ABD94CF0-7AF2-46AE-9B13-02FD16E9C0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8D25FA-3088-4D3D-AA83-E4BB3A2F40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48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5CCE-8388-4784-8ED8-B621761A528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21D0A65-4FA0-4681-82E7-F546A6EB3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017E4-DAF9-4D00-9E52-2A5A724D2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04E4A4B-48E2-41C0-BF29-4670FC1FD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7063A-87BD-4C7A-BC9A-259F720AE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D056F32-28B8-47ED-A485-22D1AB1DAC25}"/>
              </a:ext>
            </a:extLst>
          </p:cNvPr>
          <p:cNvSpPr>
            <a:spLocks noGrp="1"/>
          </p:cNvSpPr>
          <p:nvPr>
            <p:ph type="dt" sz="half" idx="10"/>
          </p:nvPr>
        </p:nvSpPr>
        <p:spPr/>
        <p:txBody>
          <a:bodyPr/>
          <a:lstStyle/>
          <a:p>
            <a:fld id="{49343D99-809A-49C0-96E5-4250D0B498EE}" type="datetime1">
              <a:rPr lang="en-US" smtClean="0"/>
              <a:t>11/13/2019</a:t>
            </a:fld>
            <a:endParaRPr lang="en-US" dirty="0"/>
          </a:p>
        </p:txBody>
      </p:sp>
      <p:sp>
        <p:nvSpPr>
          <p:cNvPr id="8" name="Footer Placeholder 7">
            <a:extLst>
              <a:ext uri="{FF2B5EF4-FFF2-40B4-BE49-F238E27FC236}">
                <a16:creationId xmlns:a16="http://schemas.microsoft.com/office/drawing/2014/main" id="{F8FC35B6-36E2-4219-A064-631324A149C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CAACE13-D4BF-446B-946B-1AD28C977E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29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D7B3-E805-4E49-BFFC-8C7F5F6800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72A2CA-AADE-4AB5-8FEF-BBA7A8C2914D}"/>
              </a:ext>
            </a:extLst>
          </p:cNvPr>
          <p:cNvSpPr>
            <a:spLocks noGrp="1"/>
          </p:cNvSpPr>
          <p:nvPr>
            <p:ph type="dt" sz="half" idx="10"/>
          </p:nvPr>
        </p:nvSpPr>
        <p:spPr/>
        <p:txBody>
          <a:bodyPr/>
          <a:lstStyle/>
          <a:p>
            <a:fld id="{A143DE9B-B678-4EFB-BB7D-A4370204A0B0}" type="datetime1">
              <a:rPr lang="en-US" smtClean="0"/>
              <a:t>11/13/2019</a:t>
            </a:fld>
            <a:endParaRPr lang="en-US" dirty="0"/>
          </a:p>
        </p:txBody>
      </p:sp>
      <p:sp>
        <p:nvSpPr>
          <p:cNvPr id="4" name="Footer Placeholder 3">
            <a:extLst>
              <a:ext uri="{FF2B5EF4-FFF2-40B4-BE49-F238E27FC236}">
                <a16:creationId xmlns:a16="http://schemas.microsoft.com/office/drawing/2014/main" id="{EFF33854-F59B-449D-BE6E-F5EC646DC9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BE7CAB-7376-46EA-B3E9-EB52610176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626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311EC-1250-4AB2-940C-A94624E51F58}"/>
              </a:ext>
            </a:extLst>
          </p:cNvPr>
          <p:cNvSpPr>
            <a:spLocks noGrp="1"/>
          </p:cNvSpPr>
          <p:nvPr>
            <p:ph type="dt" sz="half" idx="10"/>
          </p:nvPr>
        </p:nvSpPr>
        <p:spPr/>
        <p:txBody>
          <a:bodyPr/>
          <a:lstStyle/>
          <a:p>
            <a:fld id="{E68812DA-F765-4142-A6A3-A8ED7235E082}" type="datetime1">
              <a:rPr lang="en-US" smtClean="0"/>
              <a:t>11/13/2019</a:t>
            </a:fld>
            <a:endParaRPr lang="en-US" dirty="0"/>
          </a:p>
        </p:txBody>
      </p:sp>
      <p:sp>
        <p:nvSpPr>
          <p:cNvPr id="3" name="Footer Placeholder 2">
            <a:extLst>
              <a:ext uri="{FF2B5EF4-FFF2-40B4-BE49-F238E27FC236}">
                <a16:creationId xmlns:a16="http://schemas.microsoft.com/office/drawing/2014/main" id="{4942EEB0-8E8E-4B92-B302-591BD47870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CDD5FDB-CA17-48E8-8798-709F363711A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30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1419-7FAA-4F60-BB6D-24F7A1738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D66F980-727A-49AD-AE94-AAB81D2C1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F2660-9BF4-44A5-AB4C-B8357E37C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9845E-1FD3-4E40-BE9F-E10D0CA61CD2}"/>
              </a:ext>
            </a:extLst>
          </p:cNvPr>
          <p:cNvSpPr>
            <a:spLocks noGrp="1"/>
          </p:cNvSpPr>
          <p:nvPr>
            <p:ph type="dt" sz="half" idx="10"/>
          </p:nvPr>
        </p:nvSpPr>
        <p:spPr/>
        <p:txBody>
          <a:bodyPr/>
          <a:lstStyle/>
          <a:p>
            <a:fld id="{3E0277FD-7DE6-41D4-930D-AC99F5AFE54E}" type="datetime1">
              <a:rPr lang="en-US" smtClean="0"/>
              <a:t>11/13/2019</a:t>
            </a:fld>
            <a:endParaRPr lang="en-US" dirty="0"/>
          </a:p>
        </p:txBody>
      </p:sp>
      <p:sp>
        <p:nvSpPr>
          <p:cNvPr id="6" name="Footer Placeholder 5">
            <a:extLst>
              <a:ext uri="{FF2B5EF4-FFF2-40B4-BE49-F238E27FC236}">
                <a16:creationId xmlns:a16="http://schemas.microsoft.com/office/drawing/2014/main" id="{69AAFD65-5AEA-424B-93CE-B95452DA20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0DA4A6-BD72-4651-A3BC-75B8A09EC94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852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3B95-F3A3-4111-B5D9-DED767858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D15124-4FCE-4722-B80B-D3E159045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D99C8A8-E36C-4F78-9AC5-9666EB4BB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4E43F-A7D8-462A-B382-431617E9DF98}"/>
              </a:ext>
            </a:extLst>
          </p:cNvPr>
          <p:cNvSpPr>
            <a:spLocks noGrp="1"/>
          </p:cNvSpPr>
          <p:nvPr>
            <p:ph type="dt" sz="half" idx="10"/>
          </p:nvPr>
        </p:nvSpPr>
        <p:spPr/>
        <p:txBody>
          <a:bodyPr/>
          <a:lstStyle/>
          <a:p>
            <a:fld id="{9EA15526-7079-4B7B-987C-1B5FAE11A0FF}" type="datetime1">
              <a:rPr lang="en-US" smtClean="0"/>
              <a:t>11/13/2019</a:t>
            </a:fld>
            <a:endParaRPr lang="en-US" dirty="0"/>
          </a:p>
        </p:txBody>
      </p:sp>
      <p:sp>
        <p:nvSpPr>
          <p:cNvPr id="6" name="Footer Placeholder 5">
            <a:extLst>
              <a:ext uri="{FF2B5EF4-FFF2-40B4-BE49-F238E27FC236}">
                <a16:creationId xmlns:a16="http://schemas.microsoft.com/office/drawing/2014/main" id="{215FAC67-BD75-419A-9F6C-ADF65E617E1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A9F5267-97D8-4A2E-8EF5-FCBF7F0CA8E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88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0B1C3-DD19-48D3-AC80-EFE37EDC6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4254EF8-7051-4660-83CE-8F938FCD1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11D23F-4E7D-4300-8D65-1C2168F58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11/13/2019</a:t>
            </a:fld>
            <a:endParaRPr lang="en-US" dirty="0"/>
          </a:p>
        </p:txBody>
      </p:sp>
      <p:sp>
        <p:nvSpPr>
          <p:cNvPr id="5" name="Footer Placeholder 4">
            <a:extLst>
              <a:ext uri="{FF2B5EF4-FFF2-40B4-BE49-F238E27FC236}">
                <a16:creationId xmlns:a16="http://schemas.microsoft.com/office/drawing/2014/main" id="{5A7ED65D-7D64-40E0-A8CE-71F7D5DA8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A4C8A19-55A7-4E4F-A9C4-40683804E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77551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0684-DA29-4AD5-9B40-F28322559DA1}"/>
              </a:ext>
            </a:extLst>
          </p:cNvPr>
          <p:cNvSpPr>
            <a:spLocks noGrp="1"/>
          </p:cNvSpPr>
          <p:nvPr>
            <p:ph type="ctrTitle"/>
          </p:nvPr>
        </p:nvSpPr>
        <p:spPr/>
        <p:txBody>
          <a:bodyPr/>
          <a:lstStyle/>
          <a:p>
            <a:r>
              <a:rPr lang="en-CA" dirty="0"/>
              <a:t>Matching Signals</a:t>
            </a:r>
          </a:p>
        </p:txBody>
      </p:sp>
      <p:sp>
        <p:nvSpPr>
          <p:cNvPr id="3" name="Subtitle 2">
            <a:extLst>
              <a:ext uri="{FF2B5EF4-FFF2-40B4-BE49-F238E27FC236}">
                <a16:creationId xmlns:a16="http://schemas.microsoft.com/office/drawing/2014/main" id="{DACA7D59-8B50-4C61-91CF-603B0C67F277}"/>
              </a:ext>
            </a:extLst>
          </p:cNvPr>
          <p:cNvSpPr>
            <a:spLocks noGrp="1"/>
          </p:cNvSpPr>
          <p:nvPr>
            <p:ph type="subTitle" idx="1"/>
          </p:nvPr>
        </p:nvSpPr>
        <p:spPr/>
        <p:txBody>
          <a:bodyPr/>
          <a:lstStyle/>
          <a:p>
            <a:r>
              <a:rPr lang="en-CA" dirty="0"/>
              <a:t>Shriram Raghu</a:t>
            </a:r>
          </a:p>
        </p:txBody>
      </p:sp>
    </p:spTree>
    <p:extLst>
      <p:ext uri="{BB962C8B-B14F-4D97-AF65-F5344CB8AC3E}">
        <p14:creationId xmlns:p14="http://schemas.microsoft.com/office/powerpoint/2010/main" val="172851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7222-DD14-4CEF-8484-FC664947BF77}"/>
              </a:ext>
            </a:extLst>
          </p:cNvPr>
          <p:cNvSpPr>
            <a:spLocks noGrp="1"/>
          </p:cNvSpPr>
          <p:nvPr>
            <p:ph type="title"/>
          </p:nvPr>
        </p:nvSpPr>
        <p:spPr/>
        <p:txBody>
          <a:bodyPr/>
          <a:lstStyle/>
          <a:p>
            <a:r>
              <a:rPr lang="en-CA" dirty="0"/>
              <a:t>Approach #1 + #2</a:t>
            </a:r>
          </a:p>
        </p:txBody>
      </p:sp>
      <p:sp>
        <p:nvSpPr>
          <p:cNvPr id="3" name="Content Placeholder 2">
            <a:extLst>
              <a:ext uri="{FF2B5EF4-FFF2-40B4-BE49-F238E27FC236}">
                <a16:creationId xmlns:a16="http://schemas.microsoft.com/office/drawing/2014/main" id="{13070F69-E810-4081-B26E-2CA3C56E229D}"/>
              </a:ext>
            </a:extLst>
          </p:cNvPr>
          <p:cNvSpPr>
            <a:spLocks noGrp="1"/>
          </p:cNvSpPr>
          <p:nvPr>
            <p:ph idx="1"/>
          </p:nvPr>
        </p:nvSpPr>
        <p:spPr/>
        <p:txBody>
          <a:bodyPr/>
          <a:lstStyle/>
          <a:p>
            <a:r>
              <a:rPr lang="en-CA" dirty="0"/>
              <a:t>So we obtain the bin edges from approach #1 on the record and find the histogram of simulated signal using approach #2. </a:t>
            </a:r>
          </a:p>
          <a:p>
            <a:r>
              <a:rPr lang="en-CA" dirty="0"/>
              <a:t>These two histograms can then be used in Bhattacharya Coefficient as we are </a:t>
            </a:r>
            <a:r>
              <a:rPr lang="en-CA"/>
              <a:t>comparing them fairly now. </a:t>
            </a:r>
            <a:endParaRPr lang="en-CA" dirty="0"/>
          </a:p>
          <a:p>
            <a:endParaRPr lang="en-CA" dirty="0"/>
          </a:p>
        </p:txBody>
      </p:sp>
    </p:spTree>
    <p:extLst>
      <p:ext uri="{BB962C8B-B14F-4D97-AF65-F5344CB8AC3E}">
        <p14:creationId xmlns:p14="http://schemas.microsoft.com/office/powerpoint/2010/main" val="67830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32B2-ED5F-4944-8B4B-04B70B4B8951}"/>
              </a:ext>
            </a:extLst>
          </p:cNvPr>
          <p:cNvSpPr>
            <a:spLocks noGrp="1"/>
          </p:cNvSpPr>
          <p:nvPr>
            <p:ph type="title"/>
          </p:nvPr>
        </p:nvSpPr>
        <p:spPr>
          <a:xfrm>
            <a:off x="838200" y="365125"/>
            <a:ext cx="10515600" cy="1325563"/>
          </a:xfrm>
        </p:spPr>
        <p:txBody>
          <a:bodyPr/>
          <a:lstStyle/>
          <a:p>
            <a:r>
              <a:rPr lang="en-CA" dirty="0"/>
              <a:t>The problem</a:t>
            </a:r>
          </a:p>
        </p:txBody>
      </p:sp>
      <p:grpSp>
        <p:nvGrpSpPr>
          <p:cNvPr id="7" name="Content Placeholder 5">
            <a:extLst>
              <a:ext uri="{FF2B5EF4-FFF2-40B4-BE49-F238E27FC236}">
                <a16:creationId xmlns:a16="http://schemas.microsoft.com/office/drawing/2014/main" id="{BC6B087F-C9BF-495B-B802-9743AFB3D8E0}"/>
              </a:ext>
            </a:extLst>
          </p:cNvPr>
          <p:cNvGrpSpPr/>
          <p:nvPr/>
        </p:nvGrpSpPr>
        <p:grpSpPr>
          <a:xfrm>
            <a:off x="1401989" y="2954717"/>
            <a:ext cx="2404902" cy="1325563"/>
            <a:chOff x="4351455" y="2803400"/>
            <a:chExt cx="3751243" cy="1487356"/>
          </a:xfrm>
          <a:solidFill>
            <a:schemeClr val="accent1">
              <a:lumMod val="5000"/>
              <a:lumOff val="95000"/>
            </a:schemeClr>
          </a:solidFill>
        </p:grpSpPr>
        <p:sp>
          <p:nvSpPr>
            <p:cNvPr id="11" name="Freeform: Shape 10">
              <a:extLst>
                <a:ext uri="{FF2B5EF4-FFF2-40B4-BE49-F238E27FC236}">
                  <a16:creationId xmlns:a16="http://schemas.microsoft.com/office/drawing/2014/main" id="{B302A107-748D-4E61-98EE-542E9843791B}"/>
                </a:ext>
              </a:extLst>
            </p:cNvPr>
            <p:cNvSpPr/>
            <p:nvPr/>
          </p:nvSpPr>
          <p:spPr>
            <a:xfrm>
              <a:off x="4351455" y="4272000"/>
              <a:ext cx="3750511" cy="18756"/>
            </a:xfrm>
            <a:custGeom>
              <a:avLst/>
              <a:gdLst>
                <a:gd name="connsiteX0" fmla="*/ 0 w 3750511"/>
                <a:gd name="connsiteY0" fmla="*/ 0 h 18756"/>
                <a:gd name="connsiteX1" fmla="*/ 3750512 w 3750511"/>
                <a:gd name="connsiteY1" fmla="*/ 0 h 18756"/>
              </a:gdLst>
              <a:ahLst/>
              <a:cxnLst>
                <a:cxn ang="0">
                  <a:pos x="connsiteX0" y="connsiteY0"/>
                </a:cxn>
                <a:cxn ang="0">
                  <a:pos x="connsiteX1" y="connsiteY1"/>
                </a:cxn>
              </a:cxnLst>
              <a:rect l="l" t="t" r="r" b="b"/>
              <a:pathLst>
                <a:path w="3750511" h="18756">
                  <a:moveTo>
                    <a:pt x="0" y="0"/>
                  </a:moveTo>
                  <a:lnTo>
                    <a:pt x="3750512" y="0"/>
                  </a:lnTo>
                </a:path>
              </a:pathLst>
            </a:custGeom>
            <a:grpFill/>
            <a:ln w="14049" cap="rnd">
              <a:solidFill>
                <a:srgbClr val="000000"/>
              </a:solidFill>
              <a:prstDash val="solid"/>
              <a:round/>
            </a:ln>
          </p:spPr>
          <p:txBody>
            <a:bodyPr rtlCol="0" anchor="ctr"/>
            <a:lstStyle/>
            <a:p>
              <a:endParaRPr lang="en-CA"/>
            </a:p>
          </p:txBody>
        </p:sp>
        <p:sp>
          <p:nvSpPr>
            <p:cNvPr id="15" name="Freeform: Shape 14">
              <a:extLst>
                <a:ext uri="{FF2B5EF4-FFF2-40B4-BE49-F238E27FC236}">
                  <a16:creationId xmlns:a16="http://schemas.microsoft.com/office/drawing/2014/main" id="{451AF74E-693D-4F70-8E3B-2A41B1C178A9}"/>
                </a:ext>
              </a:extLst>
            </p:cNvPr>
            <p:cNvSpPr/>
            <p:nvPr/>
          </p:nvSpPr>
          <p:spPr>
            <a:xfrm>
              <a:off x="4352918" y="2803400"/>
              <a:ext cx="3749780" cy="1468131"/>
            </a:xfrm>
            <a:custGeom>
              <a:avLst/>
              <a:gdLst>
                <a:gd name="connsiteX0" fmla="*/ 0 w 3749780"/>
                <a:gd name="connsiteY0" fmla="*/ 1468113 h 1468131"/>
                <a:gd name="connsiteX1" fmla="*/ 253773 w 3749780"/>
                <a:gd name="connsiteY1" fmla="*/ 1464830 h 1468131"/>
                <a:gd name="connsiteX2" fmla="*/ 496161 w 3749780"/>
                <a:gd name="connsiteY2" fmla="*/ 1449150 h 1468131"/>
                <a:gd name="connsiteX3" fmla="*/ 744888 w 3749780"/>
                <a:gd name="connsiteY3" fmla="*/ 1388192 h 1468131"/>
                <a:gd name="connsiteX4" fmla="*/ 960417 w 3749780"/>
                <a:gd name="connsiteY4" fmla="*/ 1249602 h 1468131"/>
                <a:gd name="connsiteX5" fmla="*/ 1127986 w 3749780"/>
                <a:gd name="connsiteY5" fmla="*/ 1055961 h 1468131"/>
                <a:gd name="connsiteX6" fmla="*/ 1267870 w 3749780"/>
                <a:gd name="connsiteY6" fmla="*/ 833624 h 1468131"/>
                <a:gd name="connsiteX7" fmla="*/ 1397214 w 3749780"/>
                <a:gd name="connsiteY7" fmla="*/ 594875 h 1468131"/>
                <a:gd name="connsiteX8" fmla="*/ 1523163 w 3749780"/>
                <a:gd name="connsiteY8" fmla="*/ 360384 h 1468131"/>
                <a:gd name="connsiteX9" fmla="*/ 1663985 w 3749780"/>
                <a:gd name="connsiteY9" fmla="*/ 141422 h 1468131"/>
                <a:gd name="connsiteX10" fmla="*/ 1756003 w 3749780"/>
                <a:gd name="connsiteY10" fmla="*/ 46628 h 1468131"/>
                <a:gd name="connsiteX11" fmla="*/ 1870904 w 3749780"/>
                <a:gd name="connsiteY11" fmla="*/ 337 h 1468131"/>
                <a:gd name="connsiteX12" fmla="*/ 1987794 w 3749780"/>
                <a:gd name="connsiteY12" fmla="*/ 42239 h 1468131"/>
                <a:gd name="connsiteX13" fmla="*/ 2078968 w 3749780"/>
                <a:gd name="connsiteY13" fmla="*/ 133095 h 1468131"/>
                <a:gd name="connsiteX14" fmla="*/ 2223467 w 3749780"/>
                <a:gd name="connsiteY14" fmla="*/ 354832 h 1468131"/>
                <a:gd name="connsiteX15" fmla="*/ 2345177 w 3749780"/>
                <a:gd name="connsiteY15" fmla="*/ 580827 h 1468131"/>
                <a:gd name="connsiteX16" fmla="*/ 2473488 w 3749780"/>
                <a:gd name="connsiteY16" fmla="*/ 818694 h 1468131"/>
                <a:gd name="connsiteX17" fmla="*/ 2611422 w 3749780"/>
                <a:gd name="connsiteY17" fmla="*/ 1041106 h 1468131"/>
                <a:gd name="connsiteX18" fmla="*/ 2783211 w 3749780"/>
                <a:gd name="connsiteY18" fmla="*/ 1243843 h 1468131"/>
                <a:gd name="connsiteX19" fmla="*/ 2997352 w 3749780"/>
                <a:gd name="connsiteY19" fmla="*/ 1385022 h 1468131"/>
                <a:gd name="connsiteX20" fmla="*/ 3236833 w 3749780"/>
                <a:gd name="connsiteY20" fmla="*/ 1447012 h 1468131"/>
                <a:gd name="connsiteX21" fmla="*/ 3487980 w 3749780"/>
                <a:gd name="connsiteY21" fmla="*/ 1464605 h 1468131"/>
                <a:gd name="connsiteX22" fmla="*/ 3737138 w 3749780"/>
                <a:gd name="connsiteY22" fmla="*/ 1468075 h 1468131"/>
                <a:gd name="connsiteX23" fmla="*/ 3749780 w 3749780"/>
                <a:gd name="connsiteY23" fmla="*/ 1468131 h 146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749780" h="1468131">
                  <a:moveTo>
                    <a:pt x="0" y="1468113"/>
                  </a:moveTo>
                  <a:cubicBezTo>
                    <a:pt x="84610" y="1467756"/>
                    <a:pt x="169201" y="1467025"/>
                    <a:pt x="253773" y="1464830"/>
                  </a:cubicBezTo>
                  <a:cubicBezTo>
                    <a:pt x="334650" y="1462711"/>
                    <a:pt x="415809" y="1459260"/>
                    <a:pt x="496161" y="1449150"/>
                  </a:cubicBezTo>
                  <a:cubicBezTo>
                    <a:pt x="581239" y="1438421"/>
                    <a:pt x="664799" y="1420603"/>
                    <a:pt x="744888" y="1388192"/>
                  </a:cubicBezTo>
                  <a:cubicBezTo>
                    <a:pt x="824696" y="1355875"/>
                    <a:pt x="895239" y="1306902"/>
                    <a:pt x="960417" y="1249602"/>
                  </a:cubicBezTo>
                  <a:cubicBezTo>
                    <a:pt x="1023776" y="1193933"/>
                    <a:pt x="1079219" y="1125566"/>
                    <a:pt x="1127986" y="1055961"/>
                  </a:cubicBezTo>
                  <a:cubicBezTo>
                    <a:pt x="1178178" y="984369"/>
                    <a:pt x="1224693" y="910094"/>
                    <a:pt x="1267870" y="833624"/>
                  </a:cubicBezTo>
                  <a:cubicBezTo>
                    <a:pt x="1312360" y="754848"/>
                    <a:pt x="1354975" y="674983"/>
                    <a:pt x="1397214" y="594875"/>
                  </a:cubicBezTo>
                  <a:cubicBezTo>
                    <a:pt x="1438628" y="516342"/>
                    <a:pt x="1480098" y="437922"/>
                    <a:pt x="1523163" y="360384"/>
                  </a:cubicBezTo>
                  <a:cubicBezTo>
                    <a:pt x="1565252" y="284571"/>
                    <a:pt x="1610736" y="209302"/>
                    <a:pt x="1663985" y="141422"/>
                  </a:cubicBezTo>
                  <a:cubicBezTo>
                    <a:pt x="1691575" y="106254"/>
                    <a:pt x="1721979" y="74913"/>
                    <a:pt x="1756003" y="46628"/>
                  </a:cubicBezTo>
                  <a:cubicBezTo>
                    <a:pt x="1789108" y="19113"/>
                    <a:pt x="1829078" y="3620"/>
                    <a:pt x="1870904" y="337"/>
                  </a:cubicBezTo>
                  <a:cubicBezTo>
                    <a:pt x="1913331" y="-2982"/>
                    <a:pt x="1953582" y="18719"/>
                    <a:pt x="1987794" y="42239"/>
                  </a:cubicBezTo>
                  <a:cubicBezTo>
                    <a:pt x="2022793" y="66303"/>
                    <a:pt x="2051940" y="100121"/>
                    <a:pt x="2078968" y="133095"/>
                  </a:cubicBezTo>
                  <a:cubicBezTo>
                    <a:pt x="2134731" y="200974"/>
                    <a:pt x="2179596" y="278344"/>
                    <a:pt x="2223467" y="354832"/>
                  </a:cubicBezTo>
                  <a:cubicBezTo>
                    <a:pt x="2265987" y="428975"/>
                    <a:pt x="2305282" y="505145"/>
                    <a:pt x="2345177" y="580827"/>
                  </a:cubicBezTo>
                  <a:cubicBezTo>
                    <a:pt x="2387191" y="660541"/>
                    <a:pt x="2429186" y="740293"/>
                    <a:pt x="2473488" y="818694"/>
                  </a:cubicBezTo>
                  <a:cubicBezTo>
                    <a:pt x="2516440" y="894770"/>
                    <a:pt x="2561456" y="969832"/>
                    <a:pt x="2611422" y="1041106"/>
                  </a:cubicBezTo>
                  <a:cubicBezTo>
                    <a:pt x="2662646" y="1114219"/>
                    <a:pt x="2718784" y="1182979"/>
                    <a:pt x="2783211" y="1243843"/>
                  </a:cubicBezTo>
                  <a:cubicBezTo>
                    <a:pt x="2846570" y="1303638"/>
                    <a:pt x="2918913" y="1350248"/>
                    <a:pt x="2997352" y="1385022"/>
                  </a:cubicBezTo>
                  <a:cubicBezTo>
                    <a:pt x="3072828" y="1418502"/>
                    <a:pt x="3155655" y="1436771"/>
                    <a:pt x="3236833" y="1447012"/>
                  </a:cubicBezTo>
                  <a:cubicBezTo>
                    <a:pt x="3320280" y="1457571"/>
                    <a:pt x="3403989" y="1462073"/>
                    <a:pt x="3487980" y="1464605"/>
                  </a:cubicBezTo>
                  <a:cubicBezTo>
                    <a:pt x="3570995" y="1467137"/>
                    <a:pt x="3654086" y="1467681"/>
                    <a:pt x="3737138" y="1468075"/>
                  </a:cubicBezTo>
                  <a:cubicBezTo>
                    <a:pt x="3741396" y="1468075"/>
                    <a:pt x="3745560" y="1468113"/>
                    <a:pt x="3749780" y="1468131"/>
                  </a:cubicBezTo>
                </a:path>
              </a:pathLst>
            </a:custGeom>
            <a:grpFill/>
            <a:ln w="14049" cap="rnd">
              <a:solidFill>
                <a:srgbClr val="0071BC"/>
              </a:solidFill>
              <a:prstDash val="solid"/>
              <a:round/>
            </a:ln>
          </p:spPr>
          <p:txBody>
            <a:bodyPr rtlCol="0" anchor="ctr"/>
            <a:lstStyle/>
            <a:p>
              <a:endParaRPr lang="en-CA"/>
            </a:p>
          </p:txBody>
        </p:sp>
      </p:grpSp>
      <p:sp>
        <p:nvSpPr>
          <p:cNvPr id="23" name="TextBox 22">
            <a:extLst>
              <a:ext uri="{FF2B5EF4-FFF2-40B4-BE49-F238E27FC236}">
                <a16:creationId xmlns:a16="http://schemas.microsoft.com/office/drawing/2014/main" id="{53438E71-9619-4861-9151-1E64543BD7B7}"/>
              </a:ext>
            </a:extLst>
          </p:cNvPr>
          <p:cNvSpPr txBox="1"/>
          <p:nvPr/>
        </p:nvSpPr>
        <p:spPr>
          <a:xfrm>
            <a:off x="1718995" y="4412526"/>
            <a:ext cx="1584042" cy="646331"/>
          </a:xfrm>
          <a:prstGeom prst="rect">
            <a:avLst/>
          </a:prstGeom>
          <a:noFill/>
        </p:spPr>
        <p:txBody>
          <a:bodyPr wrap="square" rtlCol="0">
            <a:spAutoFit/>
          </a:bodyPr>
          <a:lstStyle/>
          <a:p>
            <a:r>
              <a:rPr lang="en-CA" dirty="0"/>
              <a:t>Record histograms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123322F-6D44-4E09-824B-078952AA058A}"/>
                  </a:ext>
                </a:extLst>
              </p:cNvPr>
              <p:cNvSpPr txBox="1"/>
              <p:nvPr/>
            </p:nvSpPr>
            <p:spPr>
              <a:xfrm>
                <a:off x="6096000" y="2037315"/>
                <a:ext cx="485902" cy="5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i="1" smtClean="0">
                              <a:latin typeface="Cambria Math" panose="02040503050406030204" pitchFamily="18" charset="0"/>
                            </a:rPr>
                          </m:ctrlPr>
                        </m:dPr>
                        <m:e>
                          <m:m>
                            <m:mPr>
                              <m:plcHide m:val="on"/>
                              <m:mcs>
                                <m:mc>
                                  <m:mcPr>
                                    <m:count m:val="1"/>
                                    <m:mcJc m:val="center"/>
                                  </m:mcPr>
                                </m:mc>
                              </m:mcs>
                              <m:ctrlPr>
                                <a:rPr lang="en-CA" i="1">
                                  <a:latin typeface="Cambria Math" panose="02040503050406030204" pitchFamily="18" charset="0"/>
                                </a:rPr>
                              </m:ctrlPr>
                            </m:mPr>
                            <m:mr>
                              <m:e>
                                <m:r>
                                  <a:rPr lang="en-CA" i="1">
                                    <a:latin typeface="Cambria Math" panose="02040503050406030204" pitchFamily="18" charset="0"/>
                                  </a:rPr>
                                  <m:t>𝑥</m:t>
                                </m:r>
                                <m:r>
                                  <a:rPr lang="en-CA" b="0" i="1" smtClean="0">
                                    <a:latin typeface="Cambria Math" panose="02040503050406030204" pitchFamily="18" charset="0"/>
                                  </a:rPr>
                                  <m:t>1</m:t>
                                </m:r>
                              </m:e>
                            </m:mr>
                            <m:mr>
                              <m:e>
                                <m:r>
                                  <a:rPr lang="en-CA" i="1">
                                    <a:latin typeface="Cambria Math" panose="02040503050406030204" pitchFamily="18" charset="0"/>
                                  </a:rPr>
                                  <m:t>𝑦</m:t>
                                </m:r>
                                <m:r>
                                  <a:rPr lang="en-CA" b="0" i="1" smtClean="0">
                                    <a:latin typeface="Cambria Math" panose="02040503050406030204" pitchFamily="18" charset="0"/>
                                  </a:rPr>
                                  <m:t>1</m:t>
                                </m:r>
                              </m:e>
                            </m:mr>
                          </m:m>
                        </m:e>
                      </m:d>
                    </m:oMath>
                  </m:oMathPara>
                </a14:m>
                <a:endParaRPr lang="en-CA" dirty="0"/>
              </a:p>
            </p:txBody>
          </p:sp>
        </mc:Choice>
        <mc:Fallback xmlns="">
          <p:sp>
            <p:nvSpPr>
              <p:cNvPr id="24" name="TextBox 23">
                <a:extLst>
                  <a:ext uri="{FF2B5EF4-FFF2-40B4-BE49-F238E27FC236}">
                    <a16:creationId xmlns:a16="http://schemas.microsoft.com/office/drawing/2014/main" id="{A123322F-6D44-4E09-824B-078952AA058A}"/>
                  </a:ext>
                </a:extLst>
              </p:cNvPr>
              <p:cNvSpPr txBox="1">
                <a:spLocks noRot="1" noChangeAspect="1" noMove="1" noResize="1" noEditPoints="1" noAdjustHandles="1" noChangeArrowheads="1" noChangeShapeType="1" noTextEdit="1"/>
              </p:cNvSpPr>
              <p:nvPr/>
            </p:nvSpPr>
            <p:spPr>
              <a:xfrm>
                <a:off x="6096000" y="2037315"/>
                <a:ext cx="485902" cy="509242"/>
              </a:xfrm>
              <a:prstGeom prst="rect">
                <a:avLst/>
              </a:prstGeom>
              <a:blipFill>
                <a:blip r:embed="rId2"/>
                <a:stretch>
                  <a:fillRect/>
                </a:stretch>
              </a:blipFill>
            </p:spPr>
            <p:txBody>
              <a:bodyPr/>
              <a:lstStyle/>
              <a:p>
                <a:r>
                  <a:rPr lang="en-CA">
                    <a:noFill/>
                  </a:rPr>
                  <a:t> </a:t>
                </a:r>
              </a:p>
            </p:txBody>
          </p:sp>
        </mc:Fallback>
      </mc:AlternateContent>
      <p:grpSp>
        <p:nvGrpSpPr>
          <p:cNvPr id="27" name="Content Placeholder 5">
            <a:extLst>
              <a:ext uri="{FF2B5EF4-FFF2-40B4-BE49-F238E27FC236}">
                <a16:creationId xmlns:a16="http://schemas.microsoft.com/office/drawing/2014/main" id="{F8C7C1DC-2C7C-4582-85F1-AD4CA8935484}"/>
              </a:ext>
            </a:extLst>
          </p:cNvPr>
          <p:cNvGrpSpPr/>
          <p:nvPr/>
        </p:nvGrpSpPr>
        <p:grpSpPr>
          <a:xfrm>
            <a:off x="8641587" y="1690688"/>
            <a:ext cx="895739" cy="1325563"/>
            <a:chOff x="4351455" y="2803400"/>
            <a:chExt cx="3751243" cy="1487356"/>
          </a:xfrm>
          <a:solidFill>
            <a:schemeClr val="accent1">
              <a:lumMod val="5000"/>
              <a:lumOff val="95000"/>
            </a:schemeClr>
          </a:solidFill>
        </p:grpSpPr>
        <p:sp>
          <p:nvSpPr>
            <p:cNvPr id="28" name="Freeform: Shape 27">
              <a:extLst>
                <a:ext uri="{FF2B5EF4-FFF2-40B4-BE49-F238E27FC236}">
                  <a16:creationId xmlns:a16="http://schemas.microsoft.com/office/drawing/2014/main" id="{5407D967-68D9-4A23-81A1-5CF485BD0687}"/>
                </a:ext>
              </a:extLst>
            </p:cNvPr>
            <p:cNvSpPr/>
            <p:nvPr/>
          </p:nvSpPr>
          <p:spPr>
            <a:xfrm>
              <a:off x="4351455" y="4272000"/>
              <a:ext cx="3750511" cy="18756"/>
            </a:xfrm>
            <a:custGeom>
              <a:avLst/>
              <a:gdLst>
                <a:gd name="connsiteX0" fmla="*/ 0 w 3750511"/>
                <a:gd name="connsiteY0" fmla="*/ 0 h 18756"/>
                <a:gd name="connsiteX1" fmla="*/ 3750512 w 3750511"/>
                <a:gd name="connsiteY1" fmla="*/ 0 h 18756"/>
              </a:gdLst>
              <a:ahLst/>
              <a:cxnLst>
                <a:cxn ang="0">
                  <a:pos x="connsiteX0" y="connsiteY0"/>
                </a:cxn>
                <a:cxn ang="0">
                  <a:pos x="connsiteX1" y="connsiteY1"/>
                </a:cxn>
              </a:cxnLst>
              <a:rect l="l" t="t" r="r" b="b"/>
              <a:pathLst>
                <a:path w="3750511" h="18756">
                  <a:moveTo>
                    <a:pt x="0" y="0"/>
                  </a:moveTo>
                  <a:lnTo>
                    <a:pt x="3750512" y="0"/>
                  </a:lnTo>
                </a:path>
              </a:pathLst>
            </a:custGeom>
            <a:grpFill/>
            <a:ln w="14049" cap="rnd">
              <a:solidFill>
                <a:srgbClr val="000000"/>
              </a:solidFill>
              <a:prstDash val="solid"/>
              <a:round/>
            </a:ln>
          </p:spPr>
          <p:txBody>
            <a:bodyPr rtlCol="0" anchor="ctr"/>
            <a:lstStyle/>
            <a:p>
              <a:endParaRPr lang="en-CA"/>
            </a:p>
          </p:txBody>
        </p:sp>
        <p:sp>
          <p:nvSpPr>
            <p:cNvPr id="29" name="Freeform: Shape 28">
              <a:extLst>
                <a:ext uri="{FF2B5EF4-FFF2-40B4-BE49-F238E27FC236}">
                  <a16:creationId xmlns:a16="http://schemas.microsoft.com/office/drawing/2014/main" id="{26C11905-A5A0-4E72-9D72-F7C947C75962}"/>
                </a:ext>
              </a:extLst>
            </p:cNvPr>
            <p:cNvSpPr/>
            <p:nvPr/>
          </p:nvSpPr>
          <p:spPr>
            <a:xfrm>
              <a:off x="4352918" y="2803400"/>
              <a:ext cx="3749780" cy="1468131"/>
            </a:xfrm>
            <a:custGeom>
              <a:avLst/>
              <a:gdLst>
                <a:gd name="connsiteX0" fmla="*/ 0 w 3749780"/>
                <a:gd name="connsiteY0" fmla="*/ 1468113 h 1468131"/>
                <a:gd name="connsiteX1" fmla="*/ 253773 w 3749780"/>
                <a:gd name="connsiteY1" fmla="*/ 1464830 h 1468131"/>
                <a:gd name="connsiteX2" fmla="*/ 496161 w 3749780"/>
                <a:gd name="connsiteY2" fmla="*/ 1449150 h 1468131"/>
                <a:gd name="connsiteX3" fmla="*/ 744888 w 3749780"/>
                <a:gd name="connsiteY3" fmla="*/ 1388192 h 1468131"/>
                <a:gd name="connsiteX4" fmla="*/ 960417 w 3749780"/>
                <a:gd name="connsiteY4" fmla="*/ 1249602 h 1468131"/>
                <a:gd name="connsiteX5" fmla="*/ 1127986 w 3749780"/>
                <a:gd name="connsiteY5" fmla="*/ 1055961 h 1468131"/>
                <a:gd name="connsiteX6" fmla="*/ 1267870 w 3749780"/>
                <a:gd name="connsiteY6" fmla="*/ 833624 h 1468131"/>
                <a:gd name="connsiteX7" fmla="*/ 1397214 w 3749780"/>
                <a:gd name="connsiteY7" fmla="*/ 594875 h 1468131"/>
                <a:gd name="connsiteX8" fmla="*/ 1523163 w 3749780"/>
                <a:gd name="connsiteY8" fmla="*/ 360384 h 1468131"/>
                <a:gd name="connsiteX9" fmla="*/ 1663985 w 3749780"/>
                <a:gd name="connsiteY9" fmla="*/ 141422 h 1468131"/>
                <a:gd name="connsiteX10" fmla="*/ 1756003 w 3749780"/>
                <a:gd name="connsiteY10" fmla="*/ 46628 h 1468131"/>
                <a:gd name="connsiteX11" fmla="*/ 1870904 w 3749780"/>
                <a:gd name="connsiteY11" fmla="*/ 337 h 1468131"/>
                <a:gd name="connsiteX12" fmla="*/ 1987794 w 3749780"/>
                <a:gd name="connsiteY12" fmla="*/ 42239 h 1468131"/>
                <a:gd name="connsiteX13" fmla="*/ 2078968 w 3749780"/>
                <a:gd name="connsiteY13" fmla="*/ 133095 h 1468131"/>
                <a:gd name="connsiteX14" fmla="*/ 2223467 w 3749780"/>
                <a:gd name="connsiteY14" fmla="*/ 354832 h 1468131"/>
                <a:gd name="connsiteX15" fmla="*/ 2345177 w 3749780"/>
                <a:gd name="connsiteY15" fmla="*/ 580827 h 1468131"/>
                <a:gd name="connsiteX16" fmla="*/ 2473488 w 3749780"/>
                <a:gd name="connsiteY16" fmla="*/ 818694 h 1468131"/>
                <a:gd name="connsiteX17" fmla="*/ 2611422 w 3749780"/>
                <a:gd name="connsiteY17" fmla="*/ 1041106 h 1468131"/>
                <a:gd name="connsiteX18" fmla="*/ 2783211 w 3749780"/>
                <a:gd name="connsiteY18" fmla="*/ 1243843 h 1468131"/>
                <a:gd name="connsiteX19" fmla="*/ 2997352 w 3749780"/>
                <a:gd name="connsiteY19" fmla="*/ 1385022 h 1468131"/>
                <a:gd name="connsiteX20" fmla="*/ 3236833 w 3749780"/>
                <a:gd name="connsiteY20" fmla="*/ 1447012 h 1468131"/>
                <a:gd name="connsiteX21" fmla="*/ 3487980 w 3749780"/>
                <a:gd name="connsiteY21" fmla="*/ 1464605 h 1468131"/>
                <a:gd name="connsiteX22" fmla="*/ 3737138 w 3749780"/>
                <a:gd name="connsiteY22" fmla="*/ 1468075 h 1468131"/>
                <a:gd name="connsiteX23" fmla="*/ 3749780 w 3749780"/>
                <a:gd name="connsiteY23" fmla="*/ 1468131 h 146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749780" h="1468131">
                  <a:moveTo>
                    <a:pt x="0" y="1468113"/>
                  </a:moveTo>
                  <a:cubicBezTo>
                    <a:pt x="84610" y="1467756"/>
                    <a:pt x="169201" y="1467025"/>
                    <a:pt x="253773" y="1464830"/>
                  </a:cubicBezTo>
                  <a:cubicBezTo>
                    <a:pt x="334650" y="1462711"/>
                    <a:pt x="415809" y="1459260"/>
                    <a:pt x="496161" y="1449150"/>
                  </a:cubicBezTo>
                  <a:cubicBezTo>
                    <a:pt x="581239" y="1438421"/>
                    <a:pt x="664799" y="1420603"/>
                    <a:pt x="744888" y="1388192"/>
                  </a:cubicBezTo>
                  <a:cubicBezTo>
                    <a:pt x="824696" y="1355875"/>
                    <a:pt x="895239" y="1306902"/>
                    <a:pt x="960417" y="1249602"/>
                  </a:cubicBezTo>
                  <a:cubicBezTo>
                    <a:pt x="1023776" y="1193933"/>
                    <a:pt x="1079219" y="1125566"/>
                    <a:pt x="1127986" y="1055961"/>
                  </a:cubicBezTo>
                  <a:cubicBezTo>
                    <a:pt x="1178178" y="984369"/>
                    <a:pt x="1224693" y="910094"/>
                    <a:pt x="1267870" y="833624"/>
                  </a:cubicBezTo>
                  <a:cubicBezTo>
                    <a:pt x="1312360" y="754848"/>
                    <a:pt x="1354975" y="674983"/>
                    <a:pt x="1397214" y="594875"/>
                  </a:cubicBezTo>
                  <a:cubicBezTo>
                    <a:pt x="1438628" y="516342"/>
                    <a:pt x="1480098" y="437922"/>
                    <a:pt x="1523163" y="360384"/>
                  </a:cubicBezTo>
                  <a:cubicBezTo>
                    <a:pt x="1565252" y="284571"/>
                    <a:pt x="1610736" y="209302"/>
                    <a:pt x="1663985" y="141422"/>
                  </a:cubicBezTo>
                  <a:cubicBezTo>
                    <a:pt x="1691575" y="106254"/>
                    <a:pt x="1721979" y="74913"/>
                    <a:pt x="1756003" y="46628"/>
                  </a:cubicBezTo>
                  <a:cubicBezTo>
                    <a:pt x="1789108" y="19113"/>
                    <a:pt x="1829078" y="3620"/>
                    <a:pt x="1870904" y="337"/>
                  </a:cubicBezTo>
                  <a:cubicBezTo>
                    <a:pt x="1913331" y="-2982"/>
                    <a:pt x="1953582" y="18719"/>
                    <a:pt x="1987794" y="42239"/>
                  </a:cubicBezTo>
                  <a:cubicBezTo>
                    <a:pt x="2022793" y="66303"/>
                    <a:pt x="2051940" y="100121"/>
                    <a:pt x="2078968" y="133095"/>
                  </a:cubicBezTo>
                  <a:cubicBezTo>
                    <a:pt x="2134731" y="200974"/>
                    <a:pt x="2179596" y="278344"/>
                    <a:pt x="2223467" y="354832"/>
                  </a:cubicBezTo>
                  <a:cubicBezTo>
                    <a:pt x="2265987" y="428975"/>
                    <a:pt x="2305282" y="505145"/>
                    <a:pt x="2345177" y="580827"/>
                  </a:cubicBezTo>
                  <a:cubicBezTo>
                    <a:pt x="2387191" y="660541"/>
                    <a:pt x="2429186" y="740293"/>
                    <a:pt x="2473488" y="818694"/>
                  </a:cubicBezTo>
                  <a:cubicBezTo>
                    <a:pt x="2516440" y="894770"/>
                    <a:pt x="2561456" y="969832"/>
                    <a:pt x="2611422" y="1041106"/>
                  </a:cubicBezTo>
                  <a:cubicBezTo>
                    <a:pt x="2662646" y="1114219"/>
                    <a:pt x="2718784" y="1182979"/>
                    <a:pt x="2783211" y="1243843"/>
                  </a:cubicBezTo>
                  <a:cubicBezTo>
                    <a:pt x="2846570" y="1303638"/>
                    <a:pt x="2918913" y="1350248"/>
                    <a:pt x="2997352" y="1385022"/>
                  </a:cubicBezTo>
                  <a:cubicBezTo>
                    <a:pt x="3072828" y="1418502"/>
                    <a:pt x="3155655" y="1436771"/>
                    <a:pt x="3236833" y="1447012"/>
                  </a:cubicBezTo>
                  <a:cubicBezTo>
                    <a:pt x="3320280" y="1457571"/>
                    <a:pt x="3403989" y="1462073"/>
                    <a:pt x="3487980" y="1464605"/>
                  </a:cubicBezTo>
                  <a:cubicBezTo>
                    <a:pt x="3570995" y="1467137"/>
                    <a:pt x="3654086" y="1467681"/>
                    <a:pt x="3737138" y="1468075"/>
                  </a:cubicBezTo>
                  <a:cubicBezTo>
                    <a:pt x="3741396" y="1468075"/>
                    <a:pt x="3745560" y="1468113"/>
                    <a:pt x="3749780" y="1468131"/>
                  </a:cubicBezTo>
                </a:path>
              </a:pathLst>
            </a:custGeom>
            <a:grpFill/>
            <a:ln w="14049" cap="rnd">
              <a:solidFill>
                <a:srgbClr val="0071BC"/>
              </a:solidFill>
              <a:prstDash val="solid"/>
              <a:round/>
            </a:ln>
          </p:spPr>
          <p:txBody>
            <a:bodyPr rtlCol="0" anchor="ctr"/>
            <a:lstStyle/>
            <a:p>
              <a:endParaRPr lang="en-CA"/>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361EE9E-C43D-4B7B-8119-29030E81B175}"/>
                  </a:ext>
                </a:extLst>
              </p:cNvPr>
              <p:cNvSpPr txBox="1"/>
              <p:nvPr/>
            </p:nvSpPr>
            <p:spPr>
              <a:xfrm>
                <a:off x="6052992" y="3903284"/>
                <a:ext cx="485902" cy="5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i="1" smtClean="0">
                              <a:latin typeface="Cambria Math" panose="02040503050406030204" pitchFamily="18" charset="0"/>
                            </a:rPr>
                          </m:ctrlPr>
                        </m:dPr>
                        <m:e>
                          <m:m>
                            <m:mPr>
                              <m:plcHide m:val="on"/>
                              <m:mcs>
                                <m:mc>
                                  <m:mcPr>
                                    <m:count m:val="1"/>
                                    <m:mcJc m:val="center"/>
                                  </m:mcPr>
                                </m:mc>
                              </m:mcs>
                              <m:ctrlPr>
                                <a:rPr lang="en-CA" i="1">
                                  <a:latin typeface="Cambria Math" panose="02040503050406030204" pitchFamily="18" charset="0"/>
                                </a:rPr>
                              </m:ctrlPr>
                            </m:mPr>
                            <m:mr>
                              <m:e>
                                <m:r>
                                  <a:rPr lang="en-CA" i="1">
                                    <a:latin typeface="Cambria Math" panose="02040503050406030204" pitchFamily="18" charset="0"/>
                                  </a:rPr>
                                  <m:t>𝑥</m:t>
                                </m:r>
                                <m:r>
                                  <a:rPr lang="en-CA" b="0" i="1" smtClean="0">
                                    <a:latin typeface="Cambria Math" panose="02040503050406030204" pitchFamily="18" charset="0"/>
                                  </a:rPr>
                                  <m:t>2</m:t>
                                </m:r>
                              </m:e>
                            </m:mr>
                            <m:mr>
                              <m:e>
                                <m:r>
                                  <a:rPr lang="en-CA" i="1">
                                    <a:latin typeface="Cambria Math" panose="02040503050406030204" pitchFamily="18" charset="0"/>
                                  </a:rPr>
                                  <m:t>𝑦</m:t>
                                </m:r>
                                <m:r>
                                  <a:rPr lang="en-CA" b="0" i="1" smtClean="0">
                                    <a:latin typeface="Cambria Math" panose="02040503050406030204" pitchFamily="18" charset="0"/>
                                  </a:rPr>
                                  <m:t>2</m:t>
                                </m:r>
                              </m:e>
                            </m:mr>
                          </m:m>
                        </m:e>
                      </m:d>
                    </m:oMath>
                  </m:oMathPara>
                </a14:m>
                <a:endParaRPr lang="en-CA" dirty="0"/>
              </a:p>
            </p:txBody>
          </p:sp>
        </mc:Choice>
        <mc:Fallback xmlns="">
          <p:sp>
            <p:nvSpPr>
              <p:cNvPr id="30" name="TextBox 29">
                <a:extLst>
                  <a:ext uri="{FF2B5EF4-FFF2-40B4-BE49-F238E27FC236}">
                    <a16:creationId xmlns:a16="http://schemas.microsoft.com/office/drawing/2014/main" id="{B361EE9E-C43D-4B7B-8119-29030E81B175}"/>
                  </a:ext>
                </a:extLst>
              </p:cNvPr>
              <p:cNvSpPr txBox="1">
                <a:spLocks noRot="1" noChangeAspect="1" noMove="1" noResize="1" noEditPoints="1" noAdjustHandles="1" noChangeArrowheads="1" noChangeShapeType="1" noTextEdit="1"/>
              </p:cNvSpPr>
              <p:nvPr/>
            </p:nvSpPr>
            <p:spPr>
              <a:xfrm>
                <a:off x="6052992" y="3903284"/>
                <a:ext cx="485902" cy="509242"/>
              </a:xfrm>
              <a:prstGeom prst="rect">
                <a:avLst/>
              </a:prstGeom>
              <a:blipFill>
                <a:blip r:embed="rId3"/>
                <a:stretch>
                  <a:fillRect/>
                </a:stretch>
              </a:blipFill>
            </p:spPr>
            <p:txBody>
              <a:bodyPr/>
              <a:lstStyle/>
              <a:p>
                <a:r>
                  <a:rPr lang="en-CA">
                    <a:noFill/>
                  </a:rPr>
                  <a:t> </a:t>
                </a:r>
              </a:p>
            </p:txBody>
          </p:sp>
        </mc:Fallback>
      </mc:AlternateContent>
      <p:grpSp>
        <p:nvGrpSpPr>
          <p:cNvPr id="32" name="Content Placeholder 5">
            <a:extLst>
              <a:ext uri="{FF2B5EF4-FFF2-40B4-BE49-F238E27FC236}">
                <a16:creationId xmlns:a16="http://schemas.microsoft.com/office/drawing/2014/main" id="{B9D0EA5E-53CA-4BCA-AEE6-A903DD42901F}"/>
              </a:ext>
            </a:extLst>
          </p:cNvPr>
          <p:cNvGrpSpPr/>
          <p:nvPr/>
        </p:nvGrpSpPr>
        <p:grpSpPr>
          <a:xfrm>
            <a:off x="7085287" y="3687794"/>
            <a:ext cx="3915212" cy="940222"/>
            <a:chOff x="4351455" y="2803400"/>
            <a:chExt cx="3751243" cy="1487356"/>
          </a:xfrm>
          <a:solidFill>
            <a:schemeClr val="accent1">
              <a:lumMod val="5000"/>
              <a:lumOff val="95000"/>
            </a:schemeClr>
          </a:solidFill>
        </p:grpSpPr>
        <p:sp>
          <p:nvSpPr>
            <p:cNvPr id="33" name="Freeform: Shape 32">
              <a:extLst>
                <a:ext uri="{FF2B5EF4-FFF2-40B4-BE49-F238E27FC236}">
                  <a16:creationId xmlns:a16="http://schemas.microsoft.com/office/drawing/2014/main" id="{80DD5BAD-08C6-4142-9C36-817EE4BAB72A}"/>
                </a:ext>
              </a:extLst>
            </p:cNvPr>
            <p:cNvSpPr/>
            <p:nvPr/>
          </p:nvSpPr>
          <p:spPr>
            <a:xfrm>
              <a:off x="4351455" y="4272000"/>
              <a:ext cx="3750511" cy="18756"/>
            </a:xfrm>
            <a:custGeom>
              <a:avLst/>
              <a:gdLst>
                <a:gd name="connsiteX0" fmla="*/ 0 w 3750511"/>
                <a:gd name="connsiteY0" fmla="*/ 0 h 18756"/>
                <a:gd name="connsiteX1" fmla="*/ 3750512 w 3750511"/>
                <a:gd name="connsiteY1" fmla="*/ 0 h 18756"/>
              </a:gdLst>
              <a:ahLst/>
              <a:cxnLst>
                <a:cxn ang="0">
                  <a:pos x="connsiteX0" y="connsiteY0"/>
                </a:cxn>
                <a:cxn ang="0">
                  <a:pos x="connsiteX1" y="connsiteY1"/>
                </a:cxn>
              </a:cxnLst>
              <a:rect l="l" t="t" r="r" b="b"/>
              <a:pathLst>
                <a:path w="3750511" h="18756">
                  <a:moveTo>
                    <a:pt x="0" y="0"/>
                  </a:moveTo>
                  <a:lnTo>
                    <a:pt x="3750512" y="0"/>
                  </a:lnTo>
                </a:path>
              </a:pathLst>
            </a:custGeom>
            <a:grpFill/>
            <a:ln w="14049" cap="rnd">
              <a:solidFill>
                <a:srgbClr val="000000"/>
              </a:solidFill>
              <a:prstDash val="solid"/>
              <a:round/>
            </a:ln>
          </p:spPr>
          <p:txBody>
            <a:bodyPr rtlCol="0" anchor="ctr"/>
            <a:lstStyle/>
            <a:p>
              <a:endParaRPr lang="en-CA"/>
            </a:p>
          </p:txBody>
        </p:sp>
        <p:sp>
          <p:nvSpPr>
            <p:cNvPr id="34" name="Freeform: Shape 33">
              <a:extLst>
                <a:ext uri="{FF2B5EF4-FFF2-40B4-BE49-F238E27FC236}">
                  <a16:creationId xmlns:a16="http://schemas.microsoft.com/office/drawing/2014/main" id="{B2269FC7-C8F3-4AD3-83F6-27B22918D410}"/>
                </a:ext>
              </a:extLst>
            </p:cNvPr>
            <p:cNvSpPr/>
            <p:nvPr/>
          </p:nvSpPr>
          <p:spPr>
            <a:xfrm>
              <a:off x="4352918" y="2803400"/>
              <a:ext cx="3749780" cy="1468131"/>
            </a:xfrm>
            <a:custGeom>
              <a:avLst/>
              <a:gdLst>
                <a:gd name="connsiteX0" fmla="*/ 0 w 3749780"/>
                <a:gd name="connsiteY0" fmla="*/ 1468113 h 1468131"/>
                <a:gd name="connsiteX1" fmla="*/ 253773 w 3749780"/>
                <a:gd name="connsiteY1" fmla="*/ 1464830 h 1468131"/>
                <a:gd name="connsiteX2" fmla="*/ 496161 w 3749780"/>
                <a:gd name="connsiteY2" fmla="*/ 1449150 h 1468131"/>
                <a:gd name="connsiteX3" fmla="*/ 744888 w 3749780"/>
                <a:gd name="connsiteY3" fmla="*/ 1388192 h 1468131"/>
                <a:gd name="connsiteX4" fmla="*/ 960417 w 3749780"/>
                <a:gd name="connsiteY4" fmla="*/ 1249602 h 1468131"/>
                <a:gd name="connsiteX5" fmla="*/ 1127986 w 3749780"/>
                <a:gd name="connsiteY5" fmla="*/ 1055961 h 1468131"/>
                <a:gd name="connsiteX6" fmla="*/ 1267870 w 3749780"/>
                <a:gd name="connsiteY6" fmla="*/ 833624 h 1468131"/>
                <a:gd name="connsiteX7" fmla="*/ 1397214 w 3749780"/>
                <a:gd name="connsiteY7" fmla="*/ 594875 h 1468131"/>
                <a:gd name="connsiteX8" fmla="*/ 1523163 w 3749780"/>
                <a:gd name="connsiteY8" fmla="*/ 360384 h 1468131"/>
                <a:gd name="connsiteX9" fmla="*/ 1663985 w 3749780"/>
                <a:gd name="connsiteY9" fmla="*/ 141422 h 1468131"/>
                <a:gd name="connsiteX10" fmla="*/ 1756003 w 3749780"/>
                <a:gd name="connsiteY10" fmla="*/ 46628 h 1468131"/>
                <a:gd name="connsiteX11" fmla="*/ 1870904 w 3749780"/>
                <a:gd name="connsiteY11" fmla="*/ 337 h 1468131"/>
                <a:gd name="connsiteX12" fmla="*/ 1987794 w 3749780"/>
                <a:gd name="connsiteY12" fmla="*/ 42239 h 1468131"/>
                <a:gd name="connsiteX13" fmla="*/ 2078968 w 3749780"/>
                <a:gd name="connsiteY13" fmla="*/ 133095 h 1468131"/>
                <a:gd name="connsiteX14" fmla="*/ 2223467 w 3749780"/>
                <a:gd name="connsiteY14" fmla="*/ 354832 h 1468131"/>
                <a:gd name="connsiteX15" fmla="*/ 2345177 w 3749780"/>
                <a:gd name="connsiteY15" fmla="*/ 580827 h 1468131"/>
                <a:gd name="connsiteX16" fmla="*/ 2473488 w 3749780"/>
                <a:gd name="connsiteY16" fmla="*/ 818694 h 1468131"/>
                <a:gd name="connsiteX17" fmla="*/ 2611422 w 3749780"/>
                <a:gd name="connsiteY17" fmla="*/ 1041106 h 1468131"/>
                <a:gd name="connsiteX18" fmla="*/ 2783211 w 3749780"/>
                <a:gd name="connsiteY18" fmla="*/ 1243843 h 1468131"/>
                <a:gd name="connsiteX19" fmla="*/ 2997352 w 3749780"/>
                <a:gd name="connsiteY19" fmla="*/ 1385022 h 1468131"/>
                <a:gd name="connsiteX20" fmla="*/ 3236833 w 3749780"/>
                <a:gd name="connsiteY20" fmla="*/ 1447012 h 1468131"/>
                <a:gd name="connsiteX21" fmla="*/ 3487980 w 3749780"/>
                <a:gd name="connsiteY21" fmla="*/ 1464605 h 1468131"/>
                <a:gd name="connsiteX22" fmla="*/ 3737138 w 3749780"/>
                <a:gd name="connsiteY22" fmla="*/ 1468075 h 1468131"/>
                <a:gd name="connsiteX23" fmla="*/ 3749780 w 3749780"/>
                <a:gd name="connsiteY23" fmla="*/ 1468131 h 146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749780" h="1468131">
                  <a:moveTo>
                    <a:pt x="0" y="1468113"/>
                  </a:moveTo>
                  <a:cubicBezTo>
                    <a:pt x="84610" y="1467756"/>
                    <a:pt x="169201" y="1467025"/>
                    <a:pt x="253773" y="1464830"/>
                  </a:cubicBezTo>
                  <a:cubicBezTo>
                    <a:pt x="334650" y="1462711"/>
                    <a:pt x="415809" y="1459260"/>
                    <a:pt x="496161" y="1449150"/>
                  </a:cubicBezTo>
                  <a:cubicBezTo>
                    <a:pt x="581239" y="1438421"/>
                    <a:pt x="664799" y="1420603"/>
                    <a:pt x="744888" y="1388192"/>
                  </a:cubicBezTo>
                  <a:cubicBezTo>
                    <a:pt x="824696" y="1355875"/>
                    <a:pt x="895239" y="1306902"/>
                    <a:pt x="960417" y="1249602"/>
                  </a:cubicBezTo>
                  <a:cubicBezTo>
                    <a:pt x="1023776" y="1193933"/>
                    <a:pt x="1079219" y="1125566"/>
                    <a:pt x="1127986" y="1055961"/>
                  </a:cubicBezTo>
                  <a:cubicBezTo>
                    <a:pt x="1178178" y="984369"/>
                    <a:pt x="1224693" y="910094"/>
                    <a:pt x="1267870" y="833624"/>
                  </a:cubicBezTo>
                  <a:cubicBezTo>
                    <a:pt x="1312360" y="754848"/>
                    <a:pt x="1354975" y="674983"/>
                    <a:pt x="1397214" y="594875"/>
                  </a:cubicBezTo>
                  <a:cubicBezTo>
                    <a:pt x="1438628" y="516342"/>
                    <a:pt x="1480098" y="437922"/>
                    <a:pt x="1523163" y="360384"/>
                  </a:cubicBezTo>
                  <a:cubicBezTo>
                    <a:pt x="1565252" y="284571"/>
                    <a:pt x="1610736" y="209302"/>
                    <a:pt x="1663985" y="141422"/>
                  </a:cubicBezTo>
                  <a:cubicBezTo>
                    <a:pt x="1691575" y="106254"/>
                    <a:pt x="1721979" y="74913"/>
                    <a:pt x="1756003" y="46628"/>
                  </a:cubicBezTo>
                  <a:cubicBezTo>
                    <a:pt x="1789108" y="19113"/>
                    <a:pt x="1829078" y="3620"/>
                    <a:pt x="1870904" y="337"/>
                  </a:cubicBezTo>
                  <a:cubicBezTo>
                    <a:pt x="1913331" y="-2982"/>
                    <a:pt x="1953582" y="18719"/>
                    <a:pt x="1987794" y="42239"/>
                  </a:cubicBezTo>
                  <a:cubicBezTo>
                    <a:pt x="2022793" y="66303"/>
                    <a:pt x="2051940" y="100121"/>
                    <a:pt x="2078968" y="133095"/>
                  </a:cubicBezTo>
                  <a:cubicBezTo>
                    <a:pt x="2134731" y="200974"/>
                    <a:pt x="2179596" y="278344"/>
                    <a:pt x="2223467" y="354832"/>
                  </a:cubicBezTo>
                  <a:cubicBezTo>
                    <a:pt x="2265987" y="428975"/>
                    <a:pt x="2305282" y="505145"/>
                    <a:pt x="2345177" y="580827"/>
                  </a:cubicBezTo>
                  <a:cubicBezTo>
                    <a:pt x="2387191" y="660541"/>
                    <a:pt x="2429186" y="740293"/>
                    <a:pt x="2473488" y="818694"/>
                  </a:cubicBezTo>
                  <a:cubicBezTo>
                    <a:pt x="2516440" y="894770"/>
                    <a:pt x="2561456" y="969832"/>
                    <a:pt x="2611422" y="1041106"/>
                  </a:cubicBezTo>
                  <a:cubicBezTo>
                    <a:pt x="2662646" y="1114219"/>
                    <a:pt x="2718784" y="1182979"/>
                    <a:pt x="2783211" y="1243843"/>
                  </a:cubicBezTo>
                  <a:cubicBezTo>
                    <a:pt x="2846570" y="1303638"/>
                    <a:pt x="2918913" y="1350248"/>
                    <a:pt x="2997352" y="1385022"/>
                  </a:cubicBezTo>
                  <a:cubicBezTo>
                    <a:pt x="3072828" y="1418502"/>
                    <a:pt x="3155655" y="1436771"/>
                    <a:pt x="3236833" y="1447012"/>
                  </a:cubicBezTo>
                  <a:cubicBezTo>
                    <a:pt x="3320280" y="1457571"/>
                    <a:pt x="3403989" y="1462073"/>
                    <a:pt x="3487980" y="1464605"/>
                  </a:cubicBezTo>
                  <a:cubicBezTo>
                    <a:pt x="3570995" y="1467137"/>
                    <a:pt x="3654086" y="1467681"/>
                    <a:pt x="3737138" y="1468075"/>
                  </a:cubicBezTo>
                  <a:cubicBezTo>
                    <a:pt x="3741396" y="1468075"/>
                    <a:pt x="3745560" y="1468113"/>
                    <a:pt x="3749780" y="1468131"/>
                  </a:cubicBezTo>
                </a:path>
              </a:pathLst>
            </a:custGeom>
            <a:grpFill/>
            <a:ln w="14049" cap="rnd">
              <a:solidFill>
                <a:srgbClr val="0071BC"/>
              </a:solidFill>
              <a:prstDash val="solid"/>
              <a:round/>
            </a:ln>
          </p:spPr>
          <p:txBody>
            <a:bodyPr rtlCol="0" anchor="ctr"/>
            <a:lstStyle/>
            <a:p>
              <a:endParaRPr lang="en-CA"/>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AC6A9E2-41E0-44DA-83D3-0F7586C67BB9}"/>
                  </a:ext>
                </a:extLst>
              </p:cNvPr>
              <p:cNvSpPr txBox="1"/>
              <p:nvPr/>
            </p:nvSpPr>
            <p:spPr>
              <a:xfrm>
                <a:off x="6182931" y="535110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mtClean="0">
                          <a:latin typeface="Cambria Math" panose="02040503050406030204" pitchFamily="18" charset="0"/>
                        </a:rPr>
                        <m:t>…</m:t>
                      </m:r>
                    </m:oMath>
                  </m:oMathPara>
                </a14:m>
                <a:endParaRPr lang="en-CA" dirty="0"/>
              </a:p>
            </p:txBody>
          </p:sp>
        </mc:Choice>
        <mc:Fallback xmlns="">
          <p:sp>
            <p:nvSpPr>
              <p:cNvPr id="35" name="TextBox 34">
                <a:extLst>
                  <a:ext uri="{FF2B5EF4-FFF2-40B4-BE49-F238E27FC236}">
                    <a16:creationId xmlns:a16="http://schemas.microsoft.com/office/drawing/2014/main" id="{EAC6A9E2-41E0-44DA-83D3-0F7586C67BB9}"/>
                  </a:ext>
                </a:extLst>
              </p:cNvPr>
              <p:cNvSpPr txBox="1">
                <a:spLocks noRot="1" noChangeAspect="1" noMove="1" noResize="1" noEditPoints="1" noAdjustHandles="1" noChangeArrowheads="1" noChangeShapeType="1" noTextEdit="1"/>
              </p:cNvSpPr>
              <p:nvPr/>
            </p:nvSpPr>
            <p:spPr>
              <a:xfrm>
                <a:off x="6182931" y="5351106"/>
                <a:ext cx="226024" cy="276999"/>
              </a:xfrm>
              <a:prstGeom prst="rect">
                <a:avLst/>
              </a:prstGeom>
              <a:blipFill>
                <a:blip r:embed="rId4"/>
                <a:stretch>
                  <a:fillRect/>
                </a:stretch>
              </a:blipFill>
            </p:spPr>
            <p:txBody>
              <a:bodyPr/>
              <a:lstStyle/>
              <a:p>
                <a:r>
                  <a:rPr lang="en-CA">
                    <a:noFill/>
                  </a:rPr>
                  <a:t> </a:t>
                </a:r>
              </a:p>
            </p:txBody>
          </p:sp>
        </mc:Fallback>
      </mc:AlternateContent>
      <p:sp>
        <p:nvSpPr>
          <p:cNvPr id="36" name="TextBox 35">
            <a:extLst>
              <a:ext uri="{FF2B5EF4-FFF2-40B4-BE49-F238E27FC236}">
                <a16:creationId xmlns:a16="http://schemas.microsoft.com/office/drawing/2014/main" id="{74547845-A32F-4FD5-84FA-794190B6FAC8}"/>
              </a:ext>
            </a:extLst>
          </p:cNvPr>
          <p:cNvSpPr txBox="1"/>
          <p:nvPr/>
        </p:nvSpPr>
        <p:spPr>
          <a:xfrm>
            <a:off x="7623022" y="5683572"/>
            <a:ext cx="2649981" cy="923330"/>
          </a:xfrm>
          <a:prstGeom prst="rect">
            <a:avLst/>
          </a:prstGeom>
          <a:noFill/>
        </p:spPr>
        <p:txBody>
          <a:bodyPr wrap="square" rtlCol="0">
            <a:spAutoFit/>
          </a:bodyPr>
          <a:lstStyle/>
          <a:p>
            <a:r>
              <a:rPr lang="en-CA" dirty="0"/>
              <a:t>Simulated signal histograms are different for different parameters</a:t>
            </a:r>
          </a:p>
        </p:txBody>
      </p:sp>
      <p:sp>
        <p:nvSpPr>
          <p:cNvPr id="37" name="TextBox 36">
            <a:extLst>
              <a:ext uri="{FF2B5EF4-FFF2-40B4-BE49-F238E27FC236}">
                <a16:creationId xmlns:a16="http://schemas.microsoft.com/office/drawing/2014/main" id="{92A697D8-9921-4A00-A5EB-7B3E90378E8B}"/>
              </a:ext>
            </a:extLst>
          </p:cNvPr>
          <p:cNvSpPr txBox="1"/>
          <p:nvPr/>
        </p:nvSpPr>
        <p:spPr>
          <a:xfrm>
            <a:off x="4678283" y="1953370"/>
            <a:ext cx="1268963" cy="369332"/>
          </a:xfrm>
          <a:prstGeom prst="rect">
            <a:avLst/>
          </a:prstGeom>
          <a:noFill/>
        </p:spPr>
        <p:txBody>
          <a:bodyPr wrap="square" rtlCol="0">
            <a:spAutoFit/>
          </a:bodyPr>
          <a:lstStyle/>
          <a:p>
            <a:r>
              <a:rPr lang="en-CA" dirty="0"/>
              <a:t>Parameters</a:t>
            </a:r>
          </a:p>
        </p:txBody>
      </p:sp>
      <p:cxnSp>
        <p:nvCxnSpPr>
          <p:cNvPr id="39" name="Straight Arrow Connector 38">
            <a:extLst>
              <a:ext uri="{FF2B5EF4-FFF2-40B4-BE49-F238E27FC236}">
                <a16:creationId xmlns:a16="http://schemas.microsoft.com/office/drawing/2014/main" id="{CDAAB2F9-BD38-47D1-8E05-0915E3DE90D1}"/>
              </a:ext>
            </a:extLst>
          </p:cNvPr>
          <p:cNvCxnSpPr>
            <a:stCxn id="37" idx="3"/>
            <a:endCxn id="24" idx="1"/>
          </p:cNvCxnSpPr>
          <p:nvPr/>
        </p:nvCxnSpPr>
        <p:spPr>
          <a:xfrm>
            <a:off x="5947246" y="2138036"/>
            <a:ext cx="148754" cy="15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rrow: Right 39">
            <a:extLst>
              <a:ext uri="{FF2B5EF4-FFF2-40B4-BE49-F238E27FC236}">
                <a16:creationId xmlns:a16="http://schemas.microsoft.com/office/drawing/2014/main" id="{066FA9E5-C52A-42AE-95D9-D31789D0AEDB}"/>
              </a:ext>
            </a:extLst>
          </p:cNvPr>
          <p:cNvSpPr/>
          <p:nvPr/>
        </p:nvSpPr>
        <p:spPr>
          <a:xfrm>
            <a:off x="6581902" y="20869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Arrow: Right 40">
            <a:extLst>
              <a:ext uri="{FF2B5EF4-FFF2-40B4-BE49-F238E27FC236}">
                <a16:creationId xmlns:a16="http://schemas.microsoft.com/office/drawing/2014/main" id="{06811F89-3A75-489A-8A79-72B432EA49C7}"/>
              </a:ext>
            </a:extLst>
          </p:cNvPr>
          <p:cNvSpPr/>
          <p:nvPr/>
        </p:nvSpPr>
        <p:spPr>
          <a:xfrm>
            <a:off x="6581902" y="39410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463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E3F0-9BF8-43E6-BE37-2A212D294754}"/>
              </a:ext>
            </a:extLst>
          </p:cNvPr>
          <p:cNvSpPr>
            <a:spLocks noGrp="1"/>
          </p:cNvSpPr>
          <p:nvPr>
            <p:ph type="title"/>
          </p:nvPr>
        </p:nvSpPr>
        <p:spPr/>
        <p:txBody>
          <a:bodyPr/>
          <a:lstStyle/>
          <a:p>
            <a:r>
              <a:rPr lang="en-CA" dirty="0"/>
              <a:t>What we want</a:t>
            </a:r>
          </a:p>
        </p:txBody>
      </p:sp>
      <p:grpSp>
        <p:nvGrpSpPr>
          <p:cNvPr id="4" name="Content Placeholder 5">
            <a:extLst>
              <a:ext uri="{FF2B5EF4-FFF2-40B4-BE49-F238E27FC236}">
                <a16:creationId xmlns:a16="http://schemas.microsoft.com/office/drawing/2014/main" id="{F2FC8BBF-C5E7-4AF6-AC6D-F82E563D92BE}"/>
              </a:ext>
            </a:extLst>
          </p:cNvPr>
          <p:cNvGrpSpPr/>
          <p:nvPr/>
        </p:nvGrpSpPr>
        <p:grpSpPr>
          <a:xfrm>
            <a:off x="4471760" y="2674799"/>
            <a:ext cx="3757840" cy="2037160"/>
            <a:chOff x="4351455" y="2803400"/>
            <a:chExt cx="3751243" cy="1487356"/>
          </a:xfrm>
          <a:solidFill>
            <a:schemeClr val="accent1">
              <a:lumMod val="5000"/>
              <a:lumOff val="95000"/>
            </a:schemeClr>
          </a:solidFill>
        </p:grpSpPr>
        <p:sp>
          <p:nvSpPr>
            <p:cNvPr id="5" name="Freeform: Shape 4">
              <a:extLst>
                <a:ext uri="{FF2B5EF4-FFF2-40B4-BE49-F238E27FC236}">
                  <a16:creationId xmlns:a16="http://schemas.microsoft.com/office/drawing/2014/main" id="{187F794B-6332-4E7F-9EA2-BAE0D54351B8}"/>
                </a:ext>
              </a:extLst>
            </p:cNvPr>
            <p:cNvSpPr/>
            <p:nvPr/>
          </p:nvSpPr>
          <p:spPr>
            <a:xfrm>
              <a:off x="4351455" y="4272000"/>
              <a:ext cx="3750511" cy="18756"/>
            </a:xfrm>
            <a:custGeom>
              <a:avLst/>
              <a:gdLst>
                <a:gd name="connsiteX0" fmla="*/ 0 w 3750511"/>
                <a:gd name="connsiteY0" fmla="*/ 0 h 18756"/>
                <a:gd name="connsiteX1" fmla="*/ 3750512 w 3750511"/>
                <a:gd name="connsiteY1" fmla="*/ 0 h 18756"/>
              </a:gdLst>
              <a:ahLst/>
              <a:cxnLst>
                <a:cxn ang="0">
                  <a:pos x="connsiteX0" y="connsiteY0"/>
                </a:cxn>
                <a:cxn ang="0">
                  <a:pos x="connsiteX1" y="connsiteY1"/>
                </a:cxn>
              </a:cxnLst>
              <a:rect l="l" t="t" r="r" b="b"/>
              <a:pathLst>
                <a:path w="3750511" h="18756">
                  <a:moveTo>
                    <a:pt x="0" y="0"/>
                  </a:moveTo>
                  <a:lnTo>
                    <a:pt x="3750512" y="0"/>
                  </a:lnTo>
                </a:path>
              </a:pathLst>
            </a:custGeom>
            <a:grpFill/>
            <a:ln w="14049" cap="rnd">
              <a:solidFill>
                <a:srgbClr val="000000"/>
              </a:solidFill>
              <a:prstDash val="solid"/>
              <a:round/>
            </a:ln>
          </p:spPr>
          <p:txBody>
            <a:bodyPr rtlCol="0" anchor="ctr"/>
            <a:lstStyle/>
            <a:p>
              <a:endParaRPr lang="en-CA"/>
            </a:p>
          </p:txBody>
        </p:sp>
        <p:sp>
          <p:nvSpPr>
            <p:cNvPr id="6" name="Freeform: Shape 5">
              <a:extLst>
                <a:ext uri="{FF2B5EF4-FFF2-40B4-BE49-F238E27FC236}">
                  <a16:creationId xmlns:a16="http://schemas.microsoft.com/office/drawing/2014/main" id="{00F58BAC-74A9-4889-9306-6DF5F08B6BB3}"/>
                </a:ext>
              </a:extLst>
            </p:cNvPr>
            <p:cNvSpPr/>
            <p:nvPr/>
          </p:nvSpPr>
          <p:spPr>
            <a:xfrm>
              <a:off x="4352918" y="2803400"/>
              <a:ext cx="3749780" cy="1468131"/>
            </a:xfrm>
            <a:custGeom>
              <a:avLst/>
              <a:gdLst>
                <a:gd name="connsiteX0" fmla="*/ 0 w 3749780"/>
                <a:gd name="connsiteY0" fmla="*/ 1468113 h 1468131"/>
                <a:gd name="connsiteX1" fmla="*/ 253773 w 3749780"/>
                <a:gd name="connsiteY1" fmla="*/ 1464830 h 1468131"/>
                <a:gd name="connsiteX2" fmla="*/ 496161 w 3749780"/>
                <a:gd name="connsiteY2" fmla="*/ 1449150 h 1468131"/>
                <a:gd name="connsiteX3" fmla="*/ 744888 w 3749780"/>
                <a:gd name="connsiteY3" fmla="*/ 1388192 h 1468131"/>
                <a:gd name="connsiteX4" fmla="*/ 960417 w 3749780"/>
                <a:gd name="connsiteY4" fmla="*/ 1249602 h 1468131"/>
                <a:gd name="connsiteX5" fmla="*/ 1127986 w 3749780"/>
                <a:gd name="connsiteY5" fmla="*/ 1055961 h 1468131"/>
                <a:gd name="connsiteX6" fmla="*/ 1267870 w 3749780"/>
                <a:gd name="connsiteY6" fmla="*/ 833624 h 1468131"/>
                <a:gd name="connsiteX7" fmla="*/ 1397214 w 3749780"/>
                <a:gd name="connsiteY7" fmla="*/ 594875 h 1468131"/>
                <a:gd name="connsiteX8" fmla="*/ 1523163 w 3749780"/>
                <a:gd name="connsiteY8" fmla="*/ 360384 h 1468131"/>
                <a:gd name="connsiteX9" fmla="*/ 1663985 w 3749780"/>
                <a:gd name="connsiteY9" fmla="*/ 141422 h 1468131"/>
                <a:gd name="connsiteX10" fmla="*/ 1756003 w 3749780"/>
                <a:gd name="connsiteY10" fmla="*/ 46628 h 1468131"/>
                <a:gd name="connsiteX11" fmla="*/ 1870904 w 3749780"/>
                <a:gd name="connsiteY11" fmla="*/ 337 h 1468131"/>
                <a:gd name="connsiteX12" fmla="*/ 1987794 w 3749780"/>
                <a:gd name="connsiteY12" fmla="*/ 42239 h 1468131"/>
                <a:gd name="connsiteX13" fmla="*/ 2078968 w 3749780"/>
                <a:gd name="connsiteY13" fmla="*/ 133095 h 1468131"/>
                <a:gd name="connsiteX14" fmla="*/ 2223467 w 3749780"/>
                <a:gd name="connsiteY14" fmla="*/ 354832 h 1468131"/>
                <a:gd name="connsiteX15" fmla="*/ 2345177 w 3749780"/>
                <a:gd name="connsiteY15" fmla="*/ 580827 h 1468131"/>
                <a:gd name="connsiteX16" fmla="*/ 2473488 w 3749780"/>
                <a:gd name="connsiteY16" fmla="*/ 818694 h 1468131"/>
                <a:gd name="connsiteX17" fmla="*/ 2611422 w 3749780"/>
                <a:gd name="connsiteY17" fmla="*/ 1041106 h 1468131"/>
                <a:gd name="connsiteX18" fmla="*/ 2783211 w 3749780"/>
                <a:gd name="connsiteY18" fmla="*/ 1243843 h 1468131"/>
                <a:gd name="connsiteX19" fmla="*/ 2997352 w 3749780"/>
                <a:gd name="connsiteY19" fmla="*/ 1385022 h 1468131"/>
                <a:gd name="connsiteX20" fmla="*/ 3236833 w 3749780"/>
                <a:gd name="connsiteY20" fmla="*/ 1447012 h 1468131"/>
                <a:gd name="connsiteX21" fmla="*/ 3487980 w 3749780"/>
                <a:gd name="connsiteY21" fmla="*/ 1464605 h 1468131"/>
                <a:gd name="connsiteX22" fmla="*/ 3737138 w 3749780"/>
                <a:gd name="connsiteY22" fmla="*/ 1468075 h 1468131"/>
                <a:gd name="connsiteX23" fmla="*/ 3749780 w 3749780"/>
                <a:gd name="connsiteY23" fmla="*/ 1468131 h 146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749780" h="1468131">
                  <a:moveTo>
                    <a:pt x="0" y="1468113"/>
                  </a:moveTo>
                  <a:cubicBezTo>
                    <a:pt x="84610" y="1467756"/>
                    <a:pt x="169201" y="1467025"/>
                    <a:pt x="253773" y="1464830"/>
                  </a:cubicBezTo>
                  <a:cubicBezTo>
                    <a:pt x="334650" y="1462711"/>
                    <a:pt x="415809" y="1459260"/>
                    <a:pt x="496161" y="1449150"/>
                  </a:cubicBezTo>
                  <a:cubicBezTo>
                    <a:pt x="581239" y="1438421"/>
                    <a:pt x="664799" y="1420603"/>
                    <a:pt x="744888" y="1388192"/>
                  </a:cubicBezTo>
                  <a:cubicBezTo>
                    <a:pt x="824696" y="1355875"/>
                    <a:pt x="895239" y="1306902"/>
                    <a:pt x="960417" y="1249602"/>
                  </a:cubicBezTo>
                  <a:cubicBezTo>
                    <a:pt x="1023776" y="1193933"/>
                    <a:pt x="1079219" y="1125566"/>
                    <a:pt x="1127986" y="1055961"/>
                  </a:cubicBezTo>
                  <a:cubicBezTo>
                    <a:pt x="1178178" y="984369"/>
                    <a:pt x="1224693" y="910094"/>
                    <a:pt x="1267870" y="833624"/>
                  </a:cubicBezTo>
                  <a:cubicBezTo>
                    <a:pt x="1312360" y="754848"/>
                    <a:pt x="1354975" y="674983"/>
                    <a:pt x="1397214" y="594875"/>
                  </a:cubicBezTo>
                  <a:cubicBezTo>
                    <a:pt x="1438628" y="516342"/>
                    <a:pt x="1480098" y="437922"/>
                    <a:pt x="1523163" y="360384"/>
                  </a:cubicBezTo>
                  <a:cubicBezTo>
                    <a:pt x="1565252" y="284571"/>
                    <a:pt x="1610736" y="209302"/>
                    <a:pt x="1663985" y="141422"/>
                  </a:cubicBezTo>
                  <a:cubicBezTo>
                    <a:pt x="1691575" y="106254"/>
                    <a:pt x="1721979" y="74913"/>
                    <a:pt x="1756003" y="46628"/>
                  </a:cubicBezTo>
                  <a:cubicBezTo>
                    <a:pt x="1789108" y="19113"/>
                    <a:pt x="1829078" y="3620"/>
                    <a:pt x="1870904" y="337"/>
                  </a:cubicBezTo>
                  <a:cubicBezTo>
                    <a:pt x="1913331" y="-2982"/>
                    <a:pt x="1953582" y="18719"/>
                    <a:pt x="1987794" y="42239"/>
                  </a:cubicBezTo>
                  <a:cubicBezTo>
                    <a:pt x="2022793" y="66303"/>
                    <a:pt x="2051940" y="100121"/>
                    <a:pt x="2078968" y="133095"/>
                  </a:cubicBezTo>
                  <a:cubicBezTo>
                    <a:pt x="2134731" y="200974"/>
                    <a:pt x="2179596" y="278344"/>
                    <a:pt x="2223467" y="354832"/>
                  </a:cubicBezTo>
                  <a:cubicBezTo>
                    <a:pt x="2265987" y="428975"/>
                    <a:pt x="2305282" y="505145"/>
                    <a:pt x="2345177" y="580827"/>
                  </a:cubicBezTo>
                  <a:cubicBezTo>
                    <a:pt x="2387191" y="660541"/>
                    <a:pt x="2429186" y="740293"/>
                    <a:pt x="2473488" y="818694"/>
                  </a:cubicBezTo>
                  <a:cubicBezTo>
                    <a:pt x="2516440" y="894770"/>
                    <a:pt x="2561456" y="969832"/>
                    <a:pt x="2611422" y="1041106"/>
                  </a:cubicBezTo>
                  <a:cubicBezTo>
                    <a:pt x="2662646" y="1114219"/>
                    <a:pt x="2718784" y="1182979"/>
                    <a:pt x="2783211" y="1243843"/>
                  </a:cubicBezTo>
                  <a:cubicBezTo>
                    <a:pt x="2846570" y="1303638"/>
                    <a:pt x="2918913" y="1350248"/>
                    <a:pt x="2997352" y="1385022"/>
                  </a:cubicBezTo>
                  <a:cubicBezTo>
                    <a:pt x="3072828" y="1418502"/>
                    <a:pt x="3155655" y="1436771"/>
                    <a:pt x="3236833" y="1447012"/>
                  </a:cubicBezTo>
                  <a:cubicBezTo>
                    <a:pt x="3320280" y="1457571"/>
                    <a:pt x="3403989" y="1462073"/>
                    <a:pt x="3487980" y="1464605"/>
                  </a:cubicBezTo>
                  <a:cubicBezTo>
                    <a:pt x="3570995" y="1467137"/>
                    <a:pt x="3654086" y="1467681"/>
                    <a:pt x="3737138" y="1468075"/>
                  </a:cubicBezTo>
                  <a:cubicBezTo>
                    <a:pt x="3741396" y="1468075"/>
                    <a:pt x="3745560" y="1468113"/>
                    <a:pt x="3749780" y="1468131"/>
                  </a:cubicBezTo>
                </a:path>
              </a:pathLst>
            </a:custGeom>
            <a:grpFill/>
            <a:ln w="14049" cap="rnd">
              <a:solidFill>
                <a:srgbClr val="0071BC"/>
              </a:solidFill>
              <a:prstDash val="solid"/>
              <a:round/>
            </a:ln>
          </p:spPr>
          <p:txBody>
            <a:bodyPr rtlCol="0" anchor="ctr"/>
            <a:lstStyle/>
            <a:p>
              <a:endParaRPr lang="en-CA"/>
            </a:p>
          </p:txBody>
        </p:sp>
      </p:grpSp>
      <p:grpSp>
        <p:nvGrpSpPr>
          <p:cNvPr id="7" name="Content Placeholder 5">
            <a:extLst>
              <a:ext uri="{FF2B5EF4-FFF2-40B4-BE49-F238E27FC236}">
                <a16:creationId xmlns:a16="http://schemas.microsoft.com/office/drawing/2014/main" id="{881F2E96-AE61-4FEB-9279-0A0441B3C03C}"/>
              </a:ext>
            </a:extLst>
          </p:cNvPr>
          <p:cNvGrpSpPr/>
          <p:nvPr/>
        </p:nvGrpSpPr>
        <p:grpSpPr>
          <a:xfrm>
            <a:off x="4646645" y="2766218"/>
            <a:ext cx="3405673" cy="1919409"/>
            <a:chOff x="4351455" y="2803400"/>
            <a:chExt cx="3751243" cy="1487356"/>
          </a:xfrm>
          <a:solidFill>
            <a:schemeClr val="accent1">
              <a:lumMod val="5000"/>
              <a:lumOff val="95000"/>
            </a:schemeClr>
          </a:solidFill>
        </p:grpSpPr>
        <p:sp>
          <p:nvSpPr>
            <p:cNvPr id="8" name="Freeform: Shape 7">
              <a:extLst>
                <a:ext uri="{FF2B5EF4-FFF2-40B4-BE49-F238E27FC236}">
                  <a16:creationId xmlns:a16="http://schemas.microsoft.com/office/drawing/2014/main" id="{9ED606A3-F391-4763-8301-AF9BF686432F}"/>
                </a:ext>
              </a:extLst>
            </p:cNvPr>
            <p:cNvSpPr/>
            <p:nvPr/>
          </p:nvSpPr>
          <p:spPr>
            <a:xfrm>
              <a:off x="4351455" y="4272000"/>
              <a:ext cx="3750511" cy="18756"/>
            </a:xfrm>
            <a:custGeom>
              <a:avLst/>
              <a:gdLst>
                <a:gd name="connsiteX0" fmla="*/ 0 w 3750511"/>
                <a:gd name="connsiteY0" fmla="*/ 0 h 18756"/>
                <a:gd name="connsiteX1" fmla="*/ 3750512 w 3750511"/>
                <a:gd name="connsiteY1" fmla="*/ 0 h 18756"/>
              </a:gdLst>
              <a:ahLst/>
              <a:cxnLst>
                <a:cxn ang="0">
                  <a:pos x="connsiteX0" y="connsiteY0"/>
                </a:cxn>
                <a:cxn ang="0">
                  <a:pos x="connsiteX1" y="connsiteY1"/>
                </a:cxn>
              </a:cxnLst>
              <a:rect l="l" t="t" r="r" b="b"/>
              <a:pathLst>
                <a:path w="3750511" h="18756">
                  <a:moveTo>
                    <a:pt x="0" y="0"/>
                  </a:moveTo>
                  <a:lnTo>
                    <a:pt x="3750512" y="0"/>
                  </a:lnTo>
                </a:path>
              </a:pathLst>
            </a:custGeom>
            <a:grpFill/>
            <a:ln w="14049" cap="rnd">
              <a:solidFill>
                <a:srgbClr val="FF0000"/>
              </a:solidFill>
              <a:prstDash val="solid"/>
              <a:round/>
            </a:ln>
          </p:spPr>
          <p:txBody>
            <a:bodyPr rtlCol="0" anchor="ctr"/>
            <a:lstStyle/>
            <a:p>
              <a:endParaRPr lang="en-CA"/>
            </a:p>
          </p:txBody>
        </p:sp>
        <p:sp>
          <p:nvSpPr>
            <p:cNvPr id="9" name="Freeform: Shape 8">
              <a:extLst>
                <a:ext uri="{FF2B5EF4-FFF2-40B4-BE49-F238E27FC236}">
                  <a16:creationId xmlns:a16="http://schemas.microsoft.com/office/drawing/2014/main" id="{1F8AFB14-2642-4A1C-BCD3-E8DBF509E6BE}"/>
                </a:ext>
              </a:extLst>
            </p:cNvPr>
            <p:cNvSpPr/>
            <p:nvPr/>
          </p:nvSpPr>
          <p:spPr>
            <a:xfrm>
              <a:off x="4352918" y="2803400"/>
              <a:ext cx="3749780" cy="1468131"/>
            </a:xfrm>
            <a:custGeom>
              <a:avLst/>
              <a:gdLst>
                <a:gd name="connsiteX0" fmla="*/ 0 w 3749780"/>
                <a:gd name="connsiteY0" fmla="*/ 1468113 h 1468131"/>
                <a:gd name="connsiteX1" fmla="*/ 253773 w 3749780"/>
                <a:gd name="connsiteY1" fmla="*/ 1464830 h 1468131"/>
                <a:gd name="connsiteX2" fmla="*/ 496161 w 3749780"/>
                <a:gd name="connsiteY2" fmla="*/ 1449150 h 1468131"/>
                <a:gd name="connsiteX3" fmla="*/ 744888 w 3749780"/>
                <a:gd name="connsiteY3" fmla="*/ 1388192 h 1468131"/>
                <a:gd name="connsiteX4" fmla="*/ 960417 w 3749780"/>
                <a:gd name="connsiteY4" fmla="*/ 1249602 h 1468131"/>
                <a:gd name="connsiteX5" fmla="*/ 1127986 w 3749780"/>
                <a:gd name="connsiteY5" fmla="*/ 1055961 h 1468131"/>
                <a:gd name="connsiteX6" fmla="*/ 1267870 w 3749780"/>
                <a:gd name="connsiteY6" fmla="*/ 833624 h 1468131"/>
                <a:gd name="connsiteX7" fmla="*/ 1397214 w 3749780"/>
                <a:gd name="connsiteY7" fmla="*/ 594875 h 1468131"/>
                <a:gd name="connsiteX8" fmla="*/ 1523163 w 3749780"/>
                <a:gd name="connsiteY8" fmla="*/ 360384 h 1468131"/>
                <a:gd name="connsiteX9" fmla="*/ 1663985 w 3749780"/>
                <a:gd name="connsiteY9" fmla="*/ 141422 h 1468131"/>
                <a:gd name="connsiteX10" fmla="*/ 1756003 w 3749780"/>
                <a:gd name="connsiteY10" fmla="*/ 46628 h 1468131"/>
                <a:gd name="connsiteX11" fmla="*/ 1870904 w 3749780"/>
                <a:gd name="connsiteY11" fmla="*/ 337 h 1468131"/>
                <a:gd name="connsiteX12" fmla="*/ 1987794 w 3749780"/>
                <a:gd name="connsiteY12" fmla="*/ 42239 h 1468131"/>
                <a:gd name="connsiteX13" fmla="*/ 2078968 w 3749780"/>
                <a:gd name="connsiteY13" fmla="*/ 133095 h 1468131"/>
                <a:gd name="connsiteX14" fmla="*/ 2223467 w 3749780"/>
                <a:gd name="connsiteY14" fmla="*/ 354832 h 1468131"/>
                <a:gd name="connsiteX15" fmla="*/ 2345177 w 3749780"/>
                <a:gd name="connsiteY15" fmla="*/ 580827 h 1468131"/>
                <a:gd name="connsiteX16" fmla="*/ 2473488 w 3749780"/>
                <a:gd name="connsiteY16" fmla="*/ 818694 h 1468131"/>
                <a:gd name="connsiteX17" fmla="*/ 2611422 w 3749780"/>
                <a:gd name="connsiteY17" fmla="*/ 1041106 h 1468131"/>
                <a:gd name="connsiteX18" fmla="*/ 2783211 w 3749780"/>
                <a:gd name="connsiteY18" fmla="*/ 1243843 h 1468131"/>
                <a:gd name="connsiteX19" fmla="*/ 2997352 w 3749780"/>
                <a:gd name="connsiteY19" fmla="*/ 1385022 h 1468131"/>
                <a:gd name="connsiteX20" fmla="*/ 3236833 w 3749780"/>
                <a:gd name="connsiteY20" fmla="*/ 1447012 h 1468131"/>
                <a:gd name="connsiteX21" fmla="*/ 3487980 w 3749780"/>
                <a:gd name="connsiteY21" fmla="*/ 1464605 h 1468131"/>
                <a:gd name="connsiteX22" fmla="*/ 3737138 w 3749780"/>
                <a:gd name="connsiteY22" fmla="*/ 1468075 h 1468131"/>
                <a:gd name="connsiteX23" fmla="*/ 3749780 w 3749780"/>
                <a:gd name="connsiteY23" fmla="*/ 1468131 h 146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749780" h="1468131">
                  <a:moveTo>
                    <a:pt x="0" y="1468113"/>
                  </a:moveTo>
                  <a:cubicBezTo>
                    <a:pt x="84610" y="1467756"/>
                    <a:pt x="169201" y="1467025"/>
                    <a:pt x="253773" y="1464830"/>
                  </a:cubicBezTo>
                  <a:cubicBezTo>
                    <a:pt x="334650" y="1462711"/>
                    <a:pt x="415809" y="1459260"/>
                    <a:pt x="496161" y="1449150"/>
                  </a:cubicBezTo>
                  <a:cubicBezTo>
                    <a:pt x="581239" y="1438421"/>
                    <a:pt x="664799" y="1420603"/>
                    <a:pt x="744888" y="1388192"/>
                  </a:cubicBezTo>
                  <a:cubicBezTo>
                    <a:pt x="824696" y="1355875"/>
                    <a:pt x="895239" y="1306902"/>
                    <a:pt x="960417" y="1249602"/>
                  </a:cubicBezTo>
                  <a:cubicBezTo>
                    <a:pt x="1023776" y="1193933"/>
                    <a:pt x="1079219" y="1125566"/>
                    <a:pt x="1127986" y="1055961"/>
                  </a:cubicBezTo>
                  <a:cubicBezTo>
                    <a:pt x="1178178" y="984369"/>
                    <a:pt x="1224693" y="910094"/>
                    <a:pt x="1267870" y="833624"/>
                  </a:cubicBezTo>
                  <a:cubicBezTo>
                    <a:pt x="1312360" y="754848"/>
                    <a:pt x="1354975" y="674983"/>
                    <a:pt x="1397214" y="594875"/>
                  </a:cubicBezTo>
                  <a:cubicBezTo>
                    <a:pt x="1438628" y="516342"/>
                    <a:pt x="1480098" y="437922"/>
                    <a:pt x="1523163" y="360384"/>
                  </a:cubicBezTo>
                  <a:cubicBezTo>
                    <a:pt x="1565252" y="284571"/>
                    <a:pt x="1610736" y="209302"/>
                    <a:pt x="1663985" y="141422"/>
                  </a:cubicBezTo>
                  <a:cubicBezTo>
                    <a:pt x="1691575" y="106254"/>
                    <a:pt x="1721979" y="74913"/>
                    <a:pt x="1756003" y="46628"/>
                  </a:cubicBezTo>
                  <a:cubicBezTo>
                    <a:pt x="1789108" y="19113"/>
                    <a:pt x="1829078" y="3620"/>
                    <a:pt x="1870904" y="337"/>
                  </a:cubicBezTo>
                  <a:cubicBezTo>
                    <a:pt x="1913331" y="-2982"/>
                    <a:pt x="1953582" y="18719"/>
                    <a:pt x="1987794" y="42239"/>
                  </a:cubicBezTo>
                  <a:cubicBezTo>
                    <a:pt x="2022793" y="66303"/>
                    <a:pt x="2051940" y="100121"/>
                    <a:pt x="2078968" y="133095"/>
                  </a:cubicBezTo>
                  <a:cubicBezTo>
                    <a:pt x="2134731" y="200974"/>
                    <a:pt x="2179596" y="278344"/>
                    <a:pt x="2223467" y="354832"/>
                  </a:cubicBezTo>
                  <a:cubicBezTo>
                    <a:pt x="2265987" y="428975"/>
                    <a:pt x="2305282" y="505145"/>
                    <a:pt x="2345177" y="580827"/>
                  </a:cubicBezTo>
                  <a:cubicBezTo>
                    <a:pt x="2387191" y="660541"/>
                    <a:pt x="2429186" y="740293"/>
                    <a:pt x="2473488" y="818694"/>
                  </a:cubicBezTo>
                  <a:cubicBezTo>
                    <a:pt x="2516440" y="894770"/>
                    <a:pt x="2561456" y="969832"/>
                    <a:pt x="2611422" y="1041106"/>
                  </a:cubicBezTo>
                  <a:cubicBezTo>
                    <a:pt x="2662646" y="1114219"/>
                    <a:pt x="2718784" y="1182979"/>
                    <a:pt x="2783211" y="1243843"/>
                  </a:cubicBezTo>
                  <a:cubicBezTo>
                    <a:pt x="2846570" y="1303638"/>
                    <a:pt x="2918913" y="1350248"/>
                    <a:pt x="2997352" y="1385022"/>
                  </a:cubicBezTo>
                  <a:cubicBezTo>
                    <a:pt x="3072828" y="1418502"/>
                    <a:pt x="3155655" y="1436771"/>
                    <a:pt x="3236833" y="1447012"/>
                  </a:cubicBezTo>
                  <a:cubicBezTo>
                    <a:pt x="3320280" y="1457571"/>
                    <a:pt x="3403989" y="1462073"/>
                    <a:pt x="3487980" y="1464605"/>
                  </a:cubicBezTo>
                  <a:cubicBezTo>
                    <a:pt x="3570995" y="1467137"/>
                    <a:pt x="3654086" y="1467681"/>
                    <a:pt x="3737138" y="1468075"/>
                  </a:cubicBezTo>
                  <a:cubicBezTo>
                    <a:pt x="3741396" y="1468075"/>
                    <a:pt x="3745560" y="1468113"/>
                    <a:pt x="3749780" y="1468131"/>
                  </a:cubicBezTo>
                </a:path>
              </a:pathLst>
            </a:custGeom>
            <a:grpFill/>
            <a:ln w="14049" cap="rnd">
              <a:solidFill>
                <a:srgbClr val="FF0000"/>
              </a:solidFill>
              <a:prstDash val="solid"/>
              <a:round/>
            </a:ln>
          </p:spPr>
          <p:txBody>
            <a:bodyPr rtlCol="0" anchor="ctr"/>
            <a:lstStyle/>
            <a:p>
              <a:endParaRPr lang="en-CA"/>
            </a:p>
          </p:txBody>
        </p:sp>
      </p:grpSp>
      <p:sp>
        <p:nvSpPr>
          <p:cNvPr id="10" name="TextBox 9">
            <a:extLst>
              <a:ext uri="{FF2B5EF4-FFF2-40B4-BE49-F238E27FC236}">
                <a16:creationId xmlns:a16="http://schemas.microsoft.com/office/drawing/2014/main" id="{A0EAFEF6-FE14-4A2F-9152-0268F4B9AE24}"/>
              </a:ext>
            </a:extLst>
          </p:cNvPr>
          <p:cNvSpPr txBox="1"/>
          <p:nvPr/>
        </p:nvSpPr>
        <p:spPr>
          <a:xfrm>
            <a:off x="4646645" y="5271796"/>
            <a:ext cx="3405008" cy="646331"/>
          </a:xfrm>
          <a:prstGeom prst="rect">
            <a:avLst/>
          </a:prstGeom>
          <a:noFill/>
        </p:spPr>
        <p:txBody>
          <a:bodyPr wrap="square" rtlCol="0">
            <a:spAutoFit/>
          </a:bodyPr>
          <a:lstStyle/>
          <a:p>
            <a:r>
              <a:rPr lang="en-CA" dirty="0"/>
              <a:t>Record and simulated signal should have very similar histogram</a:t>
            </a:r>
          </a:p>
        </p:txBody>
      </p:sp>
    </p:spTree>
    <p:extLst>
      <p:ext uri="{BB962C8B-B14F-4D97-AF65-F5344CB8AC3E}">
        <p14:creationId xmlns:p14="http://schemas.microsoft.com/office/powerpoint/2010/main" val="347382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D81C-40CC-4AFC-80BE-815A1EC85854}"/>
              </a:ext>
            </a:extLst>
          </p:cNvPr>
          <p:cNvSpPr>
            <a:spLocks noGrp="1"/>
          </p:cNvSpPr>
          <p:nvPr>
            <p:ph type="title"/>
          </p:nvPr>
        </p:nvSpPr>
        <p:spPr/>
        <p:txBody>
          <a:bodyPr/>
          <a:lstStyle/>
          <a:p>
            <a:r>
              <a:rPr lang="en-CA" dirty="0"/>
              <a:t>Solution: compare histograms!</a:t>
            </a:r>
          </a:p>
        </p:txBody>
      </p:sp>
      <p:sp>
        <p:nvSpPr>
          <p:cNvPr id="3" name="Content Placeholder 2">
            <a:extLst>
              <a:ext uri="{FF2B5EF4-FFF2-40B4-BE49-F238E27FC236}">
                <a16:creationId xmlns:a16="http://schemas.microsoft.com/office/drawing/2014/main" id="{CEEA1E3F-C34F-48C8-8586-00A2FA5F51A3}"/>
              </a:ext>
            </a:extLst>
          </p:cNvPr>
          <p:cNvSpPr>
            <a:spLocks noGrp="1"/>
          </p:cNvSpPr>
          <p:nvPr>
            <p:ph idx="1"/>
          </p:nvPr>
        </p:nvSpPr>
        <p:spPr/>
        <p:txBody>
          <a:bodyPr/>
          <a:lstStyle/>
          <a:p>
            <a:r>
              <a:rPr lang="en-CA" dirty="0"/>
              <a:t>Goal: We want to set parameters that results in the histogram of the simulated signal looking similar to the record.</a:t>
            </a:r>
          </a:p>
          <a:p>
            <a:r>
              <a:rPr lang="en-CA" dirty="0"/>
              <a:t>Problem: How to compare histograms? We know we can get histograms from MATLAB functions, but how to “compare” them?</a:t>
            </a:r>
          </a:p>
          <a:p>
            <a:r>
              <a:rPr lang="en-CA" dirty="0"/>
              <a:t>Answer: Bhattacharya Coefficient (</a:t>
            </a:r>
            <a:r>
              <a:rPr lang="en-CA" dirty="0" err="1"/>
              <a:t>bc</a:t>
            </a:r>
            <a:r>
              <a:rPr lang="en-CA" dirty="0"/>
              <a:t>)! It compares two histograms and provides a number between 0 and 1, where 1 is identical and 0 is very different. </a:t>
            </a:r>
          </a:p>
          <a:p>
            <a:r>
              <a:rPr lang="en-CA" dirty="0"/>
              <a:t>All in all: Get N-bin histogram for each signal, get Bhattacharya Coefficient (</a:t>
            </a:r>
            <a:r>
              <a:rPr lang="en-CA" dirty="0" err="1"/>
              <a:t>bc</a:t>
            </a:r>
            <a:r>
              <a:rPr lang="en-CA" dirty="0"/>
              <a:t>) of the histograms, simple right! </a:t>
            </a:r>
          </a:p>
        </p:txBody>
      </p:sp>
    </p:spTree>
    <p:extLst>
      <p:ext uri="{BB962C8B-B14F-4D97-AF65-F5344CB8AC3E}">
        <p14:creationId xmlns:p14="http://schemas.microsoft.com/office/powerpoint/2010/main" val="272837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523E-0C18-4770-9021-0D52D3A60B67}"/>
              </a:ext>
            </a:extLst>
          </p:cNvPr>
          <p:cNvSpPr>
            <a:spLocks noGrp="1"/>
          </p:cNvSpPr>
          <p:nvPr>
            <p:ph type="title"/>
          </p:nvPr>
        </p:nvSpPr>
        <p:spPr/>
        <p:txBody>
          <a:bodyPr/>
          <a:lstStyle/>
          <a:p>
            <a:r>
              <a:rPr lang="en-CA" dirty="0"/>
              <a:t>Problem with histograms</a:t>
            </a:r>
          </a:p>
        </p:txBody>
      </p:sp>
      <p:sp>
        <p:nvSpPr>
          <p:cNvPr id="3" name="Content Placeholder 2">
            <a:extLst>
              <a:ext uri="{FF2B5EF4-FFF2-40B4-BE49-F238E27FC236}">
                <a16:creationId xmlns:a16="http://schemas.microsoft.com/office/drawing/2014/main" id="{815607FB-BE9F-4016-9FC9-BEAC0B883A08}"/>
              </a:ext>
            </a:extLst>
          </p:cNvPr>
          <p:cNvSpPr>
            <a:spLocks noGrp="1"/>
          </p:cNvSpPr>
          <p:nvPr>
            <p:ph idx="1"/>
          </p:nvPr>
        </p:nvSpPr>
        <p:spPr/>
        <p:txBody>
          <a:bodyPr/>
          <a:lstStyle/>
          <a:p>
            <a:r>
              <a:rPr lang="en-CA" dirty="0"/>
              <a:t>To calculate the histogram, we need the signal and at least one other parameter: the number of bins or the bin edges.</a:t>
            </a:r>
            <a:br>
              <a:rPr lang="en-CA" dirty="0"/>
            </a:br>
            <a:r>
              <a:rPr lang="en-CA" dirty="0"/>
              <a:t>e.g.: </a:t>
            </a:r>
          </a:p>
          <a:p>
            <a:pPr lvl="1"/>
            <a:r>
              <a:rPr lang="en-CA" dirty="0" err="1">
                <a:solidFill>
                  <a:schemeClr val="accent1">
                    <a:lumMod val="50000"/>
                  </a:schemeClr>
                </a:solidFill>
              </a:rPr>
              <a:t>numBins</a:t>
            </a:r>
            <a:r>
              <a:rPr lang="en-CA" dirty="0">
                <a:solidFill>
                  <a:schemeClr val="accent1">
                    <a:lumMod val="50000"/>
                  </a:schemeClr>
                </a:solidFill>
              </a:rPr>
              <a:t> = 20;</a:t>
            </a:r>
            <a:br>
              <a:rPr lang="en-CA" dirty="0">
                <a:solidFill>
                  <a:schemeClr val="accent1">
                    <a:lumMod val="50000"/>
                  </a:schemeClr>
                </a:solidFill>
              </a:rPr>
            </a:br>
            <a:r>
              <a:rPr lang="en-CA" dirty="0">
                <a:solidFill>
                  <a:schemeClr val="accent1">
                    <a:lumMod val="50000"/>
                  </a:schemeClr>
                </a:solidFill>
              </a:rPr>
              <a:t>hist = histogram(sig, </a:t>
            </a:r>
            <a:r>
              <a:rPr lang="en-CA" dirty="0" err="1">
                <a:solidFill>
                  <a:schemeClr val="accent1">
                    <a:lumMod val="50000"/>
                  </a:schemeClr>
                </a:solidFill>
              </a:rPr>
              <a:t>numBins</a:t>
            </a:r>
            <a:r>
              <a:rPr lang="en-CA" dirty="0">
                <a:solidFill>
                  <a:schemeClr val="accent1">
                    <a:lumMod val="50000"/>
                  </a:schemeClr>
                </a:solidFill>
              </a:rPr>
              <a:t>) </a:t>
            </a:r>
            <a:r>
              <a:rPr lang="en-CA" dirty="0">
                <a:solidFill>
                  <a:schemeClr val="bg1">
                    <a:lumMod val="50000"/>
                  </a:schemeClr>
                </a:solidFill>
              </a:rPr>
              <a:t>% This is specifying the number of bins.</a:t>
            </a:r>
          </a:p>
          <a:p>
            <a:pPr lvl="1"/>
            <a:r>
              <a:rPr lang="en-CA" dirty="0" err="1">
                <a:solidFill>
                  <a:schemeClr val="accent1">
                    <a:lumMod val="50000"/>
                  </a:schemeClr>
                </a:solidFill>
              </a:rPr>
              <a:t>binEdges</a:t>
            </a:r>
            <a:r>
              <a:rPr lang="en-CA" dirty="0">
                <a:solidFill>
                  <a:schemeClr val="accent1">
                    <a:lumMod val="50000"/>
                  </a:schemeClr>
                </a:solidFill>
              </a:rPr>
              <a:t> = -1:0.1:1;</a:t>
            </a:r>
            <a:br>
              <a:rPr lang="en-CA" dirty="0"/>
            </a:br>
            <a:r>
              <a:rPr lang="en-CA" dirty="0">
                <a:solidFill>
                  <a:schemeClr val="accent1">
                    <a:lumMod val="50000"/>
                  </a:schemeClr>
                </a:solidFill>
              </a:rPr>
              <a:t>hist = histogram(sig, </a:t>
            </a:r>
            <a:r>
              <a:rPr lang="en-CA" dirty="0" err="1">
                <a:solidFill>
                  <a:schemeClr val="accent1">
                    <a:lumMod val="50000"/>
                  </a:schemeClr>
                </a:solidFill>
              </a:rPr>
              <a:t>binEdges</a:t>
            </a:r>
            <a:r>
              <a:rPr lang="en-CA" dirty="0">
                <a:solidFill>
                  <a:schemeClr val="accent1">
                    <a:lumMod val="50000"/>
                  </a:schemeClr>
                </a:solidFill>
              </a:rPr>
              <a:t>) </a:t>
            </a:r>
            <a:r>
              <a:rPr lang="en-CA" dirty="0">
                <a:solidFill>
                  <a:schemeClr val="bg1">
                    <a:lumMod val="50000"/>
                  </a:schemeClr>
                </a:solidFill>
              </a:rPr>
              <a:t>% This is specifying the bin edges.</a:t>
            </a:r>
          </a:p>
          <a:p>
            <a:r>
              <a:rPr lang="en-CA" dirty="0"/>
              <a:t>What’s the difference between the two approaches?</a:t>
            </a:r>
            <a:br>
              <a:rPr lang="en-CA" dirty="0"/>
            </a:br>
            <a:endParaRPr lang="en-CA" dirty="0"/>
          </a:p>
        </p:txBody>
      </p:sp>
    </p:spTree>
    <p:extLst>
      <p:ext uri="{BB962C8B-B14F-4D97-AF65-F5344CB8AC3E}">
        <p14:creationId xmlns:p14="http://schemas.microsoft.com/office/powerpoint/2010/main" val="53257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E137-FE21-480B-AC0E-D8DAEB39360C}"/>
              </a:ext>
            </a:extLst>
          </p:cNvPr>
          <p:cNvSpPr>
            <a:spLocks noGrp="1"/>
          </p:cNvSpPr>
          <p:nvPr>
            <p:ph type="title"/>
          </p:nvPr>
        </p:nvSpPr>
        <p:spPr>
          <a:xfrm>
            <a:off x="838200" y="640080"/>
            <a:ext cx="2798064" cy="2304288"/>
          </a:xfrm>
        </p:spPr>
        <p:txBody>
          <a:bodyPr anchor="b">
            <a:normAutofit/>
          </a:bodyPr>
          <a:lstStyle/>
          <a:p>
            <a:r>
              <a:rPr lang="en-CA" sz="4000"/>
              <a:t>Problem with histograms</a:t>
            </a:r>
          </a:p>
        </p:txBody>
      </p:sp>
      <p:sp>
        <p:nvSpPr>
          <p:cNvPr id="3" name="Content Placeholder 2">
            <a:extLst>
              <a:ext uri="{FF2B5EF4-FFF2-40B4-BE49-F238E27FC236}">
                <a16:creationId xmlns:a16="http://schemas.microsoft.com/office/drawing/2014/main" id="{B8B292EF-AD62-41AB-BE23-07310C4EB34F}"/>
              </a:ext>
            </a:extLst>
          </p:cNvPr>
          <p:cNvSpPr>
            <a:spLocks noGrp="1"/>
          </p:cNvSpPr>
          <p:nvPr>
            <p:ph idx="1"/>
          </p:nvPr>
        </p:nvSpPr>
        <p:spPr>
          <a:xfrm>
            <a:off x="838200" y="3136392"/>
            <a:ext cx="2770632" cy="3081528"/>
          </a:xfrm>
        </p:spPr>
        <p:txBody>
          <a:bodyPr>
            <a:normAutofit/>
          </a:bodyPr>
          <a:lstStyle/>
          <a:p>
            <a:r>
              <a:rPr lang="en-CA" sz="1500" dirty="0"/>
              <a:t>The problem with approach # 1 is that while it guarantees the number of bins will remain the same, it does not account for the </a:t>
            </a:r>
            <a:r>
              <a:rPr lang="en-CA" sz="1500" b="1" dirty="0"/>
              <a:t>location of the bins or its size.</a:t>
            </a:r>
          </a:p>
          <a:p>
            <a:r>
              <a:rPr lang="en-CA" sz="1500" dirty="0"/>
              <a:t>On the shown histogram, we see that both the histograms are similar and have same number of bins. But one of them is shifted with respected to the other. </a:t>
            </a:r>
          </a:p>
        </p:txBody>
      </p:sp>
      <p:pic>
        <p:nvPicPr>
          <p:cNvPr id="5" name="Picture 4">
            <a:extLst>
              <a:ext uri="{FF2B5EF4-FFF2-40B4-BE49-F238E27FC236}">
                <a16:creationId xmlns:a16="http://schemas.microsoft.com/office/drawing/2014/main" id="{A3413691-9095-4FBF-9F47-0553A07255E9}"/>
              </a:ext>
            </a:extLst>
          </p:cNvPr>
          <p:cNvPicPr>
            <a:picLocks noChangeAspect="1"/>
          </p:cNvPicPr>
          <p:nvPr/>
        </p:nvPicPr>
        <p:blipFill>
          <a:blip r:embed="rId2"/>
          <a:stretch>
            <a:fillRect/>
          </a:stretch>
        </p:blipFill>
        <p:spPr>
          <a:xfrm>
            <a:off x="5038418" y="1280160"/>
            <a:ext cx="5727043" cy="4297680"/>
          </a:xfrm>
          <a:prstGeom prst="rect">
            <a:avLst/>
          </a:prstGeom>
        </p:spPr>
      </p:pic>
    </p:spTree>
    <p:extLst>
      <p:ext uri="{BB962C8B-B14F-4D97-AF65-F5344CB8AC3E}">
        <p14:creationId xmlns:p14="http://schemas.microsoft.com/office/powerpoint/2010/main" val="89395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F36F-B10D-467C-8A28-39342D2B1047}"/>
              </a:ext>
            </a:extLst>
          </p:cNvPr>
          <p:cNvSpPr>
            <a:spLocks noGrp="1"/>
          </p:cNvSpPr>
          <p:nvPr>
            <p:ph type="title"/>
          </p:nvPr>
        </p:nvSpPr>
        <p:spPr>
          <a:xfrm>
            <a:off x="838200" y="640080"/>
            <a:ext cx="2798064" cy="2304288"/>
          </a:xfrm>
        </p:spPr>
        <p:txBody>
          <a:bodyPr anchor="b">
            <a:normAutofit/>
          </a:bodyPr>
          <a:lstStyle/>
          <a:p>
            <a:r>
              <a:rPr lang="en-CA" sz="4000"/>
              <a:t>Problem with histograms</a:t>
            </a:r>
          </a:p>
        </p:txBody>
      </p:sp>
      <p:sp>
        <p:nvSpPr>
          <p:cNvPr id="3" name="Content Placeholder 2">
            <a:extLst>
              <a:ext uri="{FF2B5EF4-FFF2-40B4-BE49-F238E27FC236}">
                <a16:creationId xmlns:a16="http://schemas.microsoft.com/office/drawing/2014/main" id="{69736550-9D5E-4079-81B6-F94E37659981}"/>
              </a:ext>
            </a:extLst>
          </p:cNvPr>
          <p:cNvSpPr>
            <a:spLocks noGrp="1"/>
          </p:cNvSpPr>
          <p:nvPr>
            <p:ph idx="1"/>
          </p:nvPr>
        </p:nvSpPr>
        <p:spPr>
          <a:xfrm>
            <a:off x="838200" y="3136392"/>
            <a:ext cx="2770632" cy="3081528"/>
          </a:xfrm>
        </p:spPr>
        <p:txBody>
          <a:bodyPr>
            <a:normAutofit/>
          </a:bodyPr>
          <a:lstStyle/>
          <a:p>
            <a:r>
              <a:rPr lang="en-CA" sz="1800" dirty="0"/>
              <a:t>Similarly, if one of the histograms is wider than the other, then we will have issues comparing them.</a:t>
            </a:r>
          </a:p>
          <a:p>
            <a:r>
              <a:rPr lang="en-CA" sz="1800" dirty="0"/>
              <a:t>The figure on the right has the same number of bins, but one of them is wider than the other. The bins are also much more spread. </a:t>
            </a:r>
          </a:p>
        </p:txBody>
      </p:sp>
      <p:pic>
        <p:nvPicPr>
          <p:cNvPr id="4" name="Picture 3">
            <a:extLst>
              <a:ext uri="{FF2B5EF4-FFF2-40B4-BE49-F238E27FC236}">
                <a16:creationId xmlns:a16="http://schemas.microsoft.com/office/drawing/2014/main" id="{DF9F9B72-5592-4447-953B-E7A79EAE845B}"/>
              </a:ext>
            </a:extLst>
          </p:cNvPr>
          <p:cNvPicPr>
            <a:picLocks noChangeAspect="1"/>
          </p:cNvPicPr>
          <p:nvPr/>
        </p:nvPicPr>
        <p:blipFill>
          <a:blip r:embed="rId2"/>
          <a:stretch>
            <a:fillRect/>
          </a:stretch>
        </p:blipFill>
        <p:spPr>
          <a:xfrm>
            <a:off x="5038418" y="1280160"/>
            <a:ext cx="5727043" cy="4297680"/>
          </a:xfrm>
          <a:prstGeom prst="rect">
            <a:avLst/>
          </a:prstGeom>
        </p:spPr>
      </p:pic>
    </p:spTree>
    <p:extLst>
      <p:ext uri="{BB962C8B-B14F-4D97-AF65-F5344CB8AC3E}">
        <p14:creationId xmlns:p14="http://schemas.microsoft.com/office/powerpoint/2010/main" val="152097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3EA2-09F2-4586-86D4-80BEE8390C3C}"/>
              </a:ext>
            </a:extLst>
          </p:cNvPr>
          <p:cNvSpPr>
            <a:spLocks noGrp="1"/>
          </p:cNvSpPr>
          <p:nvPr>
            <p:ph type="title"/>
          </p:nvPr>
        </p:nvSpPr>
        <p:spPr>
          <a:xfrm>
            <a:off x="838200" y="640080"/>
            <a:ext cx="2798064" cy="2304288"/>
          </a:xfrm>
        </p:spPr>
        <p:txBody>
          <a:bodyPr anchor="b">
            <a:normAutofit/>
          </a:bodyPr>
          <a:lstStyle/>
          <a:p>
            <a:r>
              <a:rPr lang="en-CA" sz="4000"/>
              <a:t>Solution? Use approach #2</a:t>
            </a:r>
          </a:p>
        </p:txBody>
      </p:sp>
      <p:sp>
        <p:nvSpPr>
          <p:cNvPr id="3" name="Content Placeholder 2">
            <a:extLst>
              <a:ext uri="{FF2B5EF4-FFF2-40B4-BE49-F238E27FC236}">
                <a16:creationId xmlns:a16="http://schemas.microsoft.com/office/drawing/2014/main" id="{9C610D7A-C57F-41C8-A319-C258F199F3A9}"/>
              </a:ext>
            </a:extLst>
          </p:cNvPr>
          <p:cNvSpPr>
            <a:spLocks noGrp="1"/>
          </p:cNvSpPr>
          <p:nvPr>
            <p:ph idx="1"/>
          </p:nvPr>
        </p:nvSpPr>
        <p:spPr>
          <a:xfrm>
            <a:off x="838200" y="3136392"/>
            <a:ext cx="2770632" cy="3081528"/>
          </a:xfrm>
        </p:spPr>
        <p:txBody>
          <a:bodyPr>
            <a:normAutofit fontScale="92500" lnSpcReduction="20000"/>
          </a:bodyPr>
          <a:lstStyle/>
          <a:p>
            <a:r>
              <a:rPr lang="en-CA" sz="1800" dirty="0"/>
              <a:t>With approach #2, we are controlling where the bins are located. So even if our waveform is shifted or wider, we are comparing the same bins.</a:t>
            </a:r>
          </a:p>
          <a:p>
            <a:r>
              <a:rPr lang="en-CA" sz="1800" dirty="0"/>
              <a:t>In the example on the right, we are only considering the bins in the second histogram that is relevant to the first histogram, so that way we are comparing the same bins.</a:t>
            </a:r>
          </a:p>
        </p:txBody>
      </p:sp>
      <p:pic>
        <p:nvPicPr>
          <p:cNvPr id="4" name="Picture 3">
            <a:extLst>
              <a:ext uri="{FF2B5EF4-FFF2-40B4-BE49-F238E27FC236}">
                <a16:creationId xmlns:a16="http://schemas.microsoft.com/office/drawing/2014/main" id="{92CED718-9C85-4702-9F9A-E23C310E8678}"/>
              </a:ext>
            </a:extLst>
          </p:cNvPr>
          <p:cNvPicPr>
            <a:picLocks noChangeAspect="1"/>
          </p:cNvPicPr>
          <p:nvPr/>
        </p:nvPicPr>
        <p:blipFill>
          <a:blip r:embed="rId2"/>
          <a:stretch>
            <a:fillRect/>
          </a:stretch>
        </p:blipFill>
        <p:spPr>
          <a:xfrm>
            <a:off x="5038418" y="1280160"/>
            <a:ext cx="5727043" cy="4297680"/>
          </a:xfrm>
          <a:prstGeom prst="rect">
            <a:avLst/>
          </a:prstGeom>
        </p:spPr>
      </p:pic>
    </p:spTree>
    <p:extLst>
      <p:ext uri="{BB962C8B-B14F-4D97-AF65-F5344CB8AC3E}">
        <p14:creationId xmlns:p14="http://schemas.microsoft.com/office/powerpoint/2010/main" val="65161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89F0-428A-408E-8EAD-49BD43C1F254}"/>
              </a:ext>
            </a:extLst>
          </p:cNvPr>
          <p:cNvSpPr>
            <a:spLocks noGrp="1"/>
          </p:cNvSpPr>
          <p:nvPr>
            <p:ph type="title"/>
          </p:nvPr>
        </p:nvSpPr>
        <p:spPr/>
        <p:txBody>
          <a:bodyPr/>
          <a:lstStyle/>
          <a:p>
            <a:r>
              <a:rPr lang="en-CA" dirty="0"/>
              <a:t>Approach #2</a:t>
            </a:r>
          </a:p>
        </p:txBody>
      </p:sp>
      <p:sp>
        <p:nvSpPr>
          <p:cNvPr id="3" name="Content Placeholder 2">
            <a:extLst>
              <a:ext uri="{FF2B5EF4-FFF2-40B4-BE49-F238E27FC236}">
                <a16:creationId xmlns:a16="http://schemas.microsoft.com/office/drawing/2014/main" id="{CCB0E29E-BB78-4E34-907E-857B592CA862}"/>
              </a:ext>
            </a:extLst>
          </p:cNvPr>
          <p:cNvSpPr>
            <a:spLocks noGrp="1"/>
          </p:cNvSpPr>
          <p:nvPr>
            <p:ph idx="1"/>
          </p:nvPr>
        </p:nvSpPr>
        <p:spPr/>
        <p:txBody>
          <a:bodyPr/>
          <a:lstStyle/>
          <a:p>
            <a:r>
              <a:rPr lang="en-CA" dirty="0"/>
              <a:t>So basically: we need to compare the same bins on the two histograms, so we cannot directly use approach #1.</a:t>
            </a:r>
          </a:p>
          <a:p>
            <a:r>
              <a:rPr lang="en-CA" dirty="0"/>
              <a:t>How to determine bin edges? We do not know before hand what the best edges are, so how do we solve this?</a:t>
            </a:r>
          </a:p>
          <a:p>
            <a:r>
              <a:rPr lang="en-CA" dirty="0"/>
              <a:t>We can combine approach #1 and #2! MATLAB gives you the bin edges using approach #1, we can use that for the other signal.</a:t>
            </a:r>
          </a:p>
          <a:p>
            <a:pPr lvl="1"/>
            <a:r>
              <a:rPr lang="en-CA" dirty="0">
                <a:solidFill>
                  <a:schemeClr val="accent1">
                    <a:lumMod val="50000"/>
                  </a:schemeClr>
                </a:solidFill>
              </a:rPr>
              <a:t>[hist, </a:t>
            </a:r>
            <a:r>
              <a:rPr lang="en-CA" dirty="0" err="1">
                <a:solidFill>
                  <a:schemeClr val="accent1">
                    <a:lumMod val="50000"/>
                  </a:schemeClr>
                </a:solidFill>
              </a:rPr>
              <a:t>binEdges</a:t>
            </a:r>
            <a:r>
              <a:rPr lang="en-CA" dirty="0">
                <a:solidFill>
                  <a:schemeClr val="accent1">
                    <a:lumMod val="50000"/>
                  </a:schemeClr>
                </a:solidFill>
              </a:rPr>
              <a:t>] = </a:t>
            </a:r>
            <a:r>
              <a:rPr lang="en-CA" dirty="0" err="1">
                <a:solidFill>
                  <a:schemeClr val="accent1">
                    <a:lumMod val="50000"/>
                  </a:schemeClr>
                </a:solidFill>
              </a:rPr>
              <a:t>histcounts</a:t>
            </a:r>
            <a:r>
              <a:rPr lang="en-CA" dirty="0">
                <a:solidFill>
                  <a:schemeClr val="accent1">
                    <a:lumMod val="50000"/>
                  </a:schemeClr>
                </a:solidFill>
              </a:rPr>
              <a:t>(</a:t>
            </a:r>
            <a:r>
              <a:rPr lang="en-CA" dirty="0" err="1">
                <a:solidFill>
                  <a:schemeClr val="accent1">
                    <a:lumMod val="50000"/>
                  </a:schemeClr>
                </a:solidFill>
              </a:rPr>
              <a:t>recordedSig</a:t>
            </a:r>
            <a:r>
              <a:rPr lang="en-CA" dirty="0">
                <a:solidFill>
                  <a:schemeClr val="accent1">
                    <a:lumMod val="50000"/>
                  </a:schemeClr>
                </a:solidFill>
              </a:rPr>
              <a:t>, </a:t>
            </a:r>
            <a:r>
              <a:rPr lang="en-CA" dirty="0" err="1">
                <a:solidFill>
                  <a:schemeClr val="accent1">
                    <a:lumMod val="50000"/>
                  </a:schemeClr>
                </a:solidFill>
              </a:rPr>
              <a:t>numBins</a:t>
            </a:r>
            <a:r>
              <a:rPr lang="en-CA" dirty="0">
                <a:solidFill>
                  <a:schemeClr val="accent1">
                    <a:lumMod val="50000"/>
                  </a:schemeClr>
                </a:solidFill>
              </a:rPr>
              <a:t>) </a:t>
            </a:r>
            <a:r>
              <a:rPr lang="en-CA" dirty="0">
                <a:solidFill>
                  <a:schemeClr val="bg1">
                    <a:lumMod val="50000"/>
                  </a:schemeClr>
                </a:solidFill>
              </a:rPr>
              <a:t>% This is the record we are trying to match, so we will let MATLAB decide the best </a:t>
            </a:r>
            <a:r>
              <a:rPr lang="en-CA">
                <a:solidFill>
                  <a:schemeClr val="bg1">
                    <a:lumMod val="50000"/>
                  </a:schemeClr>
                </a:solidFill>
              </a:rPr>
              <a:t>bin edges.</a:t>
            </a:r>
            <a:endParaRPr lang="en-CA" dirty="0">
              <a:solidFill>
                <a:schemeClr val="bg1">
                  <a:lumMod val="50000"/>
                </a:schemeClr>
              </a:solidFill>
            </a:endParaRPr>
          </a:p>
          <a:p>
            <a:pPr lvl="1"/>
            <a:r>
              <a:rPr lang="en-CA" dirty="0">
                <a:solidFill>
                  <a:schemeClr val="accent1">
                    <a:lumMod val="50000"/>
                  </a:schemeClr>
                </a:solidFill>
              </a:rPr>
              <a:t>Hist2 = </a:t>
            </a:r>
            <a:r>
              <a:rPr lang="en-CA" dirty="0" err="1">
                <a:solidFill>
                  <a:schemeClr val="accent1">
                    <a:lumMod val="50000"/>
                  </a:schemeClr>
                </a:solidFill>
              </a:rPr>
              <a:t>histcounts</a:t>
            </a:r>
            <a:r>
              <a:rPr lang="en-CA" dirty="0">
                <a:solidFill>
                  <a:schemeClr val="accent1">
                    <a:lumMod val="50000"/>
                  </a:schemeClr>
                </a:solidFill>
              </a:rPr>
              <a:t>(</a:t>
            </a:r>
            <a:r>
              <a:rPr lang="en-CA" dirty="0" err="1">
                <a:solidFill>
                  <a:schemeClr val="accent1">
                    <a:lumMod val="50000"/>
                  </a:schemeClr>
                </a:solidFill>
              </a:rPr>
              <a:t>simulatedSig</a:t>
            </a:r>
            <a:r>
              <a:rPr lang="en-CA" dirty="0">
                <a:solidFill>
                  <a:schemeClr val="accent1">
                    <a:lumMod val="50000"/>
                  </a:schemeClr>
                </a:solidFill>
              </a:rPr>
              <a:t>, </a:t>
            </a:r>
            <a:r>
              <a:rPr lang="en-CA" dirty="0" err="1">
                <a:solidFill>
                  <a:schemeClr val="accent1">
                    <a:lumMod val="50000"/>
                  </a:schemeClr>
                </a:solidFill>
              </a:rPr>
              <a:t>binEdges</a:t>
            </a:r>
            <a:r>
              <a:rPr lang="en-CA" dirty="0">
                <a:solidFill>
                  <a:schemeClr val="accent1">
                    <a:lumMod val="50000"/>
                  </a:schemeClr>
                </a:solidFill>
              </a:rPr>
              <a:t>) </a:t>
            </a:r>
            <a:r>
              <a:rPr lang="en-CA" dirty="0">
                <a:solidFill>
                  <a:schemeClr val="bg1">
                    <a:lumMod val="50000"/>
                  </a:schemeClr>
                </a:solidFill>
              </a:rPr>
              <a:t>% This is from the previous edges</a:t>
            </a:r>
          </a:p>
        </p:txBody>
      </p:sp>
    </p:spTree>
    <p:extLst>
      <p:ext uri="{BB962C8B-B14F-4D97-AF65-F5344CB8AC3E}">
        <p14:creationId xmlns:p14="http://schemas.microsoft.com/office/powerpoint/2010/main" val="1542756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599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Matching Signals</vt:lpstr>
      <vt:lpstr>The problem</vt:lpstr>
      <vt:lpstr>What we want</vt:lpstr>
      <vt:lpstr>Solution: compare histograms!</vt:lpstr>
      <vt:lpstr>Problem with histograms</vt:lpstr>
      <vt:lpstr>Problem with histograms</vt:lpstr>
      <vt:lpstr>Problem with histograms</vt:lpstr>
      <vt:lpstr>Solution? Use approach #2</vt:lpstr>
      <vt:lpstr>Approach #2</vt:lpstr>
      <vt:lpstr>Approach #1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Matching Signals</dc:title>
  <dc:creator>Shriram Tallam Puranam Raghu</dc:creator>
  <cp:lastModifiedBy>Shriram Tallam Puranam Raghu</cp:lastModifiedBy>
  <cp:revision>10</cp:revision>
  <dcterms:created xsi:type="dcterms:W3CDTF">2019-11-14T02:38:54Z</dcterms:created>
  <dcterms:modified xsi:type="dcterms:W3CDTF">2019-11-14T02:55:20Z</dcterms:modified>
</cp:coreProperties>
</file>