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63" r:id="rId4"/>
    <p:sldId id="264" r:id="rId5"/>
    <p:sldId id="265" r:id="rId6"/>
    <p:sldId id="266" r:id="rId7"/>
    <p:sldId id="267" r:id="rId8"/>
    <p:sldId id="268" r:id="rId9"/>
    <p:sldId id="269" r:id="rId10"/>
    <p:sldId id="270" r:id="rId11"/>
    <p:sldId id="272" r:id="rId12"/>
    <p:sldId id="271" r:id="rId13"/>
    <p:sldId id="273" r:id="rId14"/>
    <p:sldId id="274" r:id="rId15"/>
    <p:sldId id="284" r:id="rId16"/>
    <p:sldId id="279" r:id="rId17"/>
    <p:sldId id="285" r:id="rId18"/>
    <p:sldId id="286" r:id="rId19"/>
    <p:sldId id="281" r:id="rId20"/>
    <p:sldId id="287" r:id="rId21"/>
    <p:sldId id="288" r:id="rId22"/>
    <p:sldId id="289" r:id="rId23"/>
    <p:sldId id="282" r:id="rId24"/>
    <p:sldId id="290" r:id="rId25"/>
    <p:sldId id="291" r:id="rId26"/>
    <p:sldId id="292" r:id="rId27"/>
    <p:sldId id="276" r:id="rId28"/>
    <p:sldId id="25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ulope Olugbenga" userId="2b6513319c3ec8db" providerId="LiveId" clId="{806F6229-176D-4E8C-AD5A-C36FF9E3C749}"/>
    <pc:docChg chg="addSld modSld">
      <pc:chgData name="Tolulope Olugbenga" userId="2b6513319c3ec8db" providerId="LiveId" clId="{806F6229-176D-4E8C-AD5A-C36FF9E3C749}" dt="2019-03-21T03:42:07.315" v="4"/>
      <pc:docMkLst>
        <pc:docMk/>
      </pc:docMkLst>
      <pc:sldChg chg="modSp">
        <pc:chgData name="Tolulope Olugbenga" userId="2b6513319c3ec8db" providerId="LiveId" clId="{806F6229-176D-4E8C-AD5A-C36FF9E3C749}" dt="2019-03-21T03:42:07.315" v="4"/>
        <pc:sldMkLst>
          <pc:docMk/>
          <pc:sldMk cId="2345096344" sldId="257"/>
        </pc:sldMkLst>
        <pc:spChg chg="mod">
          <ac:chgData name="Tolulope Olugbenga" userId="2b6513319c3ec8db" providerId="LiveId" clId="{806F6229-176D-4E8C-AD5A-C36FF9E3C749}" dt="2019-03-21T03:42:07.315" v="4"/>
          <ac:spMkLst>
            <pc:docMk/>
            <pc:sldMk cId="2345096344" sldId="257"/>
            <ac:spMk id="4" creationId="{EEFB9234-D9FD-42EE-9AE4-BBF9575F206D}"/>
          </ac:spMkLst>
        </pc:spChg>
      </pc:sldChg>
      <pc:sldChg chg="add">
        <pc:chgData name="Tolulope Olugbenga" userId="2b6513319c3ec8db" providerId="LiveId" clId="{806F6229-176D-4E8C-AD5A-C36FF9E3C749}" dt="2019-03-21T03:20:50.792" v="0"/>
        <pc:sldMkLst>
          <pc:docMk/>
          <pc:sldMk cId="2003978504" sldId="260"/>
        </pc:sldMkLst>
      </pc:sldChg>
      <pc:sldChg chg="addSp delSp modSp add">
        <pc:chgData name="Tolulope Olugbenga" userId="2b6513319c3ec8db" providerId="LiveId" clId="{806F6229-176D-4E8C-AD5A-C36FF9E3C749}" dt="2019-03-21T03:39:10.716" v="3"/>
        <pc:sldMkLst>
          <pc:docMk/>
          <pc:sldMk cId="1504121785" sldId="261"/>
        </pc:sldMkLst>
        <pc:spChg chg="add del">
          <ac:chgData name="Tolulope Olugbenga" userId="2b6513319c3ec8db" providerId="LiveId" clId="{806F6229-176D-4E8C-AD5A-C36FF9E3C749}" dt="2019-03-21T03:39:10.716" v="3"/>
          <ac:spMkLst>
            <pc:docMk/>
            <pc:sldMk cId="1504121785" sldId="261"/>
            <ac:spMk id="2" creationId="{C7CD2E1D-4DB2-4699-AEB5-243A04BF38D5}"/>
          </ac:spMkLst>
        </pc:spChg>
        <pc:spChg chg="add del">
          <ac:chgData name="Tolulope Olugbenga" userId="2b6513319c3ec8db" providerId="LiveId" clId="{806F6229-176D-4E8C-AD5A-C36FF9E3C749}" dt="2019-03-21T03:39:10.716" v="3"/>
          <ac:spMkLst>
            <pc:docMk/>
            <pc:sldMk cId="1504121785" sldId="261"/>
            <ac:spMk id="3" creationId="{307F2A3C-21B3-4AE4-82CF-4ECD0232C348}"/>
          </ac:spMkLst>
        </pc:spChg>
        <pc:spChg chg="add del mod">
          <ac:chgData name="Tolulope Olugbenga" userId="2b6513319c3ec8db" providerId="LiveId" clId="{806F6229-176D-4E8C-AD5A-C36FF9E3C749}" dt="2019-03-21T03:39:10.716" v="3"/>
          <ac:spMkLst>
            <pc:docMk/>
            <pc:sldMk cId="1504121785" sldId="261"/>
            <ac:spMk id="4" creationId="{49F99EAE-9C2B-476C-9809-82A0E48FDA50}"/>
          </ac:spMkLst>
        </pc:spChg>
        <pc:spChg chg="add del mod">
          <ac:chgData name="Tolulope Olugbenga" userId="2b6513319c3ec8db" providerId="LiveId" clId="{806F6229-176D-4E8C-AD5A-C36FF9E3C749}" dt="2019-03-21T03:39:10.716" v="3"/>
          <ac:spMkLst>
            <pc:docMk/>
            <pc:sldMk cId="1504121785" sldId="261"/>
            <ac:spMk id="5" creationId="{0AAA623F-8596-4421-92C4-72A8DB9A60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4980291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3204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6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84594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807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85444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59156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26520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91972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27-Aug-21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2100180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4977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D6EE6-66EC-4D9B-92AF-E154D58338CF}" type="datetimeFigureOut">
              <a:rPr lang="en-US" smtClean="0"/>
              <a:t>27-Aug-21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3663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D6EE6-66EC-4D9B-92AF-E154D58338CF}" type="datetimeFigureOut">
              <a:rPr lang="en-US" smtClean="0"/>
              <a:t>27-Aug-21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0698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D6EE6-66EC-4D9B-92AF-E154D58338CF}" type="datetimeFigureOut">
              <a:rPr lang="en-US" smtClean="0"/>
              <a:t>27-Aug-21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7679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1207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27-Aug-21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67709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D6EE6-66EC-4D9B-92AF-E154D58338CF}" type="datetimeFigureOut">
              <a:rPr lang="en-US" smtClean="0"/>
              <a:t>27-Aug-21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B0177-BEA0-4F7D-B4AC-AE6E9570FC7D}" type="slidenum">
              <a:rPr lang="en-US" smtClean="0"/>
              <a:t>‹#›</a:t>
            </a:fld>
            <a:endParaRPr lang="en-US"/>
          </a:p>
        </p:txBody>
      </p:sp>
    </p:spTree>
    <p:extLst>
      <p:ext uri="{BB962C8B-B14F-4D97-AF65-F5344CB8AC3E}">
        <p14:creationId xmlns:p14="http://schemas.microsoft.com/office/powerpoint/2010/main" val="292366648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4AD7-0311-42EE-BB39-EC9D518CCCD6}"/>
              </a:ext>
            </a:extLst>
          </p:cNvPr>
          <p:cNvSpPr>
            <a:spLocks noGrp="1"/>
          </p:cNvSpPr>
          <p:nvPr>
            <p:ph type="title"/>
          </p:nvPr>
        </p:nvSpPr>
        <p:spPr>
          <a:xfrm>
            <a:off x="1704109" y="1953492"/>
            <a:ext cx="10324408" cy="1324678"/>
          </a:xfrm>
        </p:spPr>
        <p:txBody>
          <a:bodyPr>
            <a:noAutofit/>
          </a:bodyPr>
          <a:lstStyle/>
          <a:p>
            <a:pPr algn="ctr"/>
            <a:r>
              <a:rPr lang="en-US" dirty="0"/>
              <a:t>Deep Learning Techniques in Load Forecasting</a:t>
            </a:r>
          </a:p>
        </p:txBody>
      </p:sp>
      <p:pic>
        <p:nvPicPr>
          <p:cNvPr id="6" name="Picture 5">
            <a:extLst>
              <a:ext uri="{FF2B5EF4-FFF2-40B4-BE49-F238E27FC236}">
                <a16:creationId xmlns:a16="http://schemas.microsoft.com/office/drawing/2014/main" id="{8C1E2E57-35EA-496E-8F0C-BE49C5C19BF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4103" t="564" r="7179" b="48035"/>
          <a:stretch/>
        </p:blipFill>
        <p:spPr>
          <a:xfrm>
            <a:off x="2589212" y="4081135"/>
            <a:ext cx="2500126" cy="2481469"/>
          </a:xfrm>
          <a:prstGeom prst="ellipse">
            <a:avLst/>
          </a:prstGeom>
          <a:ln>
            <a:noFill/>
          </a:ln>
          <a:effectLst>
            <a:softEdge rad="112500"/>
          </a:effectLst>
        </p:spPr>
      </p:pic>
      <p:sp>
        <p:nvSpPr>
          <p:cNvPr id="3" name="TextBox 2"/>
          <p:cNvSpPr txBox="1"/>
          <p:nvPr/>
        </p:nvSpPr>
        <p:spPr>
          <a:xfrm>
            <a:off x="5835244" y="5091036"/>
            <a:ext cx="5461752" cy="461665"/>
          </a:xfrm>
          <a:prstGeom prst="rect">
            <a:avLst/>
          </a:prstGeom>
          <a:noFill/>
        </p:spPr>
        <p:txBody>
          <a:bodyPr wrap="none" rtlCol="0">
            <a:spAutoFit/>
          </a:bodyPr>
          <a:lstStyle/>
          <a:p>
            <a:r>
              <a:rPr lang="en-US" sz="2400" dirty="0"/>
              <a:t>Presented By:- Tolulope Olugbenga</a:t>
            </a:r>
          </a:p>
        </p:txBody>
      </p:sp>
    </p:spTree>
    <p:extLst>
      <p:ext uri="{BB962C8B-B14F-4D97-AF65-F5344CB8AC3E}">
        <p14:creationId xmlns:p14="http://schemas.microsoft.com/office/powerpoint/2010/main" val="342524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ANNSTLF is a popular ML load forecaster. To forecast short-term load, we will employ the third-generation design, which employs two shallow multi-layer feed-forward ANNs with a recursive least squares (RLS) combiner.</a:t>
            </a:r>
          </a:p>
          <a:p>
            <a:pPr algn="just"/>
            <a:r>
              <a:rPr lang="en-US" sz="2000" dirty="0">
                <a:solidFill>
                  <a:schemeClr val="tx1"/>
                </a:solidFill>
                <a:latin typeface="Times New Roman" panose="02020603050405020304" pitchFamily="18" charset="0"/>
                <a:cs typeface="Times New Roman" panose="02020603050405020304" pitchFamily="18" charset="0"/>
              </a:rPr>
              <a:t>By using error back-propagation, two multi-layer perceptron are trained. The base-load forecaster (BLF) forecasts regular next-day load, whereas the change-load forecaster (CLF) forecasts daily changes in load demand.</a:t>
            </a:r>
          </a:p>
          <a:p>
            <a:pPr algn="just"/>
            <a:r>
              <a:rPr lang="en-US" sz="2000" dirty="0">
                <a:solidFill>
                  <a:schemeClr val="tx1"/>
                </a:solidFill>
                <a:latin typeface="Times New Roman" panose="02020603050405020304" pitchFamily="18" charset="0"/>
                <a:cs typeface="Times New Roman" panose="02020603050405020304" pitchFamily="18" charset="0"/>
              </a:rPr>
              <a:t> The CLF forecaster allows the model to quickly adapt to temperature changes. Both forecasters produce a 24x1 vector representing hourly forecasts. The final CLF's output is calculated by adding predicted changes to last-day values. </a:t>
            </a:r>
          </a:p>
          <a:p>
            <a:pPr algn="just"/>
            <a:r>
              <a:rPr lang="en-US" sz="2000" dirty="0">
                <a:solidFill>
                  <a:schemeClr val="tx1"/>
                </a:solidFill>
                <a:latin typeface="Times New Roman" panose="02020603050405020304" pitchFamily="18" charset="0"/>
                <a:cs typeface="Times New Roman" panose="02020603050405020304" pitchFamily="18" charset="0"/>
              </a:rPr>
              <a:t>In the final forecast, an RLS algorithm computes a weighted average of each block's output.  </a:t>
            </a:r>
          </a:p>
          <a:p>
            <a:pPr algn="just"/>
            <a:r>
              <a:rPr lang="en-US" sz="2000" dirty="0">
                <a:solidFill>
                  <a:schemeClr val="tx1"/>
                </a:solidFill>
                <a:latin typeface="Times New Roman" panose="02020603050405020304" pitchFamily="18" charset="0"/>
                <a:cs typeface="Times New Roman" panose="02020603050405020304" pitchFamily="18" charset="0"/>
              </a:rPr>
              <a:t>The ANNSTLF-G3 has improved prediction accuracy and generated economic benefits for a number of utilities. According to some publications ANNSTLF-G3 is the best short-term forecaster.</a:t>
            </a:r>
          </a:p>
        </p:txBody>
      </p:sp>
    </p:spTree>
    <p:extLst>
      <p:ext uri="{BB962C8B-B14F-4D97-AF65-F5344CB8AC3E}">
        <p14:creationId xmlns:p14="http://schemas.microsoft.com/office/powerpoint/2010/main" val="426592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pic>
        <p:nvPicPr>
          <p:cNvPr id="4" name="Content Placeholder 3">
            <a:extLst>
              <a:ext uri="{FF2B5EF4-FFF2-40B4-BE49-F238E27FC236}">
                <a16:creationId xmlns:a16="http://schemas.microsoft.com/office/drawing/2014/main" id="{83891509-3909-4BCF-96D3-FD7AFF9E67A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977" r="2084"/>
          <a:stretch/>
        </p:blipFill>
        <p:spPr bwMode="auto">
          <a:xfrm>
            <a:off x="3167271" y="1696278"/>
            <a:ext cx="6665842" cy="46303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962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Deep Learning Algorithms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fontScale="92500" lnSpcReduction="10000"/>
          </a:bodyPr>
          <a:lstStyle/>
          <a:p>
            <a:pPr algn="just"/>
            <a:r>
              <a:rPr lang="en-US" sz="2000" dirty="0">
                <a:solidFill>
                  <a:schemeClr val="tx1"/>
                </a:solidFill>
                <a:latin typeface="Times New Roman" panose="02020603050405020304" pitchFamily="18" charset="0"/>
                <a:cs typeface="Times New Roman" panose="02020603050405020304" pitchFamily="18" charset="0"/>
              </a:rPr>
              <a:t>The Recurrent Neural Networks (RNN) added memory to neural networks, allowing them to model sequential data. RNNs, however, are susceptible to vanishing or exploding gradients. This flaw resulted in the development of the LSTM algorithm. </a:t>
            </a:r>
          </a:p>
          <a:p>
            <a:pPr algn="just"/>
            <a:r>
              <a:rPr lang="en-US" sz="2000" dirty="0">
                <a:solidFill>
                  <a:schemeClr val="tx1"/>
                </a:solidFill>
                <a:latin typeface="Times New Roman" panose="02020603050405020304" pitchFamily="18" charset="0"/>
                <a:cs typeface="Times New Roman" panose="02020603050405020304" pitchFamily="18" charset="0"/>
              </a:rPr>
              <a:t>The LSTM is a model that can store information for a longer period of time and control gradients more effectively. </a:t>
            </a:r>
          </a:p>
          <a:p>
            <a:pPr algn="just"/>
            <a:r>
              <a:rPr lang="en-US" sz="2000" dirty="0">
                <a:solidFill>
                  <a:schemeClr val="tx1"/>
                </a:solidFill>
                <a:latin typeface="Times New Roman" panose="02020603050405020304" pitchFamily="18" charset="0"/>
                <a:cs typeface="Times New Roman" panose="02020603050405020304" pitchFamily="18" charset="0"/>
              </a:rPr>
              <a:t>Convolutional neural networks (CNNs) have also gained popularity in load forecasting. The CNN is a feed-forward network that uses a grid topology to process data. However, 1D CNNs can be used on time-series data. </a:t>
            </a:r>
          </a:p>
          <a:p>
            <a:pPr algn="just"/>
            <a:r>
              <a:rPr lang="en-US" sz="2000" dirty="0">
                <a:solidFill>
                  <a:schemeClr val="tx1"/>
                </a:solidFill>
                <a:latin typeface="Times New Roman" panose="02020603050405020304" pitchFamily="18" charset="0"/>
                <a:cs typeface="Times New Roman" panose="02020603050405020304" pitchFamily="18" charset="0"/>
              </a:rPr>
              <a:t>CNNs have deeper layers and model parameters such as receptive field length and dilation that can aid in the interpretation of load data. </a:t>
            </a:r>
          </a:p>
          <a:p>
            <a:pPr algn="just"/>
            <a:r>
              <a:rPr lang="en-US" sz="2000" dirty="0" err="1">
                <a:solidFill>
                  <a:schemeClr val="tx1"/>
                </a:solidFill>
                <a:latin typeface="Times New Roman" panose="02020603050405020304" pitchFamily="18" charset="0"/>
                <a:cs typeface="Times New Roman" panose="02020603050405020304" pitchFamily="18" charset="0"/>
              </a:rPr>
              <a:t>Amaradinghe</a:t>
            </a:r>
            <a:r>
              <a:rPr lang="en-US" sz="2000" dirty="0">
                <a:solidFill>
                  <a:schemeClr val="tx1"/>
                </a:solidFill>
                <a:latin typeface="Times New Roman" panose="02020603050405020304" pitchFamily="18" charset="0"/>
                <a:cs typeface="Times New Roman" panose="02020603050405020304" pitchFamily="18" charset="0"/>
              </a:rPr>
              <a:t> et al. compared the CNN to LSTM, SVM, ANN, and other algorithms for individual building load forecasting. They concluded that CNN is a viable method for predicting load. </a:t>
            </a:r>
          </a:p>
          <a:p>
            <a:pPr algn="just"/>
            <a:r>
              <a:rPr lang="en-US" sz="2000" dirty="0">
                <a:solidFill>
                  <a:schemeClr val="tx1"/>
                </a:solidFill>
                <a:latin typeface="Times New Roman" panose="02020603050405020304" pitchFamily="18" charset="0"/>
                <a:cs typeface="Times New Roman" panose="02020603050405020304" pitchFamily="18" charset="0"/>
              </a:rPr>
              <a:t>To build the CNN, we used a Base Load Forecaster, a Change in Load Forecaster, and an RLS combiner to replicate the ANNSTLF structure. The inputs and structure are identical to those of the ANNSTLF, but the BLF and CLF components are trained with CNNs. As time passes, more adjustments will be made.</a:t>
            </a:r>
          </a:p>
        </p:txBody>
      </p:sp>
    </p:spTree>
    <p:extLst>
      <p:ext uri="{BB962C8B-B14F-4D97-AF65-F5344CB8AC3E}">
        <p14:creationId xmlns:p14="http://schemas.microsoft.com/office/powerpoint/2010/main" val="75485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Commonly used performance metrics for load forecasting include Mean Absolute Percent Error (MAPE), Mean Bias Error (MBE), Mean Absolute Error (MAE), Root Mean Squared Error (RMSE), and Standard Deviation (SD).</a:t>
            </a:r>
          </a:p>
          <a:p>
            <a:pPr algn="just"/>
            <a:r>
              <a:rPr lang="en-US" sz="2000" dirty="0">
                <a:solidFill>
                  <a:schemeClr val="tx1"/>
                </a:solidFill>
                <a:latin typeface="Times New Roman" panose="02020603050405020304" pitchFamily="18" charset="0"/>
                <a:cs typeface="Times New Roman" panose="02020603050405020304" pitchFamily="18" charset="0"/>
              </a:rPr>
              <a:t> The MAPE metric is widely used in load forecasting. MAPE returns undefined values when the actuals are zero. Because low forecasts have a maximum percentage error of 100 percent, whereas high forecasts have no such limit, the algorithm penalizes negative errors more severely than positive errors near zero. </a:t>
            </a:r>
          </a:p>
          <a:p>
            <a:pPr algn="just"/>
            <a:r>
              <a:rPr lang="en-US" sz="2000" dirty="0">
                <a:solidFill>
                  <a:schemeClr val="tx1"/>
                </a:solidFill>
                <a:latin typeface="Times New Roman" panose="02020603050405020304" pitchFamily="18" charset="0"/>
                <a:cs typeface="Times New Roman" panose="02020603050405020304" pitchFamily="18" charset="0"/>
              </a:rPr>
              <a:t>MBE assesses the model's overall bias and whether it overestimates or underestimates (MBE &gt; or &lt; 0). Because of the offset effect of positive and negative error pairs, a forecast model can be highly accurate while remaining biased. </a:t>
            </a:r>
          </a:p>
          <a:p>
            <a:pPr algn="just"/>
            <a:r>
              <a:rPr lang="en-US" sz="2000" dirty="0">
                <a:solidFill>
                  <a:schemeClr val="tx1"/>
                </a:solidFill>
                <a:latin typeface="Times New Roman" panose="02020603050405020304" pitchFamily="18" charset="0"/>
                <a:cs typeface="Times New Roman" panose="02020603050405020304" pitchFamily="18" charset="0"/>
              </a:rPr>
              <a:t>MAE is the average magnitude of forecast errors. The MAE error amount is not always visible and distinguishing between major and minor errors can be difficult. To address this, the mean absolute error as a percentage was included (MAPE). The MAE and MAPE may underestimate uncommon but significant errors. By focusing solely on the mean, we risk missing a massive error.</a:t>
            </a:r>
          </a:p>
        </p:txBody>
      </p:sp>
    </p:spTree>
    <p:extLst>
      <p:ext uri="{BB962C8B-B14F-4D97-AF65-F5344CB8AC3E}">
        <p14:creationId xmlns:p14="http://schemas.microsoft.com/office/powerpoint/2010/main" val="37685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RMSE of the observed and expected values is used to calculate an absolute fit. We included RMSE to account for severe errors. RMSE is an error size measure that favors significant but rare errors above the mean by squaring the errors before computing their mean and then taking the square root of the mean.</a:t>
            </a:r>
          </a:p>
          <a:p>
            <a:pPr algn="just"/>
            <a:r>
              <a:rPr lang="en-US" sz="2000" dirty="0">
                <a:solidFill>
                  <a:schemeClr val="tx1"/>
                </a:solidFill>
                <a:latin typeface="Times New Roman" panose="02020603050405020304" pitchFamily="18" charset="0"/>
                <a:cs typeface="Times New Roman" panose="02020603050405020304" pitchFamily="18" charset="0"/>
              </a:rPr>
              <a:t>Finally, standard deviation compares the spread of errors to the mean. The standard deviation is an excellent indicator of dispersion. Inconsistencies in time series have less of an impact on standard deviation. The standard deviation is heavily influenced by the time series' extreme values. The standard deviation, unlike other dispersion measures, may be more difficult to compute and comprehend. </a:t>
            </a:r>
          </a:p>
          <a:p>
            <a:pPr algn="just"/>
            <a:r>
              <a:rPr lang="en-US" sz="2000" dirty="0">
                <a:solidFill>
                  <a:schemeClr val="tx1"/>
                </a:solidFill>
                <a:latin typeface="Times New Roman" panose="02020603050405020304" pitchFamily="18" charset="0"/>
                <a:cs typeface="Times New Roman" panose="02020603050405020304" pitchFamily="18" charset="0"/>
              </a:rPr>
              <a:t>All of these are simple tools for determining forecast accuracy, but they are not without limitations.</a:t>
            </a:r>
          </a:p>
          <a:p>
            <a:pPr algn="just"/>
            <a:r>
              <a:rPr lang="en-US" sz="2000" dirty="0">
                <a:solidFill>
                  <a:schemeClr val="tx1"/>
                </a:solidFill>
                <a:latin typeface="Times New Roman" panose="02020603050405020304" pitchFamily="18" charset="0"/>
                <a:cs typeface="Times New Roman" panose="02020603050405020304" pitchFamily="18" charset="0"/>
              </a:rPr>
              <a:t>This research will evaluate forecaster performance indicators across forecasts and subsets such as hours of the day, days of the week, and months of the year. It will show us when forecasters outperform or underperform expectations.</a:t>
            </a:r>
          </a:p>
        </p:txBody>
      </p:sp>
    </p:spTree>
    <p:extLst>
      <p:ext uri="{BB962C8B-B14F-4D97-AF65-F5344CB8AC3E}">
        <p14:creationId xmlns:p14="http://schemas.microsoft.com/office/powerpoint/2010/main" val="7995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Toronto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a:extLst>
              <a:ext uri="{FF2B5EF4-FFF2-40B4-BE49-F238E27FC236}">
                <a16:creationId xmlns:a16="http://schemas.microsoft.com/office/drawing/2014/main" id="{34E72E12-5642-4056-B950-B3DE7B560157}"/>
              </a:ext>
            </a:extLst>
          </p:cNvPr>
          <p:cNvPicPr>
            <a:picLocks noGrp="1" noChangeAspect="1"/>
          </p:cNvPicPr>
          <p:nvPr>
            <p:ph idx="1"/>
          </p:nvPr>
        </p:nvPicPr>
        <p:blipFill>
          <a:blip r:embed="rId2"/>
          <a:stretch>
            <a:fillRect/>
          </a:stretch>
        </p:blipFill>
        <p:spPr>
          <a:xfrm>
            <a:off x="1491573" y="1279584"/>
            <a:ext cx="9923557" cy="3180197"/>
          </a:xfrm>
          <a:prstGeom prst="rect">
            <a:avLst/>
          </a:prstGeom>
        </p:spPr>
      </p:pic>
      <p:graphicFrame>
        <p:nvGraphicFramePr>
          <p:cNvPr id="11" name="Content Placeholder 3">
            <a:extLst>
              <a:ext uri="{FF2B5EF4-FFF2-40B4-BE49-F238E27FC236}">
                <a16:creationId xmlns:a16="http://schemas.microsoft.com/office/drawing/2014/main" id="{4B02ACE9-6F54-4E89-851F-D91C9C49E518}"/>
              </a:ext>
            </a:extLst>
          </p:cNvPr>
          <p:cNvGraphicFramePr>
            <a:graphicFrameLocks/>
          </p:cNvGraphicFramePr>
          <p:nvPr/>
        </p:nvGraphicFramePr>
        <p:xfrm>
          <a:off x="1491572" y="4615957"/>
          <a:ext cx="9923557" cy="2085866"/>
        </p:xfrm>
        <a:graphic>
          <a:graphicData uri="http://schemas.openxmlformats.org/drawingml/2006/table">
            <a:tbl>
              <a:tblPr>
                <a:tableStyleId>{5C22544A-7EE6-4342-B048-85BDC9FD1C3A}</a:tableStyleId>
              </a:tblPr>
              <a:tblGrid>
                <a:gridCol w="1970279">
                  <a:extLst>
                    <a:ext uri="{9D8B030D-6E8A-4147-A177-3AD203B41FA5}">
                      <a16:colId xmlns:a16="http://schemas.microsoft.com/office/drawing/2014/main" val="3505203990"/>
                    </a:ext>
                  </a:extLst>
                </a:gridCol>
                <a:gridCol w="862460">
                  <a:extLst>
                    <a:ext uri="{9D8B030D-6E8A-4147-A177-3AD203B41FA5}">
                      <a16:colId xmlns:a16="http://schemas.microsoft.com/office/drawing/2014/main" val="1844548383"/>
                    </a:ext>
                  </a:extLst>
                </a:gridCol>
                <a:gridCol w="862460">
                  <a:extLst>
                    <a:ext uri="{9D8B030D-6E8A-4147-A177-3AD203B41FA5}">
                      <a16:colId xmlns:a16="http://schemas.microsoft.com/office/drawing/2014/main" val="2188050226"/>
                    </a:ext>
                  </a:extLst>
                </a:gridCol>
                <a:gridCol w="862460">
                  <a:extLst>
                    <a:ext uri="{9D8B030D-6E8A-4147-A177-3AD203B41FA5}">
                      <a16:colId xmlns:a16="http://schemas.microsoft.com/office/drawing/2014/main" val="1690723295"/>
                    </a:ext>
                  </a:extLst>
                </a:gridCol>
                <a:gridCol w="862460">
                  <a:extLst>
                    <a:ext uri="{9D8B030D-6E8A-4147-A177-3AD203B41FA5}">
                      <a16:colId xmlns:a16="http://schemas.microsoft.com/office/drawing/2014/main" val="2041671357"/>
                    </a:ext>
                  </a:extLst>
                </a:gridCol>
                <a:gridCol w="862460">
                  <a:extLst>
                    <a:ext uri="{9D8B030D-6E8A-4147-A177-3AD203B41FA5}">
                      <a16:colId xmlns:a16="http://schemas.microsoft.com/office/drawing/2014/main" val="3051324443"/>
                    </a:ext>
                  </a:extLst>
                </a:gridCol>
                <a:gridCol w="862460">
                  <a:extLst>
                    <a:ext uri="{9D8B030D-6E8A-4147-A177-3AD203B41FA5}">
                      <a16:colId xmlns:a16="http://schemas.microsoft.com/office/drawing/2014/main" val="1764717972"/>
                    </a:ext>
                  </a:extLst>
                </a:gridCol>
                <a:gridCol w="862460">
                  <a:extLst>
                    <a:ext uri="{9D8B030D-6E8A-4147-A177-3AD203B41FA5}">
                      <a16:colId xmlns:a16="http://schemas.microsoft.com/office/drawing/2014/main" val="1150742838"/>
                    </a:ext>
                  </a:extLst>
                </a:gridCol>
                <a:gridCol w="958029">
                  <a:extLst>
                    <a:ext uri="{9D8B030D-6E8A-4147-A177-3AD203B41FA5}">
                      <a16:colId xmlns:a16="http://schemas.microsoft.com/office/drawing/2014/main" val="796956196"/>
                    </a:ext>
                  </a:extLst>
                </a:gridCol>
                <a:gridCol w="958029">
                  <a:extLst>
                    <a:ext uri="{9D8B030D-6E8A-4147-A177-3AD203B41FA5}">
                      <a16:colId xmlns:a16="http://schemas.microsoft.com/office/drawing/2014/main" val="47027391"/>
                    </a:ext>
                  </a:extLst>
                </a:gridCol>
              </a:tblGrid>
              <a:tr h="157166">
                <a:tc>
                  <a:txBody>
                    <a:bodyPr/>
                    <a:lstStyle/>
                    <a:p>
                      <a:pPr algn="ctr" fontAlgn="b"/>
                      <a:r>
                        <a:rPr lang="en-US" sz="1200" u="none" strike="noStrike">
                          <a:effectLst/>
                        </a:rPr>
                        <a:t>Metrics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RLS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ANN RLS</a:t>
                      </a:r>
                      <a:endParaRPr lang="en-US" sz="1200" b="1"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MLR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ARIMA</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S-Naïve</a:t>
                      </a:r>
                      <a:endParaRPr lang="en-US" sz="1200" b="1"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744521864"/>
                  </a:ext>
                </a:extLst>
              </a:tr>
              <a:tr h="305724">
                <a:tc>
                  <a:txBody>
                    <a:bodyPr/>
                    <a:lstStyle/>
                    <a:p>
                      <a:pPr algn="ctr" fontAlgn="b"/>
                      <a:r>
                        <a:rPr lang="en-US" sz="1200" u="none" strike="noStrike">
                          <a:effectLst/>
                        </a:rPr>
                        <a:t>'MAPE - Mean Absolute Percent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3.75</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4.86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6.09</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1782209201"/>
                  </a:ext>
                </a:extLst>
              </a:tr>
              <a:tr h="157166">
                <a:tc>
                  <a:txBody>
                    <a:bodyPr/>
                    <a:lstStyle/>
                    <a:p>
                      <a:pPr algn="ctr" fontAlgn="b"/>
                      <a:r>
                        <a:rPr lang="en-US" sz="1200" u="none" strike="noStrike">
                          <a:effectLst/>
                        </a:rPr>
                        <a:t>'ME - Mean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-28.90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7.99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-11.31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-10.81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53.98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-1.67</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668317376"/>
                  </a:ext>
                </a:extLst>
              </a:tr>
              <a:tr h="305724">
                <a:tc>
                  <a:txBody>
                    <a:bodyPr/>
                    <a:lstStyle/>
                    <a:p>
                      <a:pPr algn="ctr" fontAlgn="b"/>
                      <a:r>
                        <a:rPr lang="en-US" sz="1200" u="none" strike="noStrike">
                          <a:effectLst/>
                        </a:rPr>
                        <a:t>'MAE - Mean Absolute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125.73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127.10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131.84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134.64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139.40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141.26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214.88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285.43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350.36</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89025921"/>
                  </a:ext>
                </a:extLst>
              </a:tr>
              <a:tr h="305724">
                <a:tc>
                  <a:txBody>
                    <a:bodyPr/>
                    <a:lstStyle/>
                    <a:p>
                      <a:pPr algn="ctr" fontAlgn="b"/>
                      <a:r>
                        <a:rPr lang="en-US" sz="1200" u="none" strike="noStrike">
                          <a:effectLst/>
                        </a:rPr>
                        <a:t>'MSE -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36007.64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35024.16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38191.29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40509.58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41100.04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41441.24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86398.61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174813.61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238215.39</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4232277640"/>
                  </a:ext>
                </a:extLst>
              </a:tr>
              <a:tr h="305724">
                <a:tc>
                  <a:txBody>
                    <a:bodyPr/>
                    <a:lstStyle/>
                    <a:p>
                      <a:pPr algn="ctr" fontAlgn="b"/>
                      <a:r>
                        <a:rPr lang="en-US" sz="1200" u="none" strike="noStrike">
                          <a:effectLst/>
                        </a:rPr>
                        <a:t>'RMSE - Root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189.76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195.43</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203.57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293.94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418.11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488.07</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48595248"/>
                  </a:ext>
                </a:extLst>
              </a:tr>
              <a:tr h="157166">
                <a:tc>
                  <a:txBody>
                    <a:bodyPr/>
                    <a:lstStyle/>
                    <a:p>
                      <a:pPr algn="ctr" fontAlgn="b"/>
                      <a:r>
                        <a:rPr lang="en-US" sz="1200" u="none" strike="noStrike">
                          <a:effectLst/>
                        </a:rPr>
                        <a:t>'Standard Deviation'</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189.69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193.29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201.17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202.59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293.75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414.63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488.10</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754276892"/>
                  </a:ext>
                </a:extLst>
              </a:tr>
            </a:tbl>
          </a:graphicData>
        </a:graphic>
      </p:graphicFrame>
    </p:spTree>
    <p:extLst>
      <p:ext uri="{BB962C8B-B14F-4D97-AF65-F5344CB8AC3E}">
        <p14:creationId xmlns:p14="http://schemas.microsoft.com/office/powerpoint/2010/main" val="50696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0" name="Picture 19">
            <a:extLst>
              <a:ext uri="{FF2B5EF4-FFF2-40B4-BE49-F238E27FC236}">
                <a16:creationId xmlns:a16="http://schemas.microsoft.com/office/drawing/2014/main" id="{0CFDF4D8-75C7-4F1A-B62B-266056999BEB}"/>
              </a:ext>
            </a:extLst>
          </p:cNvPr>
          <p:cNvPicPr>
            <a:picLocks noChangeAspect="1"/>
          </p:cNvPicPr>
          <p:nvPr/>
        </p:nvPicPr>
        <p:blipFill>
          <a:blip r:embed="rId2"/>
          <a:stretch>
            <a:fillRect/>
          </a:stretch>
        </p:blipFill>
        <p:spPr>
          <a:xfrm>
            <a:off x="-1" y="0"/>
            <a:ext cx="12191999" cy="6858000"/>
          </a:xfrm>
          <a:prstGeom prst="rect">
            <a:avLst/>
          </a:prstGeom>
        </p:spPr>
      </p:pic>
    </p:spTree>
    <p:extLst>
      <p:ext uri="{BB962C8B-B14F-4D97-AF65-F5344CB8AC3E}">
        <p14:creationId xmlns:p14="http://schemas.microsoft.com/office/powerpoint/2010/main" val="259680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3">
            <a:extLst>
              <a:ext uri="{FF2B5EF4-FFF2-40B4-BE49-F238E27FC236}">
                <a16:creationId xmlns:a16="http://schemas.microsoft.com/office/drawing/2014/main" id="{E513AAFC-BBAF-4427-AAE7-4DE7A2D115E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2958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87C9B1F1-8293-45EC-9A28-667839676DDE}"/>
              </a:ext>
            </a:extLst>
          </p:cNvPr>
          <p:cNvPicPr>
            <a:picLocks noChangeAspect="1"/>
          </p:cNvPicPr>
          <p:nvPr/>
        </p:nvPicPr>
        <p:blipFill>
          <a:blip r:embed="rId2"/>
          <a:stretch>
            <a:fillRect/>
          </a:stretch>
        </p:blipFill>
        <p:spPr>
          <a:xfrm>
            <a:off x="0" y="-92765"/>
            <a:ext cx="12192000" cy="6950765"/>
          </a:xfrm>
          <a:prstGeom prst="rect">
            <a:avLst/>
          </a:prstGeom>
        </p:spPr>
      </p:pic>
    </p:spTree>
    <p:extLst>
      <p:ext uri="{BB962C8B-B14F-4D97-AF65-F5344CB8AC3E}">
        <p14:creationId xmlns:p14="http://schemas.microsoft.com/office/powerpoint/2010/main" val="385022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Ottawa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a:extLst>
              <a:ext uri="{FF2B5EF4-FFF2-40B4-BE49-F238E27FC236}">
                <a16:creationId xmlns:a16="http://schemas.microsoft.com/office/drawing/2014/main" id="{84402581-D612-44F1-BB6C-448E9C7ED955}"/>
              </a:ext>
            </a:extLst>
          </p:cNvPr>
          <p:cNvPicPr>
            <a:picLocks noGrp="1" noChangeAspect="1"/>
          </p:cNvPicPr>
          <p:nvPr>
            <p:ph idx="1"/>
          </p:nvPr>
        </p:nvPicPr>
        <p:blipFill>
          <a:blip r:embed="rId2"/>
          <a:stretch>
            <a:fillRect/>
          </a:stretch>
        </p:blipFill>
        <p:spPr>
          <a:xfrm>
            <a:off x="1584338" y="1264555"/>
            <a:ext cx="9923557" cy="3373706"/>
          </a:xfrm>
          <a:prstGeom prst="rect">
            <a:avLst/>
          </a:prstGeom>
        </p:spPr>
      </p:pic>
      <p:graphicFrame>
        <p:nvGraphicFramePr>
          <p:cNvPr id="12" name="Table 11">
            <a:extLst>
              <a:ext uri="{FF2B5EF4-FFF2-40B4-BE49-F238E27FC236}">
                <a16:creationId xmlns:a16="http://schemas.microsoft.com/office/drawing/2014/main" id="{379E6BF0-CC59-440C-B416-5F5FB96883B8}"/>
              </a:ext>
            </a:extLst>
          </p:cNvPr>
          <p:cNvGraphicFramePr>
            <a:graphicFrameLocks noGrp="1"/>
          </p:cNvGraphicFramePr>
          <p:nvPr>
            <p:extLst>
              <p:ext uri="{D42A27DB-BD31-4B8C-83A1-F6EECF244321}">
                <p14:modId xmlns:p14="http://schemas.microsoft.com/office/powerpoint/2010/main" val="2402125732"/>
              </p:ext>
            </p:extLst>
          </p:nvPr>
        </p:nvGraphicFramePr>
        <p:xfrm>
          <a:off x="1584339" y="4821540"/>
          <a:ext cx="9923556" cy="1705781"/>
        </p:xfrm>
        <a:graphic>
          <a:graphicData uri="http://schemas.openxmlformats.org/drawingml/2006/table">
            <a:tbl>
              <a:tblPr>
                <a:tableStyleId>{5C22544A-7EE6-4342-B048-85BDC9FD1C3A}</a:tableStyleId>
              </a:tblPr>
              <a:tblGrid>
                <a:gridCol w="1967246">
                  <a:extLst>
                    <a:ext uri="{9D8B030D-6E8A-4147-A177-3AD203B41FA5}">
                      <a16:colId xmlns:a16="http://schemas.microsoft.com/office/drawing/2014/main" val="1494071954"/>
                    </a:ext>
                  </a:extLst>
                </a:gridCol>
                <a:gridCol w="874643">
                  <a:extLst>
                    <a:ext uri="{9D8B030D-6E8A-4147-A177-3AD203B41FA5}">
                      <a16:colId xmlns:a16="http://schemas.microsoft.com/office/drawing/2014/main" val="738295855"/>
                    </a:ext>
                  </a:extLst>
                </a:gridCol>
                <a:gridCol w="834886">
                  <a:extLst>
                    <a:ext uri="{9D8B030D-6E8A-4147-A177-3AD203B41FA5}">
                      <a16:colId xmlns:a16="http://schemas.microsoft.com/office/drawing/2014/main" val="525046611"/>
                    </a:ext>
                  </a:extLst>
                </a:gridCol>
                <a:gridCol w="887895">
                  <a:extLst>
                    <a:ext uri="{9D8B030D-6E8A-4147-A177-3AD203B41FA5}">
                      <a16:colId xmlns:a16="http://schemas.microsoft.com/office/drawing/2014/main" val="2482861404"/>
                    </a:ext>
                  </a:extLst>
                </a:gridCol>
                <a:gridCol w="848139">
                  <a:extLst>
                    <a:ext uri="{9D8B030D-6E8A-4147-A177-3AD203B41FA5}">
                      <a16:colId xmlns:a16="http://schemas.microsoft.com/office/drawing/2014/main" val="2681956082"/>
                    </a:ext>
                  </a:extLst>
                </a:gridCol>
                <a:gridCol w="887894">
                  <a:extLst>
                    <a:ext uri="{9D8B030D-6E8A-4147-A177-3AD203B41FA5}">
                      <a16:colId xmlns:a16="http://schemas.microsoft.com/office/drawing/2014/main" val="1471911074"/>
                    </a:ext>
                  </a:extLst>
                </a:gridCol>
                <a:gridCol w="874644">
                  <a:extLst>
                    <a:ext uri="{9D8B030D-6E8A-4147-A177-3AD203B41FA5}">
                      <a16:colId xmlns:a16="http://schemas.microsoft.com/office/drawing/2014/main" val="3972719510"/>
                    </a:ext>
                  </a:extLst>
                </a:gridCol>
                <a:gridCol w="834886">
                  <a:extLst>
                    <a:ext uri="{9D8B030D-6E8A-4147-A177-3AD203B41FA5}">
                      <a16:colId xmlns:a16="http://schemas.microsoft.com/office/drawing/2014/main" val="1705405695"/>
                    </a:ext>
                  </a:extLst>
                </a:gridCol>
                <a:gridCol w="954156">
                  <a:extLst>
                    <a:ext uri="{9D8B030D-6E8A-4147-A177-3AD203B41FA5}">
                      <a16:colId xmlns:a16="http://schemas.microsoft.com/office/drawing/2014/main" val="2995210829"/>
                    </a:ext>
                  </a:extLst>
                </a:gridCol>
                <a:gridCol w="959167">
                  <a:extLst>
                    <a:ext uri="{9D8B030D-6E8A-4147-A177-3AD203B41FA5}">
                      <a16:colId xmlns:a16="http://schemas.microsoft.com/office/drawing/2014/main" val="256182965"/>
                    </a:ext>
                  </a:extLst>
                </a:gridCol>
              </a:tblGrid>
              <a:tr h="226547">
                <a:tc>
                  <a:txBody>
                    <a:bodyPr/>
                    <a:lstStyle/>
                    <a:p>
                      <a:pPr algn="ctr" fontAlgn="b"/>
                      <a:r>
                        <a:rPr lang="en-US" sz="1100" u="none" strike="noStrike" dirty="0">
                          <a:effectLst/>
                        </a:rPr>
                        <a:t>Metrics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MLR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2982533"/>
                  </a:ext>
                </a:extLst>
              </a:tr>
              <a:tr h="310235">
                <a:tc>
                  <a:txBody>
                    <a:bodyPr/>
                    <a:lstStyle/>
                    <a:p>
                      <a:pPr algn="ctr" fontAlgn="b"/>
                      <a:r>
                        <a:rPr lang="en-US" sz="1100" u="none" strike="noStrike" dirty="0">
                          <a:effectLst/>
                        </a:rPr>
                        <a:t>'MAPE - Mean Absolute Percent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84045"/>
                  </a:ext>
                </a:extLst>
              </a:tr>
              <a:tr h="19740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691942"/>
                  </a:ext>
                </a:extLst>
              </a:tr>
              <a:tr h="19740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4595472"/>
                  </a:ext>
                </a:extLst>
              </a:tr>
              <a:tr h="197406">
                <a:tc>
                  <a:txBody>
                    <a:bodyPr/>
                    <a:lstStyle/>
                    <a:p>
                      <a:pPr algn="ctr" fontAlgn="b"/>
                      <a:r>
                        <a:rPr lang="en-US" sz="1100" u="none" strike="noStrike">
                          <a:effectLst/>
                        </a:rPr>
                        <a:t>'MSE -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1378.67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1440.90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1615.39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1759.53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2033.13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2151.74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4325.66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10573.67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2491250"/>
                  </a:ext>
                </a:extLst>
              </a:tr>
              <a:tr h="310235">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36710"/>
                  </a:ext>
                </a:extLst>
              </a:tr>
              <a:tr h="19740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102.83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1229638"/>
                  </a:ext>
                </a:extLst>
              </a:tr>
            </a:tbl>
          </a:graphicData>
        </a:graphic>
      </p:graphicFrame>
    </p:spTree>
    <p:extLst>
      <p:ext uri="{BB962C8B-B14F-4D97-AF65-F5344CB8AC3E}">
        <p14:creationId xmlns:p14="http://schemas.microsoft.com/office/powerpoint/2010/main" val="204837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664363"/>
          </a:xfrm>
        </p:spPr>
        <p:txBody>
          <a:bodyPr>
            <a:normAutofit/>
          </a:bodyPr>
          <a:lstStyle/>
          <a:p>
            <a:r>
              <a:rPr lang="en-US" dirty="0"/>
              <a:t>Outline</a:t>
            </a:r>
          </a:p>
        </p:txBody>
      </p:sp>
      <p:sp>
        <p:nvSpPr>
          <p:cNvPr id="5" name="Content Placeholder 4"/>
          <p:cNvSpPr>
            <a:spLocks noGrp="1"/>
          </p:cNvSpPr>
          <p:nvPr>
            <p:ph idx="1"/>
          </p:nvPr>
        </p:nvSpPr>
        <p:spPr>
          <a:xfrm>
            <a:off x="2592925" y="1950720"/>
            <a:ext cx="8915400" cy="3777622"/>
          </a:xfrm>
        </p:spPr>
        <p:txBody>
          <a:bodyPr>
            <a:noAutofit/>
          </a:bodyPr>
          <a:lstStyle/>
          <a:p>
            <a:r>
              <a:rPr lang="en-US" sz="2000" dirty="0"/>
              <a:t>Introduction / Overview</a:t>
            </a:r>
          </a:p>
          <a:p>
            <a:r>
              <a:rPr lang="en-US" sz="2000" dirty="0"/>
              <a:t>Investigation</a:t>
            </a:r>
          </a:p>
          <a:p>
            <a:r>
              <a:rPr lang="en-US" sz="2000" dirty="0"/>
              <a:t>The Benchmark Algorithms</a:t>
            </a:r>
          </a:p>
          <a:p>
            <a:r>
              <a:rPr lang="en-US" sz="2000" dirty="0"/>
              <a:t>Deep Learning Algorithms</a:t>
            </a:r>
          </a:p>
          <a:p>
            <a:r>
              <a:rPr lang="en-US" sz="2000" dirty="0"/>
              <a:t>Metrics for Evaluation</a:t>
            </a:r>
          </a:p>
          <a:p>
            <a:r>
              <a:rPr lang="en-US" sz="2000" dirty="0"/>
              <a:t>Preliminary Analysis – Toronto, Ottawa, Saint John Dataset</a:t>
            </a:r>
          </a:p>
          <a:p>
            <a:r>
              <a:rPr lang="en-US" sz="2000" dirty="0"/>
              <a:t>Contributions</a:t>
            </a:r>
          </a:p>
          <a:p>
            <a:endParaRPr lang="en-US" sz="2000" dirty="0"/>
          </a:p>
          <a:p>
            <a:endParaRPr lang="en-US" sz="2000" dirty="0"/>
          </a:p>
        </p:txBody>
      </p:sp>
    </p:spTree>
    <p:extLst>
      <p:ext uri="{BB962C8B-B14F-4D97-AF65-F5344CB8AC3E}">
        <p14:creationId xmlns:p14="http://schemas.microsoft.com/office/powerpoint/2010/main" val="382674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6FEC466F-5350-45A8-908F-A360716C778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72060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0390A58C-ACAB-48BA-9824-7EE76A96FA8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0730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91CD5E70-6F08-43F8-B294-95B1A09D459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32758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St. John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Content Placeholder 23">
            <a:extLst>
              <a:ext uri="{FF2B5EF4-FFF2-40B4-BE49-F238E27FC236}">
                <a16:creationId xmlns:a16="http://schemas.microsoft.com/office/drawing/2014/main" id="{83B293E7-C31A-4924-8F15-A44966337F15}"/>
              </a:ext>
            </a:extLst>
          </p:cNvPr>
          <p:cNvGraphicFramePr>
            <a:graphicFrameLocks/>
          </p:cNvGraphicFramePr>
          <p:nvPr>
            <p:extLst>
              <p:ext uri="{D42A27DB-BD31-4B8C-83A1-F6EECF244321}">
                <p14:modId xmlns:p14="http://schemas.microsoft.com/office/powerpoint/2010/main" val="2022313118"/>
              </p:ext>
            </p:extLst>
          </p:nvPr>
        </p:nvGraphicFramePr>
        <p:xfrm>
          <a:off x="1581058" y="4660640"/>
          <a:ext cx="9923554" cy="1997815"/>
        </p:xfrm>
        <a:graphic>
          <a:graphicData uri="http://schemas.openxmlformats.org/drawingml/2006/table">
            <a:tbl>
              <a:tblPr>
                <a:tableStyleId>{5C22544A-7EE6-4342-B048-85BDC9FD1C3A}</a:tableStyleId>
              </a:tblPr>
              <a:tblGrid>
                <a:gridCol w="3068629">
                  <a:extLst>
                    <a:ext uri="{9D8B030D-6E8A-4147-A177-3AD203B41FA5}">
                      <a16:colId xmlns:a16="http://schemas.microsoft.com/office/drawing/2014/main" val="2144039584"/>
                    </a:ext>
                  </a:extLst>
                </a:gridCol>
                <a:gridCol w="742411">
                  <a:extLst>
                    <a:ext uri="{9D8B030D-6E8A-4147-A177-3AD203B41FA5}">
                      <a16:colId xmlns:a16="http://schemas.microsoft.com/office/drawing/2014/main" val="2305149871"/>
                    </a:ext>
                  </a:extLst>
                </a:gridCol>
                <a:gridCol w="742411">
                  <a:extLst>
                    <a:ext uri="{9D8B030D-6E8A-4147-A177-3AD203B41FA5}">
                      <a16:colId xmlns:a16="http://schemas.microsoft.com/office/drawing/2014/main" val="4041303848"/>
                    </a:ext>
                  </a:extLst>
                </a:gridCol>
                <a:gridCol w="742411">
                  <a:extLst>
                    <a:ext uri="{9D8B030D-6E8A-4147-A177-3AD203B41FA5}">
                      <a16:colId xmlns:a16="http://schemas.microsoft.com/office/drawing/2014/main" val="813293426"/>
                    </a:ext>
                  </a:extLst>
                </a:gridCol>
                <a:gridCol w="742411">
                  <a:extLst>
                    <a:ext uri="{9D8B030D-6E8A-4147-A177-3AD203B41FA5}">
                      <a16:colId xmlns:a16="http://schemas.microsoft.com/office/drawing/2014/main" val="2901183744"/>
                    </a:ext>
                  </a:extLst>
                </a:gridCol>
                <a:gridCol w="742411">
                  <a:extLst>
                    <a:ext uri="{9D8B030D-6E8A-4147-A177-3AD203B41FA5}">
                      <a16:colId xmlns:a16="http://schemas.microsoft.com/office/drawing/2014/main" val="1145090370"/>
                    </a:ext>
                  </a:extLst>
                </a:gridCol>
                <a:gridCol w="742411">
                  <a:extLst>
                    <a:ext uri="{9D8B030D-6E8A-4147-A177-3AD203B41FA5}">
                      <a16:colId xmlns:a16="http://schemas.microsoft.com/office/drawing/2014/main" val="2814289211"/>
                    </a:ext>
                  </a:extLst>
                </a:gridCol>
                <a:gridCol w="742411">
                  <a:extLst>
                    <a:ext uri="{9D8B030D-6E8A-4147-A177-3AD203B41FA5}">
                      <a16:colId xmlns:a16="http://schemas.microsoft.com/office/drawing/2014/main" val="1471957482"/>
                    </a:ext>
                  </a:extLst>
                </a:gridCol>
                <a:gridCol w="829024">
                  <a:extLst>
                    <a:ext uri="{9D8B030D-6E8A-4147-A177-3AD203B41FA5}">
                      <a16:colId xmlns:a16="http://schemas.microsoft.com/office/drawing/2014/main" val="3281464283"/>
                    </a:ext>
                  </a:extLst>
                </a:gridCol>
                <a:gridCol w="829024">
                  <a:extLst>
                    <a:ext uri="{9D8B030D-6E8A-4147-A177-3AD203B41FA5}">
                      <a16:colId xmlns:a16="http://schemas.microsoft.com/office/drawing/2014/main" val="2669893471"/>
                    </a:ext>
                  </a:extLst>
                </a:gridCol>
              </a:tblGrid>
              <a:tr h="312821">
                <a:tc>
                  <a:txBody>
                    <a:bodyPr/>
                    <a:lstStyle/>
                    <a:p>
                      <a:pPr algn="ctr" fontAlgn="b"/>
                      <a:r>
                        <a:rPr lang="en-US" sz="1100" u="none" strike="noStrike">
                          <a:effectLst/>
                        </a:rPr>
                        <a:t>Metrics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CLF</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MLR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7003230"/>
                  </a:ext>
                </a:extLst>
              </a:tr>
              <a:tr h="252664">
                <a:tc>
                  <a:txBody>
                    <a:bodyPr/>
                    <a:lstStyle/>
                    <a:p>
                      <a:pPr algn="ctr" fontAlgn="b"/>
                      <a:r>
                        <a:rPr lang="en-US" sz="1100" u="none" strike="noStrike">
                          <a:effectLst/>
                        </a:rPr>
                        <a:t>'MAPE - Mean Absolute Percent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4.379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9879194"/>
                  </a:ext>
                </a:extLst>
              </a:tr>
              <a:tr h="28646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-0.404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564325"/>
                  </a:ext>
                </a:extLst>
              </a:tr>
              <a:tr h="28646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6.497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11.383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568019"/>
                  </a:ext>
                </a:extLst>
              </a:tr>
              <a:tr h="286466">
                <a:tc>
                  <a:txBody>
                    <a:bodyPr/>
                    <a:lstStyle/>
                    <a:p>
                      <a:pPr algn="ctr" fontAlgn="b"/>
                      <a:r>
                        <a:rPr lang="en-US" sz="1100" u="none" strike="noStrike" dirty="0">
                          <a:effectLst/>
                        </a:rPr>
                        <a:t>'MSE - Mean Squared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33.940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46.664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293.585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4824978"/>
                  </a:ext>
                </a:extLst>
              </a:tr>
              <a:tr h="286466">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17.134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376156"/>
                  </a:ext>
                </a:extLst>
              </a:tr>
              <a:tr h="28646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5.867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17.133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364885"/>
                  </a:ext>
                </a:extLst>
              </a:tr>
            </a:tbl>
          </a:graphicData>
        </a:graphic>
      </p:graphicFrame>
      <p:pic>
        <p:nvPicPr>
          <p:cNvPr id="14" name="Content Placeholder 13">
            <a:extLst>
              <a:ext uri="{FF2B5EF4-FFF2-40B4-BE49-F238E27FC236}">
                <a16:creationId xmlns:a16="http://schemas.microsoft.com/office/drawing/2014/main" id="{9297FF3A-A623-4D43-AAF2-3EE27429E5EC}"/>
              </a:ext>
            </a:extLst>
          </p:cNvPr>
          <p:cNvPicPr>
            <a:picLocks noGrp="1" noChangeAspect="1"/>
          </p:cNvPicPr>
          <p:nvPr>
            <p:ph idx="1"/>
          </p:nvPr>
        </p:nvPicPr>
        <p:blipFill>
          <a:blip r:embed="rId2"/>
          <a:stretch>
            <a:fillRect/>
          </a:stretch>
        </p:blipFill>
        <p:spPr>
          <a:xfrm>
            <a:off x="1581058" y="1264555"/>
            <a:ext cx="9923554" cy="3196540"/>
          </a:xfrm>
          <a:prstGeom prst="rect">
            <a:avLst/>
          </a:prstGeom>
        </p:spPr>
      </p:pic>
    </p:spTree>
    <p:extLst>
      <p:ext uri="{BB962C8B-B14F-4D97-AF65-F5344CB8AC3E}">
        <p14:creationId xmlns:p14="http://schemas.microsoft.com/office/powerpoint/2010/main" val="1984180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FCA64662-DA29-4E83-9B1F-8F76C632788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01325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a:extLst>
              <a:ext uri="{FF2B5EF4-FFF2-40B4-BE49-F238E27FC236}">
                <a16:creationId xmlns:a16="http://schemas.microsoft.com/office/drawing/2014/main" id="{7F63978E-E91E-43D6-BCB1-2064912A351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36966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 name="Picture 1">
            <a:extLst>
              <a:ext uri="{FF2B5EF4-FFF2-40B4-BE49-F238E27FC236}">
                <a16:creationId xmlns:a16="http://schemas.microsoft.com/office/drawing/2014/main" id="{88B13128-99EA-41AB-87B3-8D373BF850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0636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Contributions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Researchers will be able to compare the value added by deep learning algorithms (such as CNN and LTSM) to more conventional algorithms as a result of this research.</a:t>
            </a:r>
          </a:p>
          <a:p>
            <a:pPr algn="just"/>
            <a:r>
              <a:rPr lang="en-US" sz="2000" dirty="0">
                <a:solidFill>
                  <a:schemeClr val="tx1"/>
                </a:solidFill>
                <a:latin typeface="Times New Roman" panose="02020603050405020304" pitchFamily="18" charset="0"/>
                <a:cs typeface="Times New Roman" panose="02020603050405020304" pitchFamily="18" charset="0"/>
              </a:rPr>
              <a:t>We want to develop an algorithm (or set of algorithms) that can easily adapt to annual increases in power demand, temperature shifts, and other random variables. </a:t>
            </a:r>
          </a:p>
          <a:p>
            <a:pPr algn="just"/>
            <a:r>
              <a:rPr lang="en-US" sz="2000" dirty="0">
                <a:solidFill>
                  <a:schemeClr val="tx1"/>
                </a:solidFill>
                <a:latin typeface="Times New Roman" panose="02020603050405020304" pitchFamily="18" charset="0"/>
                <a:cs typeface="Times New Roman" panose="02020603050405020304" pitchFamily="18" charset="0"/>
              </a:rPr>
              <a:t>We also want to create algorithms capable of comprehending and interpreting complex data relationships without the need for explicit user input.</a:t>
            </a:r>
          </a:p>
          <a:p>
            <a:pPr algn="just"/>
            <a:r>
              <a:rPr lang="en-US" sz="2000" dirty="0">
                <a:solidFill>
                  <a:schemeClr val="tx1"/>
                </a:solidFill>
                <a:latin typeface="Times New Roman" panose="02020603050405020304" pitchFamily="18" charset="0"/>
                <a:cs typeface="Times New Roman" panose="02020603050405020304" pitchFamily="18" charset="0"/>
              </a:rPr>
              <a:t> This project will also serve as a model for future researchers. Two of our datasets are provided by an independent system operator, and the benchmark algorithms we will employ are well-documented.</a:t>
            </a:r>
          </a:p>
        </p:txBody>
      </p:sp>
    </p:spTree>
    <p:extLst>
      <p:ext uri="{BB962C8B-B14F-4D97-AF65-F5344CB8AC3E}">
        <p14:creationId xmlns:p14="http://schemas.microsoft.com/office/powerpoint/2010/main" val="394823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2E1D-4DB2-4699-AEB5-243A04BF38D5}"/>
              </a:ext>
            </a:extLst>
          </p:cNvPr>
          <p:cNvSpPr>
            <a:spLocks noGrp="1"/>
          </p:cNvSpPr>
          <p:nvPr>
            <p:ph type="title"/>
          </p:nvPr>
        </p:nvSpPr>
        <p:spPr>
          <a:xfrm>
            <a:off x="2464521" y="1889759"/>
            <a:ext cx="8915399" cy="3117040"/>
          </a:xfrm>
        </p:spPr>
        <p:txBody>
          <a:bodyPr>
            <a:normAutofit/>
          </a:bodyPr>
          <a:lstStyle/>
          <a:p>
            <a:pPr algn="ctr"/>
            <a:r>
              <a:rPr lang="en-US" sz="4400" dirty="0"/>
              <a:t>Thank you for your attention </a:t>
            </a:r>
            <a:r>
              <a:rPr lang="en-US" sz="4400" dirty="0">
                <a:sym typeface="Wingdings" panose="05000000000000000000" pitchFamily="2" charset="2"/>
              </a:rPr>
              <a:t></a:t>
            </a:r>
            <a:endParaRPr lang="en-US" sz="4400" dirty="0"/>
          </a:p>
        </p:txBody>
      </p:sp>
    </p:spTree>
    <p:extLst>
      <p:ext uri="{BB962C8B-B14F-4D97-AF65-F5344CB8AC3E}">
        <p14:creationId xmlns:p14="http://schemas.microsoft.com/office/powerpoint/2010/main" val="277336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661351"/>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28800"/>
            <a:ext cx="9409044" cy="4797286"/>
          </a:xfrm>
        </p:spPr>
        <p:txBody>
          <a:bodyPr>
            <a:normAutofit fontScale="85000" lnSpcReduction="10000"/>
          </a:bodyPr>
          <a:lstStyle/>
          <a:p>
            <a:pPr algn="just"/>
            <a:r>
              <a:rPr lang="en-US" sz="2400" dirty="0">
                <a:solidFill>
                  <a:schemeClr val="tx1"/>
                </a:solidFill>
                <a:latin typeface="Times New Roman" panose="02020603050405020304" pitchFamily="18" charset="0"/>
                <a:cs typeface="Times New Roman" panose="02020603050405020304" pitchFamily="18" charset="0"/>
              </a:rPr>
              <a:t>Load forecasting has been used for over a century to plan and operate electric grids. Reserve power must be stored to ensure a consistent supply of electricity. </a:t>
            </a:r>
          </a:p>
          <a:p>
            <a:pPr algn="just"/>
            <a:r>
              <a:rPr lang="en-US" sz="2400" dirty="0">
                <a:solidFill>
                  <a:schemeClr val="tx1"/>
                </a:solidFill>
                <a:latin typeface="Times New Roman" panose="02020603050405020304" pitchFamily="18" charset="0"/>
                <a:cs typeface="Times New Roman" panose="02020603050405020304" pitchFamily="18" charset="0"/>
              </a:rPr>
              <a:t>Load aggregators, power marketers, independent system operators, regulatory commissions, industrial/commercial firms, banks, trading firms, and insurance companies benefit from load forecasting as well.</a:t>
            </a:r>
          </a:p>
          <a:p>
            <a:pPr algn="just"/>
            <a:r>
              <a:rPr lang="en-US" sz="2400" dirty="0">
                <a:solidFill>
                  <a:schemeClr val="tx1"/>
                </a:solidFill>
                <a:latin typeface="Times New Roman" panose="02020603050405020304" pitchFamily="18" charset="0"/>
                <a:cs typeface="Times New Roman" panose="02020603050405020304" pitchFamily="18" charset="0"/>
              </a:rPr>
              <a:t>It is not easy to develop a forecasting model for a specific power network. Weather, time of day, week, and other variables can all have an impact on load forecasts (i.e., coronavirus outbreak).</a:t>
            </a:r>
          </a:p>
          <a:p>
            <a:pPr algn="just"/>
            <a:r>
              <a:rPr lang="en-US" sz="2400" dirty="0">
                <a:solidFill>
                  <a:schemeClr val="tx1"/>
                </a:solidFill>
                <a:latin typeface="Times New Roman" panose="02020603050405020304" pitchFamily="18" charset="0"/>
                <a:cs typeface="Times New Roman" panose="02020603050405020304" pitchFamily="18" charset="0"/>
              </a:rPr>
              <a:t>Forecasting electricity demand can be made in several ways: very short-term (VSTLF) (1 day), short-term (STLF) (2 weeks), medium-term (MTLF) (3 years), and long-term load forecasting (LTLF &gt; 3 years). Recent research has focused on STLF.</a:t>
            </a:r>
          </a:p>
          <a:p>
            <a:pPr algn="just"/>
            <a:r>
              <a:rPr lang="en-US" sz="2400" dirty="0">
                <a:solidFill>
                  <a:schemeClr val="tx1"/>
                </a:solidFill>
                <a:latin typeface="Times New Roman" panose="02020603050405020304" pitchFamily="18" charset="0"/>
                <a:cs typeface="Times New Roman" panose="02020603050405020304" pitchFamily="18" charset="0"/>
              </a:rPr>
              <a:t>To forecast load, both statistical and machine learning (ML) techniques have been used, and the line between the two is becoming increasingly blurred.  ARIMA modeling and multiple linear regression are statistical techniques. </a:t>
            </a:r>
          </a:p>
        </p:txBody>
      </p:sp>
    </p:spTree>
    <p:extLst>
      <p:ext uri="{BB962C8B-B14F-4D97-AF65-F5344CB8AC3E}">
        <p14:creationId xmlns:p14="http://schemas.microsoft.com/office/powerpoint/2010/main" val="79530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905000"/>
            <a:ext cx="9357760" cy="4721086"/>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ML algorithms are more intelligent and can adapt to non-linear and complex relationships between load and other influencing factors (such as weather and time of day). Artificial Neural Networks (ANNs) and Support Vector Machines (SVMs)  are a few examples. </a:t>
            </a:r>
          </a:p>
          <a:p>
            <a:pPr algn="just"/>
            <a:r>
              <a:rPr lang="en-US" sz="2000" dirty="0">
                <a:solidFill>
                  <a:schemeClr val="tx1"/>
                </a:solidFill>
                <a:latin typeface="Times New Roman" panose="02020603050405020304" pitchFamily="18" charset="0"/>
                <a:cs typeface="Times New Roman" panose="02020603050405020304" pitchFamily="18" charset="0"/>
              </a:rPr>
              <a:t>Recently, researchers in this field are interested in deep learning approaches such as recurrent neural networks (RNN), long-short-term memory networks (LSTM), and 1-D convolution neural networks (CNN) because they can learn about temporal dependencies in data inputs. </a:t>
            </a:r>
          </a:p>
          <a:p>
            <a:pPr algn="just"/>
            <a:r>
              <a:rPr lang="en-US" sz="2000" dirty="0">
                <a:solidFill>
                  <a:schemeClr val="tx1"/>
                </a:solidFill>
                <a:latin typeface="Times New Roman" panose="02020603050405020304" pitchFamily="18" charset="0"/>
                <a:cs typeface="Times New Roman" panose="02020603050405020304" pitchFamily="18" charset="0"/>
              </a:rPr>
              <a:t>Tao Hong discussed the myth of the best technique. He concluded that no single technique is superior. </a:t>
            </a:r>
          </a:p>
          <a:p>
            <a:pPr algn="just"/>
            <a:r>
              <a:rPr lang="en-US" sz="2000" dirty="0">
                <a:solidFill>
                  <a:schemeClr val="tx1"/>
                </a:solidFill>
                <a:latin typeface="Times New Roman" panose="02020603050405020304" pitchFamily="18" charset="0"/>
                <a:cs typeface="Times New Roman" panose="02020603050405020304" pitchFamily="18" charset="0"/>
              </a:rPr>
              <a:t>This is determined by the dataset and the forecasting requirements. No single method is likely to be effective in all load forecasting scenarios. Forecast errors differ greatly across utilities, zones, and time horizons. </a:t>
            </a:r>
          </a:p>
        </p:txBody>
      </p:sp>
    </p:spTree>
    <p:extLst>
      <p:ext uri="{BB962C8B-B14F-4D97-AF65-F5344CB8AC3E}">
        <p14:creationId xmlns:p14="http://schemas.microsoft.com/office/powerpoint/2010/main" val="252399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Investigation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905000"/>
            <a:ext cx="9357760" cy="4721086"/>
          </a:xfrm>
        </p:spPr>
        <p:txBody>
          <a:bodyPr>
            <a:normAutofit lnSpcReduction="10000"/>
          </a:bodyPr>
          <a:lstStyle/>
          <a:p>
            <a:pPr algn="just"/>
            <a:r>
              <a:rPr lang="en-US" sz="2000" dirty="0">
                <a:solidFill>
                  <a:schemeClr val="tx1"/>
                </a:solidFill>
                <a:latin typeface="Times New Roman" panose="02020603050405020304" pitchFamily="18" charset="0"/>
                <a:cs typeface="Times New Roman" panose="02020603050405020304" pitchFamily="18" charset="0"/>
              </a:rPr>
              <a:t>The accuracy of deep learning forecasters is compared to the accuracy of current and conventional ones being used by utilities. The focus will be on the STLF horizons.</a:t>
            </a:r>
          </a:p>
          <a:p>
            <a:pPr algn="just"/>
            <a:r>
              <a:rPr lang="en-US" sz="2000" dirty="0">
                <a:solidFill>
                  <a:schemeClr val="tx1"/>
                </a:solidFill>
                <a:latin typeface="Times New Roman" panose="02020603050405020304" pitchFamily="18" charset="0"/>
                <a:cs typeface="Times New Roman" panose="02020603050405020304" pitchFamily="18" charset="0"/>
              </a:rPr>
              <a:t>Three different data sets will be examined. To aid reproducibility, data from an Independent Electrical System Operator in Ontario were selected. Both sets cover ten years of hourly city-wide load aggregation measurements from Ottawa and Toronto from 2010 to 2019.</a:t>
            </a:r>
          </a:p>
          <a:p>
            <a:pPr algn="just"/>
            <a:r>
              <a:rPr lang="en-US" sz="2000" dirty="0">
                <a:solidFill>
                  <a:schemeClr val="tx1"/>
                </a:solidFill>
                <a:latin typeface="Times New Roman" panose="02020603050405020304" pitchFamily="18" charset="0"/>
                <a:cs typeface="Times New Roman" panose="02020603050405020304" pitchFamily="18" charset="0"/>
              </a:rPr>
              <a:t>The third dataset from St. John Energy is part of a larger Smart Grid Technologies project at UNB. This dataset corresponds to the hourly city-wide load aggregates for the past 3.5 years (2018 to now).  </a:t>
            </a:r>
          </a:p>
          <a:p>
            <a:pPr algn="just"/>
            <a:r>
              <a:rPr lang="en-US" sz="2000" dirty="0">
                <a:solidFill>
                  <a:schemeClr val="tx1"/>
                </a:solidFill>
                <a:latin typeface="Times New Roman" panose="02020603050405020304" pitchFamily="18" charset="0"/>
                <a:cs typeface="Times New Roman" panose="02020603050405020304" pitchFamily="18" charset="0"/>
              </a:rPr>
              <a:t>The weather data were obtained from Environment Canada.</a:t>
            </a:r>
          </a:p>
          <a:p>
            <a:pPr algn="just"/>
            <a:r>
              <a:rPr lang="en-US" sz="2000" dirty="0">
                <a:solidFill>
                  <a:schemeClr val="tx1"/>
                </a:solidFill>
                <a:latin typeface="Times New Roman" panose="02020603050405020304" pitchFamily="18" charset="0"/>
                <a:cs typeface="Times New Roman" panose="02020603050405020304" pitchFamily="18" charset="0"/>
              </a:rPr>
              <a:t>Four benchmark forecasters will be compared: seasonal naive, Multiple Linear Regression (MLR), Auto Regressive Integrated Moving Average (ARIMA), and shallow Artificial Neural Network (ANN). These benchmark algorithms have been used for years by researchers and utilities.</a:t>
            </a:r>
          </a:p>
        </p:txBody>
      </p:sp>
    </p:spTree>
    <p:extLst>
      <p:ext uri="{BB962C8B-B14F-4D97-AF65-F5344CB8AC3E}">
        <p14:creationId xmlns:p14="http://schemas.microsoft.com/office/powerpoint/2010/main" val="365064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Investigation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905000"/>
            <a:ext cx="9357760" cy="4721086"/>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project is divided into three stages. First, we'll construct the benchmark algorithms. </a:t>
            </a:r>
          </a:p>
          <a:p>
            <a:pPr algn="just"/>
            <a:r>
              <a:rPr lang="en-US" sz="2000" dirty="0">
                <a:solidFill>
                  <a:schemeClr val="tx1"/>
                </a:solidFill>
                <a:latin typeface="Times New Roman" panose="02020603050405020304" pitchFamily="18" charset="0"/>
                <a:cs typeface="Times New Roman" panose="02020603050405020304" pitchFamily="18" charset="0"/>
              </a:rPr>
              <a:t>Then a CNN or another deep learning algorithm is used. </a:t>
            </a:r>
          </a:p>
          <a:p>
            <a:pPr algn="just"/>
            <a:r>
              <a:rPr lang="en-US" sz="2000" dirty="0">
                <a:solidFill>
                  <a:schemeClr val="tx1"/>
                </a:solidFill>
                <a:latin typeface="Times New Roman" panose="02020603050405020304" pitchFamily="18" charset="0"/>
                <a:cs typeface="Times New Roman" panose="02020603050405020304" pitchFamily="18" charset="0"/>
              </a:rPr>
              <a:t>Finally, the performance of deep learning forecasters will be compared to the performance of benchmark algorithms using publicly available data sets.</a:t>
            </a:r>
          </a:p>
          <a:p>
            <a:pPr algn="just"/>
            <a:r>
              <a:rPr lang="en-US" sz="2000" dirty="0">
                <a:solidFill>
                  <a:schemeClr val="tx1"/>
                </a:solidFill>
                <a:latin typeface="Times New Roman" panose="02020603050405020304" pitchFamily="18" charset="0"/>
                <a:cs typeface="Times New Roman" panose="02020603050405020304" pitchFamily="18" charset="0"/>
              </a:rPr>
              <a:t> We'll look at both overall and peak detection accuracy. For an overview of completed and pending tasks, please see the Gantt chart in the appendix of my proposal.</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92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Naïve </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naive forecaster is a popular benchmark for developing more sophisticated forecaster. When a naive forecaster outperforms a complex model, we know the complex model is not viable. According to </a:t>
            </a:r>
            <a:r>
              <a:rPr lang="en-US" sz="2000" dirty="0" err="1">
                <a:solidFill>
                  <a:schemeClr val="tx1"/>
                </a:solidFill>
                <a:latin typeface="Times New Roman" panose="02020603050405020304" pitchFamily="18" charset="0"/>
                <a:cs typeface="Times New Roman" panose="02020603050405020304" pitchFamily="18" charset="0"/>
              </a:rPr>
              <a:t>Bracale</a:t>
            </a:r>
            <a:r>
              <a:rPr lang="en-US" sz="2000" dirty="0">
                <a:solidFill>
                  <a:schemeClr val="tx1"/>
                </a:solidFill>
                <a:latin typeface="Times New Roman" panose="02020603050405020304" pitchFamily="18" charset="0"/>
                <a:cs typeface="Times New Roman" panose="02020603050405020304" pitchFamily="18" charset="0"/>
              </a:rPr>
              <a:t> et al., "the simplest method to predict the next value in a time series is to assume it will have the same values as the current value.“</a:t>
            </a:r>
          </a:p>
          <a:p>
            <a:pPr algn="just"/>
            <a:r>
              <a:rPr lang="en-US" sz="2000" dirty="0">
                <a:solidFill>
                  <a:schemeClr val="tx1"/>
                </a:solidFill>
                <a:latin typeface="Times New Roman" panose="02020603050405020304" pitchFamily="18" charset="0"/>
                <a:cs typeface="Times New Roman" panose="02020603050405020304" pitchFamily="18" charset="0"/>
              </a:rPr>
              <a:t> The Seasonal Naive Forecaster (SNF) improves the naive forecaster by taking seasonal trends into account. The previous season's value is used in this method. </a:t>
            </a:r>
          </a:p>
          <a:p>
            <a:pPr algn="just"/>
            <a:r>
              <a:rPr lang="en-US" sz="2000" dirty="0">
                <a:solidFill>
                  <a:schemeClr val="tx1"/>
                </a:solidFill>
                <a:latin typeface="Times New Roman" panose="02020603050405020304" pitchFamily="18" charset="0"/>
                <a:cs typeface="Times New Roman" panose="02020603050405020304" pitchFamily="18" charset="0"/>
              </a:rPr>
              <a:t>The seasonal naïve forecaster is ideal for predicting variables that are generally stable or vary in a consistent manner. It is ineffective at forecasting time series data that fluctuate or are subject to irregularities such as temperature.</a:t>
            </a:r>
          </a:p>
        </p:txBody>
      </p:sp>
    </p:spTree>
    <p:extLst>
      <p:ext uri="{BB962C8B-B14F-4D97-AF65-F5344CB8AC3E}">
        <p14:creationId xmlns:p14="http://schemas.microsoft.com/office/powerpoint/2010/main" val="98088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MLR</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Multiple Linear Regression (MLR) is a statistical technique commonly used in load forecasting. MLR forecasters use multiple independent variables to model continuous variables. </a:t>
            </a:r>
          </a:p>
          <a:p>
            <a:pPr algn="just"/>
            <a:r>
              <a:rPr lang="en-US" sz="2000" dirty="0">
                <a:solidFill>
                  <a:schemeClr val="tx1"/>
                </a:solidFill>
                <a:latin typeface="Times New Roman" panose="02020603050405020304" pitchFamily="18" charset="0"/>
                <a:cs typeface="Times New Roman" panose="02020603050405020304" pitchFamily="18" charset="0"/>
              </a:rPr>
              <a:t>MLR accuracy is determined by the relationships between the data and the independent variables. Increasing the number of relevant independent variables marginally improves predictive accuracy. </a:t>
            </a:r>
          </a:p>
          <a:p>
            <a:pPr algn="just"/>
            <a:r>
              <a:rPr lang="en-US" sz="2000" dirty="0">
                <a:solidFill>
                  <a:schemeClr val="tx1"/>
                </a:solidFill>
                <a:latin typeface="Times New Roman" panose="02020603050405020304" pitchFamily="18" charset="0"/>
                <a:cs typeface="Times New Roman" panose="02020603050405020304" pitchFamily="18" charset="0"/>
              </a:rPr>
              <a:t>Non-linear relationships can also be simulated by MLRs, but only with direct user input. And MLRs are incapable of learning and adapting to newer factors automatically.</a:t>
            </a:r>
          </a:p>
          <a:p>
            <a:pPr algn="just"/>
            <a:r>
              <a:rPr lang="en-US" sz="2000" dirty="0">
                <a:solidFill>
                  <a:schemeClr val="tx1"/>
                </a:solidFill>
                <a:latin typeface="Times New Roman" panose="02020603050405020304" pitchFamily="18" charset="0"/>
                <a:cs typeface="Times New Roman" panose="02020603050405020304" pitchFamily="18" charset="0"/>
              </a:rPr>
              <a:t>Examples of independent variables are – temperature, hour of the day, day of the week, average demand of the previous day, etc.</a:t>
            </a:r>
          </a:p>
        </p:txBody>
      </p:sp>
    </p:spTree>
    <p:extLst>
      <p:ext uri="{BB962C8B-B14F-4D97-AF65-F5344CB8AC3E}">
        <p14:creationId xmlns:p14="http://schemas.microsoft.com/office/powerpoint/2010/main" val="32535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ARIMA</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583636"/>
            <a:ext cx="9357760" cy="5274364"/>
          </a:xfrm>
        </p:spPr>
        <p:txBody>
          <a:bodyPr>
            <a:normAutofit fontScale="92500" lnSpcReduction="10000"/>
          </a:bodyPr>
          <a:lstStyle/>
          <a:p>
            <a:pPr algn="just"/>
            <a:r>
              <a:rPr lang="en-US" sz="2000" dirty="0">
                <a:solidFill>
                  <a:schemeClr val="tx1"/>
                </a:solidFill>
                <a:latin typeface="Times New Roman" panose="02020603050405020304" pitchFamily="18" charset="0"/>
                <a:cs typeface="Times New Roman" panose="02020603050405020304" pitchFamily="18" charset="0"/>
              </a:rPr>
              <a:t>A lag feature is any variable that contains data from previous time steps. </a:t>
            </a:r>
          </a:p>
          <a:p>
            <a:pPr algn="just"/>
            <a:r>
              <a:rPr lang="en-US" sz="2000" dirty="0">
                <a:solidFill>
                  <a:schemeClr val="tx1"/>
                </a:solidFill>
                <a:latin typeface="Times New Roman" panose="02020603050405020304" pitchFamily="18" charset="0"/>
                <a:cs typeface="Times New Roman" panose="02020603050405020304" pitchFamily="18" charset="0"/>
              </a:rPr>
              <a:t>Auto-regression, like linear regression, uses past values (lag values) as predictors. ARIMA accomplishes this by combining the Auto regressive  (AR) model with a moving average (MA) model. The parameters of the autoregressive and moving average parts are p and q, respectively. </a:t>
            </a:r>
          </a:p>
          <a:p>
            <a:pPr algn="just"/>
            <a:r>
              <a:rPr lang="en-US" sz="2000" dirty="0">
                <a:solidFill>
                  <a:schemeClr val="tx1"/>
                </a:solidFill>
                <a:latin typeface="Times New Roman" panose="02020603050405020304" pitchFamily="18" charset="0"/>
                <a:cs typeface="Times New Roman" panose="02020603050405020304" pitchFamily="18" charset="0"/>
              </a:rPr>
              <a:t>Model parameters include the AR order, p, the MA order, q, and the differencing order, d. Differentiation is required because linear regression models work best when the time series is stationary.</a:t>
            </a:r>
          </a:p>
          <a:p>
            <a:pPr algn="just"/>
            <a:r>
              <a:rPr lang="en-US" sz="2000" dirty="0">
                <a:solidFill>
                  <a:schemeClr val="tx1"/>
                </a:solidFill>
                <a:latin typeface="Times New Roman" panose="02020603050405020304" pitchFamily="18" charset="0"/>
                <a:cs typeface="Times New Roman" panose="02020603050405020304" pitchFamily="18" charset="0"/>
              </a:rPr>
              <a:t>One significant disadvantage of the ARIMA model is the difficulty in determining appropriate parameters for the AR and MA components. These numbers may also vary slightly among datasets and forecast horizons. This can be frustrating and time consuming at times.</a:t>
            </a:r>
          </a:p>
          <a:p>
            <a:pPr algn="just"/>
            <a:r>
              <a:rPr lang="en-US" sz="2000" dirty="0">
                <a:solidFill>
                  <a:schemeClr val="tx1"/>
                </a:solidFill>
                <a:latin typeface="Times New Roman" panose="02020603050405020304" pitchFamily="18" charset="0"/>
                <a:cs typeface="Times New Roman" panose="02020603050405020304" pitchFamily="18" charset="0"/>
              </a:rPr>
              <a:t>Fernandez et al. used ARIMA, polynomial, neural network, and SVM models to forecast energy load for non-residential buildings. The study used data from the University of </a:t>
            </a:r>
            <a:r>
              <a:rPr lang="en-US" sz="2000" dirty="0" err="1">
                <a:solidFill>
                  <a:schemeClr val="tx1"/>
                </a:solidFill>
                <a:latin typeface="Times New Roman" panose="02020603050405020304" pitchFamily="18" charset="0"/>
                <a:cs typeface="Times New Roman" panose="02020603050405020304" pitchFamily="18" charset="0"/>
              </a:rPr>
              <a:t>Deusto</a:t>
            </a:r>
            <a:r>
              <a:rPr lang="en-US" sz="2000" dirty="0">
                <a:solidFill>
                  <a:schemeClr val="tx1"/>
                </a:solidFill>
                <a:latin typeface="Times New Roman" panose="02020603050405020304" pitchFamily="18" charset="0"/>
                <a:cs typeface="Times New Roman" panose="02020603050405020304" pitchFamily="18" charset="0"/>
              </a:rPr>
              <a:t> in </a:t>
            </a:r>
            <a:r>
              <a:rPr lang="en-US" sz="2000" dirty="0" err="1">
                <a:solidFill>
                  <a:schemeClr val="tx1"/>
                </a:solidFill>
                <a:latin typeface="Times New Roman" panose="02020603050405020304" pitchFamily="18" charset="0"/>
                <a:cs typeface="Times New Roman" panose="02020603050405020304" pitchFamily="18" charset="0"/>
              </a:rPr>
              <a:t>Donostia</a:t>
            </a:r>
            <a:r>
              <a:rPr lang="en-US" sz="2000" dirty="0">
                <a:solidFill>
                  <a:schemeClr val="tx1"/>
                </a:solidFill>
                <a:latin typeface="Times New Roman" panose="02020603050405020304" pitchFamily="18" charset="0"/>
                <a:cs typeface="Times New Roman" panose="02020603050405020304" pitchFamily="18" charset="0"/>
              </a:rPr>
              <a:t>-San Sebastian, Spain. The goal was to forecast six days ahead of time. Among the other models, the ARIMA model had the lowest MAPE. They noted that the ARIMA model runs 200 times faster than the SVM model due to fewer parameters.</a:t>
            </a:r>
          </a:p>
        </p:txBody>
      </p:sp>
    </p:spTree>
    <p:extLst>
      <p:ext uri="{BB962C8B-B14F-4D97-AF65-F5344CB8AC3E}">
        <p14:creationId xmlns:p14="http://schemas.microsoft.com/office/powerpoint/2010/main" val="34983128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3170</TotalTime>
  <Words>2379</Words>
  <Application>Microsoft Office PowerPoint</Application>
  <PresentationFormat>Widescreen</PresentationFormat>
  <Paragraphs>290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Times New Roman</vt:lpstr>
      <vt:lpstr>Wingdings 3</vt:lpstr>
      <vt:lpstr>Wisp</vt:lpstr>
      <vt:lpstr>Deep Learning Techniques in Load Forecasting</vt:lpstr>
      <vt:lpstr>Outline</vt:lpstr>
      <vt:lpstr>Introduction / Overview</vt:lpstr>
      <vt:lpstr>Introduction / Overview</vt:lpstr>
      <vt:lpstr>Investigation</vt:lpstr>
      <vt:lpstr>Investigation</vt:lpstr>
      <vt:lpstr>The Benchmark Algorithms – Naïve </vt:lpstr>
      <vt:lpstr>The Benchmark Algorithms - MLR</vt:lpstr>
      <vt:lpstr>The Benchmark Algorithms - ARIMA</vt:lpstr>
      <vt:lpstr>The Benchmark Algorithms – ANNSTLF</vt:lpstr>
      <vt:lpstr>The Benchmark Algorithms – ANNSTLF</vt:lpstr>
      <vt:lpstr>Deep Learning Algorithms</vt:lpstr>
      <vt:lpstr>Metrics for Evaluation</vt:lpstr>
      <vt:lpstr>Metrics for Evaluation</vt:lpstr>
      <vt:lpstr>Preliminary Analysis – Toronto Dataset</vt:lpstr>
      <vt:lpstr>PowerPoint Presentation</vt:lpstr>
      <vt:lpstr>PowerPoint Presentation</vt:lpstr>
      <vt:lpstr>PowerPoint Presentation</vt:lpstr>
      <vt:lpstr>Preliminary Analysis – Ottawa Dataset</vt:lpstr>
      <vt:lpstr>PowerPoint Presentation</vt:lpstr>
      <vt:lpstr>PowerPoint Presentation</vt:lpstr>
      <vt:lpstr>PowerPoint Presentation</vt:lpstr>
      <vt:lpstr>Preliminary Analysis – St. John Dataset</vt:lpstr>
      <vt:lpstr>PowerPoint Presentation</vt:lpstr>
      <vt:lpstr>PowerPoint Presentation</vt:lpstr>
      <vt:lpstr>PowerPoint Presentation</vt:lpstr>
      <vt:lpstr>Contributions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Power Demand Using Deep Learning Approaches</dc:title>
  <dc:creator>Tolulope Olugbenga</dc:creator>
  <cp:lastModifiedBy>Tolulope Olugbenga</cp:lastModifiedBy>
  <cp:revision>131</cp:revision>
  <dcterms:created xsi:type="dcterms:W3CDTF">2019-03-21T02:07:27Z</dcterms:created>
  <dcterms:modified xsi:type="dcterms:W3CDTF">2021-08-27T20:02:28Z</dcterms:modified>
</cp:coreProperties>
</file>