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63" r:id="rId4"/>
    <p:sldId id="264" r:id="rId5"/>
    <p:sldId id="265" r:id="rId6"/>
    <p:sldId id="267" r:id="rId7"/>
    <p:sldId id="268" r:id="rId8"/>
    <p:sldId id="269" r:id="rId9"/>
    <p:sldId id="270" r:id="rId10"/>
    <p:sldId id="272" r:id="rId11"/>
    <p:sldId id="271" r:id="rId12"/>
    <p:sldId id="273" r:id="rId13"/>
    <p:sldId id="293" r:id="rId14"/>
    <p:sldId id="284" r:id="rId15"/>
    <p:sldId id="279" r:id="rId16"/>
    <p:sldId id="285" r:id="rId17"/>
    <p:sldId id="286" r:id="rId18"/>
    <p:sldId id="281" r:id="rId19"/>
    <p:sldId id="287" r:id="rId20"/>
    <p:sldId id="288" r:id="rId21"/>
    <p:sldId id="289" r:id="rId22"/>
    <p:sldId id="282" r:id="rId23"/>
    <p:sldId id="290" r:id="rId24"/>
    <p:sldId id="291" r:id="rId25"/>
    <p:sldId id="292" r:id="rId26"/>
    <p:sldId id="276" r:id="rId27"/>
    <p:sldId id="25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ulope Olugbenga" userId="2b6513319c3ec8db" providerId="LiveId" clId="{806F6229-176D-4E8C-AD5A-C36FF9E3C749}"/>
    <pc:docChg chg="addSld modSld">
      <pc:chgData name="Tolulope Olugbenga" userId="2b6513319c3ec8db" providerId="LiveId" clId="{806F6229-176D-4E8C-AD5A-C36FF9E3C749}" dt="2019-03-21T03:42:07.315" v="4"/>
      <pc:docMkLst>
        <pc:docMk/>
      </pc:docMkLst>
      <pc:sldChg chg="modSp">
        <pc:chgData name="Tolulope Olugbenga" userId="2b6513319c3ec8db" providerId="LiveId" clId="{806F6229-176D-4E8C-AD5A-C36FF9E3C749}" dt="2019-03-21T03:42:07.315" v="4"/>
        <pc:sldMkLst>
          <pc:docMk/>
          <pc:sldMk cId="2345096344" sldId="257"/>
        </pc:sldMkLst>
        <pc:spChg chg="mod">
          <ac:chgData name="Tolulope Olugbenga" userId="2b6513319c3ec8db" providerId="LiveId" clId="{806F6229-176D-4E8C-AD5A-C36FF9E3C749}" dt="2019-03-21T03:42:07.315" v="4"/>
          <ac:spMkLst>
            <pc:docMk/>
            <pc:sldMk cId="2345096344" sldId="257"/>
            <ac:spMk id="4" creationId="{EEFB9234-D9FD-42EE-9AE4-BBF9575F206D}"/>
          </ac:spMkLst>
        </pc:spChg>
      </pc:sldChg>
      <pc:sldChg chg="add">
        <pc:chgData name="Tolulope Olugbenga" userId="2b6513319c3ec8db" providerId="LiveId" clId="{806F6229-176D-4E8C-AD5A-C36FF9E3C749}" dt="2019-03-21T03:20:50.792" v="0"/>
        <pc:sldMkLst>
          <pc:docMk/>
          <pc:sldMk cId="2003978504" sldId="260"/>
        </pc:sldMkLst>
      </pc:sldChg>
      <pc:sldChg chg="addSp delSp modSp add">
        <pc:chgData name="Tolulope Olugbenga" userId="2b6513319c3ec8db" providerId="LiveId" clId="{806F6229-176D-4E8C-AD5A-C36FF9E3C749}" dt="2019-03-21T03:39:10.716" v="3"/>
        <pc:sldMkLst>
          <pc:docMk/>
          <pc:sldMk cId="1504121785" sldId="261"/>
        </pc:sldMkLst>
        <pc:spChg chg="add del">
          <ac:chgData name="Tolulope Olugbenga" userId="2b6513319c3ec8db" providerId="LiveId" clId="{806F6229-176D-4E8C-AD5A-C36FF9E3C749}" dt="2019-03-21T03:39:10.716" v="3"/>
          <ac:spMkLst>
            <pc:docMk/>
            <pc:sldMk cId="1504121785" sldId="261"/>
            <ac:spMk id="2" creationId="{C7CD2E1D-4DB2-4699-AEB5-243A04BF38D5}"/>
          </ac:spMkLst>
        </pc:spChg>
        <pc:spChg chg="add del">
          <ac:chgData name="Tolulope Olugbenga" userId="2b6513319c3ec8db" providerId="LiveId" clId="{806F6229-176D-4E8C-AD5A-C36FF9E3C749}" dt="2019-03-21T03:39:10.716" v="3"/>
          <ac:spMkLst>
            <pc:docMk/>
            <pc:sldMk cId="1504121785" sldId="261"/>
            <ac:spMk id="3" creationId="{307F2A3C-21B3-4AE4-82CF-4ECD0232C348}"/>
          </ac:spMkLst>
        </pc:spChg>
        <pc:spChg chg="add del mod">
          <ac:chgData name="Tolulope Olugbenga" userId="2b6513319c3ec8db" providerId="LiveId" clId="{806F6229-176D-4E8C-AD5A-C36FF9E3C749}" dt="2019-03-21T03:39:10.716" v="3"/>
          <ac:spMkLst>
            <pc:docMk/>
            <pc:sldMk cId="1504121785" sldId="261"/>
            <ac:spMk id="4" creationId="{49F99EAE-9C2B-476C-9809-82A0E48FDA50}"/>
          </ac:spMkLst>
        </pc:spChg>
        <pc:spChg chg="add del mod">
          <ac:chgData name="Tolulope Olugbenga" userId="2b6513319c3ec8db" providerId="LiveId" clId="{806F6229-176D-4E8C-AD5A-C36FF9E3C749}" dt="2019-03-21T03:39:10.716" v="3"/>
          <ac:spMkLst>
            <pc:docMk/>
            <pc:sldMk cId="1504121785" sldId="261"/>
            <ac:spMk id="5" creationId="{0AAA623F-8596-4421-92C4-72A8DB9A60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4980291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3204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6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84594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807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85444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59156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26520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91972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07-Oct-21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2100180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4977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D6EE6-66EC-4D9B-92AF-E154D58338CF}" type="datetimeFigureOut">
              <a:rPr lang="en-US" smtClean="0"/>
              <a:t>07-Oct-21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3663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D6EE6-66EC-4D9B-92AF-E154D58338CF}" type="datetimeFigureOut">
              <a:rPr lang="en-US" smtClean="0"/>
              <a:t>07-Oct-21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0698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D6EE6-66EC-4D9B-92AF-E154D58338CF}" type="datetimeFigureOut">
              <a:rPr lang="en-US" smtClean="0"/>
              <a:t>07-Oct-21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7679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1207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07-Oct-21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67709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D6EE6-66EC-4D9B-92AF-E154D58338CF}" type="datetimeFigureOut">
              <a:rPr lang="en-US" smtClean="0"/>
              <a:t>07-Oct-21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B0177-BEA0-4F7D-B4AC-AE6E9570FC7D}" type="slidenum">
              <a:rPr lang="en-US" smtClean="0"/>
              <a:t>‹#›</a:t>
            </a:fld>
            <a:endParaRPr lang="en-US"/>
          </a:p>
        </p:txBody>
      </p:sp>
    </p:spTree>
    <p:extLst>
      <p:ext uri="{BB962C8B-B14F-4D97-AF65-F5344CB8AC3E}">
        <p14:creationId xmlns:p14="http://schemas.microsoft.com/office/powerpoint/2010/main" val="292366648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4AD7-0311-42EE-BB39-EC9D518CCCD6}"/>
              </a:ext>
            </a:extLst>
          </p:cNvPr>
          <p:cNvSpPr>
            <a:spLocks noGrp="1"/>
          </p:cNvSpPr>
          <p:nvPr>
            <p:ph type="title"/>
          </p:nvPr>
        </p:nvSpPr>
        <p:spPr>
          <a:xfrm>
            <a:off x="1704109" y="1953492"/>
            <a:ext cx="10324408" cy="1324678"/>
          </a:xfrm>
        </p:spPr>
        <p:txBody>
          <a:bodyPr>
            <a:noAutofit/>
          </a:bodyPr>
          <a:lstStyle/>
          <a:p>
            <a:pPr algn="ctr"/>
            <a:r>
              <a:rPr lang="en-US" dirty="0"/>
              <a:t>Deep Learning Techniques in Load Forecasting</a:t>
            </a:r>
          </a:p>
        </p:txBody>
      </p:sp>
      <p:pic>
        <p:nvPicPr>
          <p:cNvPr id="6" name="Picture 5">
            <a:extLst>
              <a:ext uri="{FF2B5EF4-FFF2-40B4-BE49-F238E27FC236}">
                <a16:creationId xmlns:a16="http://schemas.microsoft.com/office/drawing/2014/main" id="{8C1E2E57-35EA-496E-8F0C-BE49C5C19BF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4103" t="564" r="7179" b="48035"/>
          <a:stretch/>
        </p:blipFill>
        <p:spPr>
          <a:xfrm>
            <a:off x="2589212" y="4081135"/>
            <a:ext cx="2500126" cy="2481469"/>
          </a:xfrm>
          <a:prstGeom prst="ellipse">
            <a:avLst/>
          </a:prstGeom>
          <a:ln>
            <a:noFill/>
          </a:ln>
          <a:effectLst>
            <a:softEdge rad="112500"/>
          </a:effectLst>
        </p:spPr>
      </p:pic>
      <p:sp>
        <p:nvSpPr>
          <p:cNvPr id="3" name="TextBox 2"/>
          <p:cNvSpPr txBox="1"/>
          <p:nvPr/>
        </p:nvSpPr>
        <p:spPr>
          <a:xfrm>
            <a:off x="5835244" y="5091036"/>
            <a:ext cx="5461752" cy="461665"/>
          </a:xfrm>
          <a:prstGeom prst="rect">
            <a:avLst/>
          </a:prstGeom>
          <a:noFill/>
        </p:spPr>
        <p:txBody>
          <a:bodyPr wrap="none" rtlCol="0">
            <a:spAutoFit/>
          </a:bodyPr>
          <a:lstStyle/>
          <a:p>
            <a:r>
              <a:rPr lang="en-US" sz="2400" dirty="0"/>
              <a:t>Presented By:- Tolulope Olugbenga</a:t>
            </a:r>
          </a:p>
        </p:txBody>
      </p:sp>
    </p:spTree>
    <p:extLst>
      <p:ext uri="{BB962C8B-B14F-4D97-AF65-F5344CB8AC3E}">
        <p14:creationId xmlns:p14="http://schemas.microsoft.com/office/powerpoint/2010/main" val="342524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pic>
        <p:nvPicPr>
          <p:cNvPr id="4" name="Content Placeholder 3">
            <a:extLst>
              <a:ext uri="{FF2B5EF4-FFF2-40B4-BE49-F238E27FC236}">
                <a16:creationId xmlns:a16="http://schemas.microsoft.com/office/drawing/2014/main" id="{83891509-3909-4BCF-96D3-FD7AFF9E67A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977" r="2084"/>
          <a:stretch/>
        </p:blipFill>
        <p:spPr bwMode="auto">
          <a:xfrm>
            <a:off x="3167271" y="1696278"/>
            <a:ext cx="6665842" cy="46303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962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Deep Learning Algorithms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154434"/>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Recurrent Neural Networks (RNN) added memory to neural networks, allowing them to model sequential data. RNNs, however, are susceptible to vanishing or exploding gradients.</a:t>
            </a:r>
          </a:p>
          <a:p>
            <a:pPr algn="just"/>
            <a:r>
              <a:rPr lang="en-US" dirty="0">
                <a:solidFill>
                  <a:schemeClr val="tx1"/>
                </a:solidFill>
                <a:latin typeface="Times New Roman" panose="02020603050405020304" pitchFamily="18" charset="0"/>
                <a:cs typeface="Times New Roman" panose="02020603050405020304" pitchFamily="18" charset="0"/>
              </a:rPr>
              <a:t>This flaw resulted in the development of the LSTM algorithm. </a:t>
            </a:r>
          </a:p>
          <a:p>
            <a:pPr algn="just"/>
            <a:r>
              <a:rPr lang="en-US" dirty="0">
                <a:solidFill>
                  <a:schemeClr val="tx1"/>
                </a:solidFill>
                <a:latin typeface="Times New Roman" panose="02020603050405020304" pitchFamily="18" charset="0"/>
                <a:cs typeface="Times New Roman" panose="02020603050405020304" pitchFamily="18" charset="0"/>
              </a:rPr>
              <a:t>Convolutional neural networks (CNNs) have also gained popularity in load forecasting. </a:t>
            </a:r>
          </a:p>
          <a:p>
            <a:pPr algn="just"/>
            <a:r>
              <a:rPr lang="en-US" dirty="0">
                <a:solidFill>
                  <a:schemeClr val="tx1"/>
                </a:solidFill>
                <a:latin typeface="Times New Roman" panose="02020603050405020304" pitchFamily="18" charset="0"/>
                <a:cs typeface="Times New Roman" panose="02020603050405020304" pitchFamily="18" charset="0"/>
              </a:rPr>
              <a:t>Amaradinghe et al. compared the CNN to LSTM, SVM, ANN, and other algorithms for individual building load forecasting. They concluded that CNN is a viable method for predicting load. </a:t>
            </a:r>
          </a:p>
          <a:p>
            <a:pPr algn="just"/>
            <a:r>
              <a:rPr lang="en-US" dirty="0">
                <a:solidFill>
                  <a:schemeClr val="tx1"/>
                </a:solidFill>
                <a:latin typeface="Times New Roman" panose="02020603050405020304" pitchFamily="18" charset="0"/>
                <a:cs typeface="Times New Roman" panose="02020603050405020304" pitchFamily="18" charset="0"/>
              </a:rPr>
              <a:t>To build the CNN, we used a Base Load Forecaster, a Change in Load Forecaster, and an RLS combiner to replicate the ANNSTLF structure.</a:t>
            </a:r>
          </a:p>
        </p:txBody>
      </p:sp>
    </p:spTree>
    <p:extLst>
      <p:ext uri="{BB962C8B-B14F-4D97-AF65-F5344CB8AC3E}">
        <p14:creationId xmlns:p14="http://schemas.microsoft.com/office/powerpoint/2010/main" val="75485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701837"/>
          </a:xfrm>
        </p:spPr>
        <p:txBody>
          <a:bodyPr>
            <a:normAutofit/>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095500" y="1790480"/>
            <a:ext cx="9357760" cy="4257982"/>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This study will compare the performance of all forecasters across all datasets, examining both overall performance and performance on a daily, weekly, and monthly timeframe. </a:t>
            </a:r>
          </a:p>
          <a:p>
            <a:pPr algn="just"/>
            <a:r>
              <a:rPr lang="en-US" dirty="0">
                <a:solidFill>
                  <a:schemeClr val="tx1"/>
                </a:solidFill>
                <a:latin typeface="Times New Roman" panose="02020603050405020304" pitchFamily="18" charset="0"/>
                <a:cs typeface="Times New Roman" panose="02020603050405020304" pitchFamily="18" charset="0"/>
              </a:rPr>
              <a:t>The performance will be evaluated according to accuracy in forecast values and accuracy in peak load localization. </a:t>
            </a:r>
          </a:p>
          <a:p>
            <a:pPr algn="just"/>
            <a:r>
              <a:rPr lang="en-US" dirty="0">
                <a:solidFill>
                  <a:schemeClr val="tx1"/>
                </a:solidFill>
                <a:latin typeface="Times New Roman" panose="02020603050405020304" pitchFamily="18" charset="0"/>
                <a:cs typeface="Times New Roman" panose="02020603050405020304" pitchFamily="18" charset="0"/>
              </a:rPr>
              <a:t>Commonly used performance metrics for load forecasting include Mean Absolute Percent Error (MAPE), Mean Bias Error (MBE), Mean Absolute Error (MAE), Root Mean Squared Error (RMSE), and Standard Deviation (SD).</a:t>
            </a:r>
          </a:p>
          <a:p>
            <a:pPr algn="just"/>
            <a:r>
              <a:rPr lang="en-US" dirty="0">
                <a:solidFill>
                  <a:schemeClr val="tx1"/>
                </a:solidFill>
                <a:latin typeface="Times New Roman" panose="02020603050405020304" pitchFamily="18" charset="0"/>
                <a:cs typeface="Times New Roman" panose="02020603050405020304" pitchFamily="18" charset="0"/>
              </a:rPr>
              <a:t>MAE is the simplest way to measure forecast error, but because it is an absolute measure, it does not provide a way to compare measurements across forecast scenarios of different scales. </a:t>
            </a:r>
          </a:p>
          <a:p>
            <a:pPr algn="just"/>
            <a:r>
              <a:rPr lang="en-US" dirty="0">
                <a:solidFill>
                  <a:schemeClr val="tx1"/>
                </a:solidFill>
                <a:latin typeface="Times New Roman" panose="02020603050405020304" pitchFamily="18" charset="0"/>
                <a:cs typeface="Times New Roman" panose="02020603050405020304" pitchFamily="18" charset="0"/>
              </a:rPr>
              <a:t>MAPE is commonly used since the interpretation of comparisons is straightforward.  However, MAPE is also limited in that it cannot handle 0-valued actuals, it over-emphasizes high errors during low demands, and it over-emphasizes overshoot errors compared to undershoot errors for forecasting scenarios bounded by 0 (since undershoot errors cannot be worse than 100%, but overshoot errors are unbounded) </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5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701837"/>
          </a:xfrm>
        </p:spPr>
        <p:txBody>
          <a:bodyPr>
            <a:normAutofit/>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798869"/>
            <a:ext cx="9357760" cy="3804977"/>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Both MAE and MAPE tend to be insensitive to rare but significant errors, which are better captured with RMSE, but RMSE is not scaled to the original error, so it is more difficult to interpret. </a:t>
            </a:r>
          </a:p>
          <a:p>
            <a:pPr algn="just"/>
            <a:r>
              <a:rPr lang="en-US" sz="1800" dirty="0">
                <a:solidFill>
                  <a:schemeClr val="tx1"/>
                </a:solidFill>
                <a:latin typeface="Times New Roman" panose="02020603050405020304" pitchFamily="18" charset="0"/>
                <a:cs typeface="Times New Roman" panose="02020603050405020304" pitchFamily="18" charset="0"/>
              </a:rPr>
              <a:t>To fully capture bias and precision, Mean Biased Error (MBE) and standard deviation (SD) can also be used.</a:t>
            </a:r>
          </a:p>
          <a:p>
            <a:pPr algn="just"/>
            <a:r>
              <a:rPr lang="en-US" sz="1800" dirty="0">
                <a:solidFill>
                  <a:schemeClr val="tx1"/>
                </a:solidFill>
                <a:latin typeface="Times New Roman" panose="02020603050405020304" pitchFamily="18" charset="0"/>
                <a:cs typeface="Times New Roman" panose="02020603050405020304" pitchFamily="18" charset="0"/>
              </a:rPr>
              <a:t>All of these are simple tools for determining forecast accuracy, but they are not without limitations.</a:t>
            </a:r>
          </a:p>
          <a:p>
            <a:pPr algn="just"/>
            <a:r>
              <a:rPr lang="en-US" dirty="0">
                <a:solidFill>
                  <a:schemeClr val="tx1"/>
                </a:solidFill>
                <a:latin typeface="Times New Roman" panose="02020603050405020304" pitchFamily="18" charset="0"/>
                <a:cs typeface="Times New Roman" panose="02020603050405020304" pitchFamily="18" charset="0"/>
              </a:rPr>
              <a:t>Our primary focus in this study will be on the MAPE and RMSE, as these are the most frequently used metrics for load forecasting. </a:t>
            </a:r>
          </a:p>
          <a:p>
            <a:pPr algn="just"/>
            <a:r>
              <a:rPr lang="en-US" dirty="0">
                <a:solidFill>
                  <a:schemeClr val="tx1"/>
                </a:solidFill>
                <a:latin typeface="Times New Roman" panose="02020603050405020304" pitchFamily="18" charset="0"/>
                <a:cs typeface="Times New Roman" panose="02020603050405020304" pitchFamily="18" charset="0"/>
              </a:rPr>
              <a:t>The MAPE's limitations do not apply to our datasets because there are no values very close to zero, and the RMSE enables us to detect large forecast errors</a:t>
            </a:r>
          </a:p>
        </p:txBody>
      </p:sp>
    </p:spTree>
    <p:extLst>
      <p:ext uri="{BB962C8B-B14F-4D97-AF65-F5344CB8AC3E}">
        <p14:creationId xmlns:p14="http://schemas.microsoft.com/office/powerpoint/2010/main" val="45632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Toronto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a:extLst>
              <a:ext uri="{FF2B5EF4-FFF2-40B4-BE49-F238E27FC236}">
                <a16:creationId xmlns:a16="http://schemas.microsoft.com/office/drawing/2014/main" id="{34E72E12-5642-4056-B950-B3DE7B560157}"/>
              </a:ext>
            </a:extLst>
          </p:cNvPr>
          <p:cNvPicPr>
            <a:picLocks noGrp="1" noChangeAspect="1"/>
          </p:cNvPicPr>
          <p:nvPr>
            <p:ph idx="1"/>
          </p:nvPr>
        </p:nvPicPr>
        <p:blipFill>
          <a:blip r:embed="rId2"/>
          <a:stretch>
            <a:fillRect/>
          </a:stretch>
        </p:blipFill>
        <p:spPr>
          <a:xfrm>
            <a:off x="1491573" y="1279584"/>
            <a:ext cx="9923557" cy="3180197"/>
          </a:xfrm>
          <a:prstGeom prst="rect">
            <a:avLst/>
          </a:prstGeom>
        </p:spPr>
      </p:pic>
      <p:graphicFrame>
        <p:nvGraphicFramePr>
          <p:cNvPr id="11" name="Content Placeholder 3">
            <a:extLst>
              <a:ext uri="{FF2B5EF4-FFF2-40B4-BE49-F238E27FC236}">
                <a16:creationId xmlns:a16="http://schemas.microsoft.com/office/drawing/2014/main" id="{4B02ACE9-6F54-4E89-851F-D91C9C49E518}"/>
              </a:ext>
            </a:extLst>
          </p:cNvPr>
          <p:cNvGraphicFramePr>
            <a:graphicFrameLocks/>
          </p:cNvGraphicFramePr>
          <p:nvPr/>
        </p:nvGraphicFramePr>
        <p:xfrm>
          <a:off x="1491572" y="4615957"/>
          <a:ext cx="9923557" cy="2085866"/>
        </p:xfrm>
        <a:graphic>
          <a:graphicData uri="http://schemas.openxmlformats.org/drawingml/2006/table">
            <a:tbl>
              <a:tblPr>
                <a:tableStyleId>{5C22544A-7EE6-4342-B048-85BDC9FD1C3A}</a:tableStyleId>
              </a:tblPr>
              <a:tblGrid>
                <a:gridCol w="1970279">
                  <a:extLst>
                    <a:ext uri="{9D8B030D-6E8A-4147-A177-3AD203B41FA5}">
                      <a16:colId xmlns:a16="http://schemas.microsoft.com/office/drawing/2014/main" val="3505203990"/>
                    </a:ext>
                  </a:extLst>
                </a:gridCol>
                <a:gridCol w="862460">
                  <a:extLst>
                    <a:ext uri="{9D8B030D-6E8A-4147-A177-3AD203B41FA5}">
                      <a16:colId xmlns:a16="http://schemas.microsoft.com/office/drawing/2014/main" val="1844548383"/>
                    </a:ext>
                  </a:extLst>
                </a:gridCol>
                <a:gridCol w="862460">
                  <a:extLst>
                    <a:ext uri="{9D8B030D-6E8A-4147-A177-3AD203B41FA5}">
                      <a16:colId xmlns:a16="http://schemas.microsoft.com/office/drawing/2014/main" val="2188050226"/>
                    </a:ext>
                  </a:extLst>
                </a:gridCol>
                <a:gridCol w="862460">
                  <a:extLst>
                    <a:ext uri="{9D8B030D-6E8A-4147-A177-3AD203B41FA5}">
                      <a16:colId xmlns:a16="http://schemas.microsoft.com/office/drawing/2014/main" val="1690723295"/>
                    </a:ext>
                  </a:extLst>
                </a:gridCol>
                <a:gridCol w="862460">
                  <a:extLst>
                    <a:ext uri="{9D8B030D-6E8A-4147-A177-3AD203B41FA5}">
                      <a16:colId xmlns:a16="http://schemas.microsoft.com/office/drawing/2014/main" val="2041671357"/>
                    </a:ext>
                  </a:extLst>
                </a:gridCol>
                <a:gridCol w="862460">
                  <a:extLst>
                    <a:ext uri="{9D8B030D-6E8A-4147-A177-3AD203B41FA5}">
                      <a16:colId xmlns:a16="http://schemas.microsoft.com/office/drawing/2014/main" val="3051324443"/>
                    </a:ext>
                  </a:extLst>
                </a:gridCol>
                <a:gridCol w="862460">
                  <a:extLst>
                    <a:ext uri="{9D8B030D-6E8A-4147-A177-3AD203B41FA5}">
                      <a16:colId xmlns:a16="http://schemas.microsoft.com/office/drawing/2014/main" val="1764717972"/>
                    </a:ext>
                  </a:extLst>
                </a:gridCol>
                <a:gridCol w="862460">
                  <a:extLst>
                    <a:ext uri="{9D8B030D-6E8A-4147-A177-3AD203B41FA5}">
                      <a16:colId xmlns:a16="http://schemas.microsoft.com/office/drawing/2014/main" val="1150742838"/>
                    </a:ext>
                  </a:extLst>
                </a:gridCol>
                <a:gridCol w="958029">
                  <a:extLst>
                    <a:ext uri="{9D8B030D-6E8A-4147-A177-3AD203B41FA5}">
                      <a16:colId xmlns:a16="http://schemas.microsoft.com/office/drawing/2014/main" val="796956196"/>
                    </a:ext>
                  </a:extLst>
                </a:gridCol>
                <a:gridCol w="958029">
                  <a:extLst>
                    <a:ext uri="{9D8B030D-6E8A-4147-A177-3AD203B41FA5}">
                      <a16:colId xmlns:a16="http://schemas.microsoft.com/office/drawing/2014/main" val="47027391"/>
                    </a:ext>
                  </a:extLst>
                </a:gridCol>
              </a:tblGrid>
              <a:tr h="157166">
                <a:tc>
                  <a:txBody>
                    <a:bodyPr/>
                    <a:lstStyle/>
                    <a:p>
                      <a:pPr algn="ctr" fontAlgn="b"/>
                      <a:r>
                        <a:rPr lang="en-US" sz="1200" u="none" strike="noStrike">
                          <a:effectLst/>
                        </a:rPr>
                        <a:t>Metrics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RLS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ANN RLS</a:t>
                      </a:r>
                      <a:endParaRPr lang="en-US" sz="1200" b="1"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MLR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ARIMA</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S-Naïve</a:t>
                      </a:r>
                      <a:endParaRPr lang="en-US" sz="1200" b="1"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744521864"/>
                  </a:ext>
                </a:extLst>
              </a:tr>
              <a:tr h="305724">
                <a:tc>
                  <a:txBody>
                    <a:bodyPr/>
                    <a:lstStyle/>
                    <a:p>
                      <a:pPr algn="ctr" fontAlgn="b"/>
                      <a:r>
                        <a:rPr lang="en-US" sz="1200" u="none" strike="noStrike">
                          <a:effectLst/>
                        </a:rPr>
                        <a:t>'MAPE - Mean Absolute Percent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3.75</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4.86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6.09</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1782209201"/>
                  </a:ext>
                </a:extLst>
              </a:tr>
              <a:tr h="157166">
                <a:tc>
                  <a:txBody>
                    <a:bodyPr/>
                    <a:lstStyle/>
                    <a:p>
                      <a:pPr algn="ctr" fontAlgn="b"/>
                      <a:r>
                        <a:rPr lang="en-US" sz="1200" u="none" strike="noStrike">
                          <a:effectLst/>
                        </a:rPr>
                        <a:t>'ME - Mean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-28.90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7.99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-11.31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-10.81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53.98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-1.67</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668317376"/>
                  </a:ext>
                </a:extLst>
              </a:tr>
              <a:tr h="305724">
                <a:tc>
                  <a:txBody>
                    <a:bodyPr/>
                    <a:lstStyle/>
                    <a:p>
                      <a:pPr algn="ctr" fontAlgn="b"/>
                      <a:r>
                        <a:rPr lang="en-US" sz="1200" u="none" strike="noStrike">
                          <a:effectLst/>
                        </a:rPr>
                        <a:t>'MAE - Mean Absolute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125.73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127.10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131.84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134.64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139.40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141.26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214.88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285.43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350.36</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89025921"/>
                  </a:ext>
                </a:extLst>
              </a:tr>
              <a:tr h="305724">
                <a:tc>
                  <a:txBody>
                    <a:bodyPr/>
                    <a:lstStyle/>
                    <a:p>
                      <a:pPr algn="ctr" fontAlgn="b"/>
                      <a:r>
                        <a:rPr lang="en-US" sz="1200" u="none" strike="noStrike">
                          <a:effectLst/>
                        </a:rPr>
                        <a:t>'MSE -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36007.64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35024.16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38191.29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40509.58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41100.04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41441.24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86398.61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174813.61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238215.39</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4232277640"/>
                  </a:ext>
                </a:extLst>
              </a:tr>
              <a:tr h="305724">
                <a:tc>
                  <a:txBody>
                    <a:bodyPr/>
                    <a:lstStyle/>
                    <a:p>
                      <a:pPr algn="ctr" fontAlgn="b"/>
                      <a:r>
                        <a:rPr lang="en-US" sz="1200" u="none" strike="noStrike">
                          <a:effectLst/>
                        </a:rPr>
                        <a:t>'RMSE - Root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189.76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195.43</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203.57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293.94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418.11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488.07</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48595248"/>
                  </a:ext>
                </a:extLst>
              </a:tr>
              <a:tr h="157166">
                <a:tc>
                  <a:txBody>
                    <a:bodyPr/>
                    <a:lstStyle/>
                    <a:p>
                      <a:pPr algn="ctr" fontAlgn="b"/>
                      <a:r>
                        <a:rPr lang="en-US" sz="1200" u="none" strike="noStrike">
                          <a:effectLst/>
                        </a:rPr>
                        <a:t>'Standard Deviation'</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189.69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193.29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201.17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202.59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293.75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414.63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488.10</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754276892"/>
                  </a:ext>
                </a:extLst>
              </a:tr>
            </a:tbl>
          </a:graphicData>
        </a:graphic>
      </p:graphicFrame>
    </p:spTree>
    <p:extLst>
      <p:ext uri="{BB962C8B-B14F-4D97-AF65-F5344CB8AC3E}">
        <p14:creationId xmlns:p14="http://schemas.microsoft.com/office/powerpoint/2010/main" val="50696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0" name="Picture 19">
            <a:extLst>
              <a:ext uri="{FF2B5EF4-FFF2-40B4-BE49-F238E27FC236}">
                <a16:creationId xmlns:a16="http://schemas.microsoft.com/office/drawing/2014/main" id="{0CFDF4D8-75C7-4F1A-B62B-266056999BEB}"/>
              </a:ext>
            </a:extLst>
          </p:cNvPr>
          <p:cNvPicPr>
            <a:picLocks noChangeAspect="1"/>
          </p:cNvPicPr>
          <p:nvPr/>
        </p:nvPicPr>
        <p:blipFill>
          <a:blip r:embed="rId2"/>
          <a:stretch>
            <a:fillRect/>
          </a:stretch>
        </p:blipFill>
        <p:spPr>
          <a:xfrm>
            <a:off x="-1" y="0"/>
            <a:ext cx="12191999" cy="6858000"/>
          </a:xfrm>
          <a:prstGeom prst="rect">
            <a:avLst/>
          </a:prstGeom>
        </p:spPr>
      </p:pic>
    </p:spTree>
    <p:extLst>
      <p:ext uri="{BB962C8B-B14F-4D97-AF65-F5344CB8AC3E}">
        <p14:creationId xmlns:p14="http://schemas.microsoft.com/office/powerpoint/2010/main" val="259680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a:extLst>
              <a:ext uri="{FF2B5EF4-FFF2-40B4-BE49-F238E27FC236}">
                <a16:creationId xmlns:a16="http://schemas.microsoft.com/office/drawing/2014/main" id="{E513AAFC-BBAF-4427-AAE7-4DE7A2D115E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2958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87C9B1F1-8293-45EC-9A28-667839676DDE}"/>
              </a:ext>
            </a:extLst>
          </p:cNvPr>
          <p:cNvPicPr>
            <a:picLocks noChangeAspect="1"/>
          </p:cNvPicPr>
          <p:nvPr/>
        </p:nvPicPr>
        <p:blipFill>
          <a:blip r:embed="rId2"/>
          <a:stretch>
            <a:fillRect/>
          </a:stretch>
        </p:blipFill>
        <p:spPr>
          <a:xfrm>
            <a:off x="0" y="-92765"/>
            <a:ext cx="12192000" cy="6950765"/>
          </a:xfrm>
          <a:prstGeom prst="rect">
            <a:avLst/>
          </a:prstGeom>
        </p:spPr>
      </p:pic>
    </p:spTree>
    <p:extLst>
      <p:ext uri="{BB962C8B-B14F-4D97-AF65-F5344CB8AC3E}">
        <p14:creationId xmlns:p14="http://schemas.microsoft.com/office/powerpoint/2010/main" val="385022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Ottawa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a:extLst>
              <a:ext uri="{FF2B5EF4-FFF2-40B4-BE49-F238E27FC236}">
                <a16:creationId xmlns:a16="http://schemas.microsoft.com/office/drawing/2014/main" id="{84402581-D612-44F1-BB6C-448E9C7ED955}"/>
              </a:ext>
            </a:extLst>
          </p:cNvPr>
          <p:cNvPicPr>
            <a:picLocks noGrp="1" noChangeAspect="1"/>
          </p:cNvPicPr>
          <p:nvPr>
            <p:ph idx="1"/>
          </p:nvPr>
        </p:nvPicPr>
        <p:blipFill>
          <a:blip r:embed="rId2"/>
          <a:stretch>
            <a:fillRect/>
          </a:stretch>
        </p:blipFill>
        <p:spPr>
          <a:xfrm>
            <a:off x="1584338" y="1264555"/>
            <a:ext cx="9923557" cy="3373706"/>
          </a:xfrm>
          <a:prstGeom prst="rect">
            <a:avLst/>
          </a:prstGeom>
        </p:spPr>
      </p:pic>
      <p:graphicFrame>
        <p:nvGraphicFramePr>
          <p:cNvPr id="12" name="Table 11">
            <a:extLst>
              <a:ext uri="{FF2B5EF4-FFF2-40B4-BE49-F238E27FC236}">
                <a16:creationId xmlns:a16="http://schemas.microsoft.com/office/drawing/2014/main" id="{379E6BF0-CC59-440C-B416-5F5FB96883B8}"/>
              </a:ext>
            </a:extLst>
          </p:cNvPr>
          <p:cNvGraphicFramePr>
            <a:graphicFrameLocks noGrp="1"/>
          </p:cNvGraphicFramePr>
          <p:nvPr>
            <p:extLst>
              <p:ext uri="{D42A27DB-BD31-4B8C-83A1-F6EECF244321}">
                <p14:modId xmlns:p14="http://schemas.microsoft.com/office/powerpoint/2010/main" val="2402125732"/>
              </p:ext>
            </p:extLst>
          </p:nvPr>
        </p:nvGraphicFramePr>
        <p:xfrm>
          <a:off x="1584339" y="4821540"/>
          <a:ext cx="9923556" cy="1705781"/>
        </p:xfrm>
        <a:graphic>
          <a:graphicData uri="http://schemas.openxmlformats.org/drawingml/2006/table">
            <a:tbl>
              <a:tblPr>
                <a:tableStyleId>{5C22544A-7EE6-4342-B048-85BDC9FD1C3A}</a:tableStyleId>
              </a:tblPr>
              <a:tblGrid>
                <a:gridCol w="1967246">
                  <a:extLst>
                    <a:ext uri="{9D8B030D-6E8A-4147-A177-3AD203B41FA5}">
                      <a16:colId xmlns:a16="http://schemas.microsoft.com/office/drawing/2014/main" val="1494071954"/>
                    </a:ext>
                  </a:extLst>
                </a:gridCol>
                <a:gridCol w="874643">
                  <a:extLst>
                    <a:ext uri="{9D8B030D-6E8A-4147-A177-3AD203B41FA5}">
                      <a16:colId xmlns:a16="http://schemas.microsoft.com/office/drawing/2014/main" val="738295855"/>
                    </a:ext>
                  </a:extLst>
                </a:gridCol>
                <a:gridCol w="834886">
                  <a:extLst>
                    <a:ext uri="{9D8B030D-6E8A-4147-A177-3AD203B41FA5}">
                      <a16:colId xmlns:a16="http://schemas.microsoft.com/office/drawing/2014/main" val="525046611"/>
                    </a:ext>
                  </a:extLst>
                </a:gridCol>
                <a:gridCol w="887895">
                  <a:extLst>
                    <a:ext uri="{9D8B030D-6E8A-4147-A177-3AD203B41FA5}">
                      <a16:colId xmlns:a16="http://schemas.microsoft.com/office/drawing/2014/main" val="2482861404"/>
                    </a:ext>
                  </a:extLst>
                </a:gridCol>
                <a:gridCol w="848139">
                  <a:extLst>
                    <a:ext uri="{9D8B030D-6E8A-4147-A177-3AD203B41FA5}">
                      <a16:colId xmlns:a16="http://schemas.microsoft.com/office/drawing/2014/main" val="2681956082"/>
                    </a:ext>
                  </a:extLst>
                </a:gridCol>
                <a:gridCol w="887894">
                  <a:extLst>
                    <a:ext uri="{9D8B030D-6E8A-4147-A177-3AD203B41FA5}">
                      <a16:colId xmlns:a16="http://schemas.microsoft.com/office/drawing/2014/main" val="1471911074"/>
                    </a:ext>
                  </a:extLst>
                </a:gridCol>
                <a:gridCol w="874644">
                  <a:extLst>
                    <a:ext uri="{9D8B030D-6E8A-4147-A177-3AD203B41FA5}">
                      <a16:colId xmlns:a16="http://schemas.microsoft.com/office/drawing/2014/main" val="3972719510"/>
                    </a:ext>
                  </a:extLst>
                </a:gridCol>
                <a:gridCol w="834886">
                  <a:extLst>
                    <a:ext uri="{9D8B030D-6E8A-4147-A177-3AD203B41FA5}">
                      <a16:colId xmlns:a16="http://schemas.microsoft.com/office/drawing/2014/main" val="1705405695"/>
                    </a:ext>
                  </a:extLst>
                </a:gridCol>
                <a:gridCol w="954156">
                  <a:extLst>
                    <a:ext uri="{9D8B030D-6E8A-4147-A177-3AD203B41FA5}">
                      <a16:colId xmlns:a16="http://schemas.microsoft.com/office/drawing/2014/main" val="2995210829"/>
                    </a:ext>
                  </a:extLst>
                </a:gridCol>
                <a:gridCol w="959167">
                  <a:extLst>
                    <a:ext uri="{9D8B030D-6E8A-4147-A177-3AD203B41FA5}">
                      <a16:colId xmlns:a16="http://schemas.microsoft.com/office/drawing/2014/main" val="256182965"/>
                    </a:ext>
                  </a:extLst>
                </a:gridCol>
              </a:tblGrid>
              <a:tr h="226547">
                <a:tc>
                  <a:txBody>
                    <a:bodyPr/>
                    <a:lstStyle/>
                    <a:p>
                      <a:pPr algn="ctr" fontAlgn="b"/>
                      <a:r>
                        <a:rPr lang="en-US" sz="1100" u="none" strike="noStrike" dirty="0">
                          <a:effectLst/>
                        </a:rPr>
                        <a:t>Metrics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MLR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2982533"/>
                  </a:ext>
                </a:extLst>
              </a:tr>
              <a:tr h="310235">
                <a:tc>
                  <a:txBody>
                    <a:bodyPr/>
                    <a:lstStyle/>
                    <a:p>
                      <a:pPr algn="ctr" fontAlgn="b"/>
                      <a:r>
                        <a:rPr lang="en-US" sz="1100" u="none" strike="noStrike" dirty="0">
                          <a:effectLst/>
                        </a:rPr>
                        <a:t>'MAPE - Mean Absolute Percent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84045"/>
                  </a:ext>
                </a:extLst>
              </a:tr>
              <a:tr h="19740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691942"/>
                  </a:ext>
                </a:extLst>
              </a:tr>
              <a:tr h="19740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4595472"/>
                  </a:ext>
                </a:extLst>
              </a:tr>
              <a:tr h="197406">
                <a:tc>
                  <a:txBody>
                    <a:bodyPr/>
                    <a:lstStyle/>
                    <a:p>
                      <a:pPr algn="ctr" fontAlgn="b"/>
                      <a:r>
                        <a:rPr lang="en-US" sz="1100" u="none" strike="noStrike">
                          <a:effectLst/>
                        </a:rPr>
                        <a:t>'MSE -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1378.67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1440.90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1615.39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1759.53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2033.13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2151.74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4325.66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10573.67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2491250"/>
                  </a:ext>
                </a:extLst>
              </a:tr>
              <a:tr h="310235">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36710"/>
                  </a:ext>
                </a:extLst>
              </a:tr>
              <a:tr h="19740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102.83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1229638"/>
                  </a:ext>
                </a:extLst>
              </a:tr>
            </a:tbl>
          </a:graphicData>
        </a:graphic>
      </p:graphicFrame>
    </p:spTree>
    <p:extLst>
      <p:ext uri="{BB962C8B-B14F-4D97-AF65-F5344CB8AC3E}">
        <p14:creationId xmlns:p14="http://schemas.microsoft.com/office/powerpoint/2010/main" val="204837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6FEC466F-5350-45A8-908F-A360716C778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7206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664363"/>
          </a:xfrm>
        </p:spPr>
        <p:txBody>
          <a:bodyPr>
            <a:normAutofit/>
          </a:bodyPr>
          <a:lstStyle/>
          <a:p>
            <a:r>
              <a:rPr lang="en-US" dirty="0"/>
              <a:t>Outline</a:t>
            </a:r>
          </a:p>
        </p:txBody>
      </p:sp>
      <p:sp>
        <p:nvSpPr>
          <p:cNvPr id="5" name="Content Placeholder 4"/>
          <p:cNvSpPr>
            <a:spLocks noGrp="1"/>
          </p:cNvSpPr>
          <p:nvPr>
            <p:ph idx="1"/>
          </p:nvPr>
        </p:nvSpPr>
        <p:spPr>
          <a:xfrm>
            <a:off x="2592925" y="1950720"/>
            <a:ext cx="8915400" cy="3777622"/>
          </a:xfrm>
        </p:spPr>
        <p:txBody>
          <a:bodyPr>
            <a:noAutofit/>
          </a:bodyPr>
          <a:lstStyle/>
          <a:p>
            <a:r>
              <a:rPr lang="en-US" dirty="0"/>
              <a:t>Introduction / Overview</a:t>
            </a:r>
          </a:p>
          <a:p>
            <a:r>
              <a:rPr lang="en-US" dirty="0"/>
              <a:t>Investigation</a:t>
            </a:r>
          </a:p>
          <a:p>
            <a:r>
              <a:rPr lang="en-US" dirty="0"/>
              <a:t>The Benchmark Algorithms</a:t>
            </a:r>
          </a:p>
          <a:p>
            <a:r>
              <a:rPr lang="en-US" dirty="0"/>
              <a:t>Deep Learning Algorithms</a:t>
            </a:r>
          </a:p>
          <a:p>
            <a:r>
              <a:rPr lang="en-US" dirty="0"/>
              <a:t>Metrics for Evaluation</a:t>
            </a:r>
          </a:p>
          <a:p>
            <a:r>
              <a:rPr lang="en-US" dirty="0"/>
              <a:t>Preliminary Analysis – Toronto, Ottawa, Saint John Dataset</a:t>
            </a:r>
          </a:p>
          <a:p>
            <a:r>
              <a:rPr lang="en-US" dirty="0"/>
              <a:t>Contributions</a:t>
            </a:r>
          </a:p>
          <a:p>
            <a:endParaRPr lang="en-US" sz="2000" dirty="0"/>
          </a:p>
          <a:p>
            <a:endParaRPr lang="en-US" sz="2000" dirty="0"/>
          </a:p>
        </p:txBody>
      </p:sp>
    </p:spTree>
    <p:extLst>
      <p:ext uri="{BB962C8B-B14F-4D97-AF65-F5344CB8AC3E}">
        <p14:creationId xmlns:p14="http://schemas.microsoft.com/office/powerpoint/2010/main" val="382674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0390A58C-ACAB-48BA-9824-7EE76A96FA8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0730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91CD5E70-6F08-43F8-B294-95B1A09D459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32758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St. John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Content Placeholder 23">
            <a:extLst>
              <a:ext uri="{FF2B5EF4-FFF2-40B4-BE49-F238E27FC236}">
                <a16:creationId xmlns:a16="http://schemas.microsoft.com/office/drawing/2014/main" id="{83B293E7-C31A-4924-8F15-A44966337F15}"/>
              </a:ext>
            </a:extLst>
          </p:cNvPr>
          <p:cNvGraphicFramePr>
            <a:graphicFrameLocks/>
          </p:cNvGraphicFramePr>
          <p:nvPr>
            <p:extLst>
              <p:ext uri="{D42A27DB-BD31-4B8C-83A1-F6EECF244321}">
                <p14:modId xmlns:p14="http://schemas.microsoft.com/office/powerpoint/2010/main" val="2022313118"/>
              </p:ext>
            </p:extLst>
          </p:nvPr>
        </p:nvGraphicFramePr>
        <p:xfrm>
          <a:off x="1581058" y="4660640"/>
          <a:ext cx="9923554" cy="1997815"/>
        </p:xfrm>
        <a:graphic>
          <a:graphicData uri="http://schemas.openxmlformats.org/drawingml/2006/table">
            <a:tbl>
              <a:tblPr>
                <a:tableStyleId>{5C22544A-7EE6-4342-B048-85BDC9FD1C3A}</a:tableStyleId>
              </a:tblPr>
              <a:tblGrid>
                <a:gridCol w="3068629">
                  <a:extLst>
                    <a:ext uri="{9D8B030D-6E8A-4147-A177-3AD203B41FA5}">
                      <a16:colId xmlns:a16="http://schemas.microsoft.com/office/drawing/2014/main" val="2144039584"/>
                    </a:ext>
                  </a:extLst>
                </a:gridCol>
                <a:gridCol w="742411">
                  <a:extLst>
                    <a:ext uri="{9D8B030D-6E8A-4147-A177-3AD203B41FA5}">
                      <a16:colId xmlns:a16="http://schemas.microsoft.com/office/drawing/2014/main" val="2305149871"/>
                    </a:ext>
                  </a:extLst>
                </a:gridCol>
                <a:gridCol w="742411">
                  <a:extLst>
                    <a:ext uri="{9D8B030D-6E8A-4147-A177-3AD203B41FA5}">
                      <a16:colId xmlns:a16="http://schemas.microsoft.com/office/drawing/2014/main" val="4041303848"/>
                    </a:ext>
                  </a:extLst>
                </a:gridCol>
                <a:gridCol w="742411">
                  <a:extLst>
                    <a:ext uri="{9D8B030D-6E8A-4147-A177-3AD203B41FA5}">
                      <a16:colId xmlns:a16="http://schemas.microsoft.com/office/drawing/2014/main" val="813293426"/>
                    </a:ext>
                  </a:extLst>
                </a:gridCol>
                <a:gridCol w="742411">
                  <a:extLst>
                    <a:ext uri="{9D8B030D-6E8A-4147-A177-3AD203B41FA5}">
                      <a16:colId xmlns:a16="http://schemas.microsoft.com/office/drawing/2014/main" val="2901183744"/>
                    </a:ext>
                  </a:extLst>
                </a:gridCol>
                <a:gridCol w="742411">
                  <a:extLst>
                    <a:ext uri="{9D8B030D-6E8A-4147-A177-3AD203B41FA5}">
                      <a16:colId xmlns:a16="http://schemas.microsoft.com/office/drawing/2014/main" val="1145090370"/>
                    </a:ext>
                  </a:extLst>
                </a:gridCol>
                <a:gridCol w="742411">
                  <a:extLst>
                    <a:ext uri="{9D8B030D-6E8A-4147-A177-3AD203B41FA5}">
                      <a16:colId xmlns:a16="http://schemas.microsoft.com/office/drawing/2014/main" val="2814289211"/>
                    </a:ext>
                  </a:extLst>
                </a:gridCol>
                <a:gridCol w="742411">
                  <a:extLst>
                    <a:ext uri="{9D8B030D-6E8A-4147-A177-3AD203B41FA5}">
                      <a16:colId xmlns:a16="http://schemas.microsoft.com/office/drawing/2014/main" val="1471957482"/>
                    </a:ext>
                  </a:extLst>
                </a:gridCol>
                <a:gridCol w="829024">
                  <a:extLst>
                    <a:ext uri="{9D8B030D-6E8A-4147-A177-3AD203B41FA5}">
                      <a16:colId xmlns:a16="http://schemas.microsoft.com/office/drawing/2014/main" val="3281464283"/>
                    </a:ext>
                  </a:extLst>
                </a:gridCol>
                <a:gridCol w="829024">
                  <a:extLst>
                    <a:ext uri="{9D8B030D-6E8A-4147-A177-3AD203B41FA5}">
                      <a16:colId xmlns:a16="http://schemas.microsoft.com/office/drawing/2014/main" val="2669893471"/>
                    </a:ext>
                  </a:extLst>
                </a:gridCol>
              </a:tblGrid>
              <a:tr h="312821">
                <a:tc>
                  <a:txBody>
                    <a:bodyPr/>
                    <a:lstStyle/>
                    <a:p>
                      <a:pPr algn="ctr" fontAlgn="b"/>
                      <a:r>
                        <a:rPr lang="en-US" sz="1100" u="none" strike="noStrike">
                          <a:effectLst/>
                        </a:rPr>
                        <a:t>Metrics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CLF</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MLR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7003230"/>
                  </a:ext>
                </a:extLst>
              </a:tr>
              <a:tr h="252664">
                <a:tc>
                  <a:txBody>
                    <a:bodyPr/>
                    <a:lstStyle/>
                    <a:p>
                      <a:pPr algn="ctr" fontAlgn="b"/>
                      <a:r>
                        <a:rPr lang="en-US" sz="1100" u="none" strike="noStrike">
                          <a:effectLst/>
                        </a:rPr>
                        <a:t>'MAPE - Mean Absolute Percent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4.379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9879194"/>
                  </a:ext>
                </a:extLst>
              </a:tr>
              <a:tr h="28646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-0.404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564325"/>
                  </a:ext>
                </a:extLst>
              </a:tr>
              <a:tr h="28646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6.497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11.383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568019"/>
                  </a:ext>
                </a:extLst>
              </a:tr>
              <a:tr h="286466">
                <a:tc>
                  <a:txBody>
                    <a:bodyPr/>
                    <a:lstStyle/>
                    <a:p>
                      <a:pPr algn="ctr" fontAlgn="b"/>
                      <a:r>
                        <a:rPr lang="en-US" sz="1100" u="none" strike="noStrike" dirty="0">
                          <a:effectLst/>
                        </a:rPr>
                        <a:t>'MSE - Mean Squared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33.940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46.664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293.585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4824978"/>
                  </a:ext>
                </a:extLst>
              </a:tr>
              <a:tr h="286466">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17.134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376156"/>
                  </a:ext>
                </a:extLst>
              </a:tr>
              <a:tr h="28646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5.867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17.133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364885"/>
                  </a:ext>
                </a:extLst>
              </a:tr>
            </a:tbl>
          </a:graphicData>
        </a:graphic>
      </p:graphicFrame>
      <p:pic>
        <p:nvPicPr>
          <p:cNvPr id="14" name="Content Placeholder 13">
            <a:extLst>
              <a:ext uri="{FF2B5EF4-FFF2-40B4-BE49-F238E27FC236}">
                <a16:creationId xmlns:a16="http://schemas.microsoft.com/office/drawing/2014/main" id="{9297FF3A-A623-4D43-AAF2-3EE27429E5EC}"/>
              </a:ext>
            </a:extLst>
          </p:cNvPr>
          <p:cNvPicPr>
            <a:picLocks noGrp="1" noChangeAspect="1"/>
          </p:cNvPicPr>
          <p:nvPr>
            <p:ph idx="1"/>
          </p:nvPr>
        </p:nvPicPr>
        <p:blipFill>
          <a:blip r:embed="rId2"/>
          <a:stretch>
            <a:fillRect/>
          </a:stretch>
        </p:blipFill>
        <p:spPr>
          <a:xfrm>
            <a:off x="1581058" y="1264555"/>
            <a:ext cx="9923554" cy="3196540"/>
          </a:xfrm>
          <a:prstGeom prst="rect">
            <a:avLst/>
          </a:prstGeom>
        </p:spPr>
      </p:pic>
    </p:spTree>
    <p:extLst>
      <p:ext uri="{BB962C8B-B14F-4D97-AF65-F5344CB8AC3E}">
        <p14:creationId xmlns:p14="http://schemas.microsoft.com/office/powerpoint/2010/main" val="198418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FCA64662-DA29-4E83-9B1F-8F76C632788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013257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7F63978E-E91E-43D6-BCB1-2064912A351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3696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88B13128-99EA-41AB-87B3-8D373BF850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0636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Contributions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743019"/>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This research will assess the value added by deep learning algorithms (like CNN and LTSM) by comparing their performance to traditional forecasters regarding accuracy in the forecasts and their ability to identify future electrical peak demands. </a:t>
            </a:r>
          </a:p>
          <a:p>
            <a:pPr algn="just"/>
            <a:r>
              <a:rPr lang="en-US" sz="2000" dirty="0">
                <a:solidFill>
                  <a:schemeClr val="tx1"/>
                </a:solidFill>
                <a:latin typeface="Times New Roman" panose="02020603050405020304" pitchFamily="18" charset="0"/>
                <a:cs typeface="Times New Roman" panose="02020603050405020304" pitchFamily="18" charset="0"/>
              </a:rPr>
              <a:t>We aim to explore deep learning approaches to see if they are more adaptive to changes in extraneous factors like annual increases in power demand or temperature shifts. </a:t>
            </a:r>
          </a:p>
          <a:p>
            <a:pPr algn="just"/>
            <a:r>
              <a:rPr lang="en-US" sz="2000" dirty="0">
                <a:solidFill>
                  <a:schemeClr val="tx1"/>
                </a:solidFill>
                <a:latin typeface="Times New Roman" panose="02020603050405020304" pitchFamily="18" charset="0"/>
                <a:cs typeface="Times New Roman" panose="02020603050405020304" pitchFamily="18" charset="0"/>
              </a:rPr>
              <a:t>The goal is to develop forecasters that can adapt to complex data relationships without explicit user intervention.  This is an important goal for our Smart-Grid Project industry collaborators, and we will provide an analysis tuned explicitly to their data set. </a:t>
            </a:r>
          </a:p>
          <a:p>
            <a:pPr algn="just"/>
            <a:r>
              <a:rPr lang="en-US" sz="2000" dirty="0">
                <a:solidFill>
                  <a:schemeClr val="tx1"/>
                </a:solidFill>
                <a:latin typeface="Times New Roman" panose="02020603050405020304" pitchFamily="18" charset="0"/>
                <a:cs typeface="Times New Roman" panose="02020603050405020304" pitchFamily="18" charset="0"/>
              </a:rPr>
              <a:t>Furthermore, because we have also included analysis on data that is publicly available, this work will be reproducible, making it a valuable comparison point for future research within and beyond our smart-grid team. </a:t>
            </a:r>
          </a:p>
        </p:txBody>
      </p:sp>
    </p:spTree>
    <p:extLst>
      <p:ext uri="{BB962C8B-B14F-4D97-AF65-F5344CB8AC3E}">
        <p14:creationId xmlns:p14="http://schemas.microsoft.com/office/powerpoint/2010/main" val="3948235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2E1D-4DB2-4699-AEB5-243A04BF38D5}"/>
              </a:ext>
            </a:extLst>
          </p:cNvPr>
          <p:cNvSpPr>
            <a:spLocks noGrp="1"/>
          </p:cNvSpPr>
          <p:nvPr>
            <p:ph type="title"/>
          </p:nvPr>
        </p:nvSpPr>
        <p:spPr>
          <a:xfrm>
            <a:off x="2464521" y="1889759"/>
            <a:ext cx="8915399" cy="3117040"/>
          </a:xfrm>
        </p:spPr>
        <p:txBody>
          <a:bodyPr>
            <a:normAutofit/>
          </a:bodyPr>
          <a:lstStyle/>
          <a:p>
            <a:pPr algn="ctr"/>
            <a:r>
              <a:rPr lang="en-US" sz="4400" dirty="0"/>
              <a:t>Thank you for your attention </a:t>
            </a:r>
            <a:r>
              <a:rPr lang="en-US" sz="4400" dirty="0">
                <a:sym typeface="Wingdings" panose="05000000000000000000" pitchFamily="2" charset="2"/>
              </a:rPr>
              <a:t></a:t>
            </a:r>
            <a:endParaRPr lang="en-US" sz="4400" dirty="0"/>
          </a:p>
        </p:txBody>
      </p:sp>
    </p:spTree>
    <p:extLst>
      <p:ext uri="{BB962C8B-B14F-4D97-AF65-F5344CB8AC3E}">
        <p14:creationId xmlns:p14="http://schemas.microsoft.com/office/powerpoint/2010/main" val="277336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661351"/>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28800"/>
            <a:ext cx="9409044" cy="47972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Load forecasting has been used for over a century to plan and operate electric grids.  </a:t>
            </a:r>
          </a:p>
          <a:p>
            <a:pPr algn="just"/>
            <a:r>
              <a:rPr lang="en-US" dirty="0">
                <a:solidFill>
                  <a:schemeClr val="tx1"/>
                </a:solidFill>
                <a:latin typeface="Times New Roman" panose="02020603050405020304" pitchFamily="18" charset="0"/>
                <a:cs typeface="Times New Roman" panose="02020603050405020304" pitchFamily="18" charset="0"/>
              </a:rPr>
              <a:t>Load aggregators, power marketers, independent system operators, regulatory commissions, industrial/commercial firms, banks, trading firms, and insurance companies benefit from load forecasting as well.</a:t>
            </a:r>
          </a:p>
          <a:p>
            <a:pPr algn="just"/>
            <a:r>
              <a:rPr lang="en-US" dirty="0">
                <a:solidFill>
                  <a:schemeClr val="tx1"/>
                </a:solidFill>
                <a:latin typeface="Times New Roman" panose="02020603050405020304" pitchFamily="18" charset="0"/>
                <a:cs typeface="Times New Roman" panose="02020603050405020304" pitchFamily="18" charset="0"/>
              </a:rPr>
              <a:t>Weather, time of day, week, and other variables can all have an impact on load forecasts (i.e., coronavirus outbreak).</a:t>
            </a:r>
          </a:p>
          <a:p>
            <a:pPr algn="just"/>
            <a:r>
              <a:rPr lang="en-US" dirty="0">
                <a:solidFill>
                  <a:schemeClr val="tx1"/>
                </a:solidFill>
                <a:latin typeface="Times New Roman" panose="02020603050405020304" pitchFamily="18" charset="0"/>
                <a:cs typeface="Times New Roman" panose="02020603050405020304" pitchFamily="18" charset="0"/>
              </a:rPr>
              <a:t>Forecasting electricity demand can be made in several ways: very short-term (VSTLF) (1 day), short-term (STLF) (2 weeks), medium-term (MTLF) (3 years), and long-term load forecasting (LTLF &gt; 3 years).</a:t>
            </a:r>
          </a:p>
          <a:p>
            <a:pPr algn="just"/>
            <a:r>
              <a:rPr lang="en-US" dirty="0">
                <a:solidFill>
                  <a:schemeClr val="tx1"/>
                </a:solidFill>
                <a:latin typeface="Times New Roman" panose="02020603050405020304" pitchFamily="18" charset="0"/>
                <a:cs typeface="Times New Roman" panose="02020603050405020304" pitchFamily="18" charset="0"/>
              </a:rPr>
              <a:t>To forecast load, both statistical and machine learning (ML) techniques have been used. </a:t>
            </a:r>
            <a:r>
              <a:rPr lang="en-US" sz="1800" dirty="0">
                <a:solidFill>
                  <a:schemeClr val="tx1"/>
                </a:solidFill>
                <a:latin typeface="Times New Roman" panose="02020603050405020304" pitchFamily="18" charset="0"/>
                <a:cs typeface="Times New Roman" panose="02020603050405020304" pitchFamily="18" charset="0"/>
              </a:rPr>
              <a:t>ML algorithms are more intelligent and can adapt to non-linear and complex relationships between load and other influencing factors (such as temperature and time of day).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0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905000"/>
            <a:ext cx="9357760" cy="47210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Recently, researchers in this field are interested in deep learning approaches such as recurrent neural networks (RNN), long-short-term memory networks (LSTM), and 1-D convolution neural networks (CNN) because they can learn about temporal dependencies in data inputs.  </a:t>
            </a:r>
          </a:p>
          <a:p>
            <a:pPr algn="just"/>
            <a:r>
              <a:rPr lang="en-US" dirty="0">
                <a:solidFill>
                  <a:schemeClr val="tx1"/>
                </a:solidFill>
                <a:latin typeface="Times New Roman" panose="02020603050405020304" pitchFamily="18" charset="0"/>
                <a:cs typeface="Times New Roman" panose="02020603050405020304" pitchFamily="18" charset="0"/>
              </a:rPr>
              <a:t>Tao Hong discussed the myth of the best technique. He said it is determined by the dataset and the forecasting requirements. No single method is likely to be effective in all load forecasting scenarios. Forecast errors differ greatly across utilities, zones, and time horizons.</a:t>
            </a:r>
          </a:p>
        </p:txBody>
      </p:sp>
    </p:spTree>
    <p:extLst>
      <p:ext uri="{BB962C8B-B14F-4D97-AF65-F5344CB8AC3E}">
        <p14:creationId xmlns:p14="http://schemas.microsoft.com/office/powerpoint/2010/main" val="252399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836061"/>
          </a:xfrm>
        </p:spPr>
        <p:txBody>
          <a:bodyPr/>
          <a:lstStyle/>
          <a:p>
            <a:r>
              <a:rPr lang="en-US" dirty="0"/>
              <a:t>Investigation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723015"/>
            <a:ext cx="9357760" cy="47210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accuracy of deep learning forecasters is compared to the accuracy of current and conventional ones being used by utilities. </a:t>
            </a:r>
          </a:p>
          <a:p>
            <a:pPr algn="just"/>
            <a:r>
              <a:rPr lang="en-US" dirty="0">
                <a:solidFill>
                  <a:schemeClr val="tx1"/>
                </a:solidFill>
                <a:latin typeface="Times New Roman" panose="02020603050405020304" pitchFamily="18" charset="0"/>
                <a:cs typeface="Times New Roman" panose="02020603050405020304" pitchFamily="18" charset="0"/>
              </a:rPr>
              <a:t>The focus will be on the STLF horizons.</a:t>
            </a:r>
          </a:p>
          <a:p>
            <a:pPr algn="just"/>
            <a:r>
              <a:rPr lang="en-US" dirty="0">
                <a:solidFill>
                  <a:schemeClr val="tx1"/>
                </a:solidFill>
                <a:latin typeface="Times New Roman" panose="02020603050405020304" pitchFamily="18" charset="0"/>
                <a:cs typeface="Times New Roman" panose="02020603050405020304" pitchFamily="18" charset="0"/>
              </a:rPr>
              <a:t>Three different data sets will be examined. Two sets cover ten years of hourly city-wide load aggregation measurements from Ottawa and Toronto from 2010 to 2019.The third dataset from St. John Energy is part of a larger Smart Grid Technologies project at UNB.</a:t>
            </a:r>
          </a:p>
          <a:p>
            <a:pPr algn="just"/>
            <a:r>
              <a:rPr lang="en-US" dirty="0">
                <a:solidFill>
                  <a:schemeClr val="tx1"/>
                </a:solidFill>
                <a:latin typeface="Times New Roman" panose="02020603050405020304" pitchFamily="18" charset="0"/>
                <a:cs typeface="Times New Roman" panose="02020603050405020304" pitchFamily="18" charset="0"/>
              </a:rPr>
              <a:t>Four benchmark forecasters will be compared: seasonal naive, Multiple Linear Regression (MLR), Auto Regressive Integrated Moving Average (ARIMA), and shallow Artificial Neural Network (ANN).</a:t>
            </a:r>
          </a:p>
          <a:p>
            <a:pPr algn="just"/>
            <a:r>
              <a:rPr lang="en-US" dirty="0">
                <a:solidFill>
                  <a:schemeClr val="tx1"/>
                </a:solidFill>
                <a:latin typeface="Times New Roman" panose="02020603050405020304" pitchFamily="18" charset="0"/>
                <a:cs typeface="Times New Roman" panose="02020603050405020304" pitchFamily="18" charset="0"/>
              </a:rPr>
              <a:t>First, we'll construct the benchmark algorithms. Then a CNN or another deep learning algorithm (LSTM) is used. </a:t>
            </a:r>
          </a:p>
          <a:p>
            <a:pPr algn="just"/>
            <a:r>
              <a:rPr lang="en-US" dirty="0">
                <a:solidFill>
                  <a:schemeClr val="tx1"/>
                </a:solidFill>
                <a:latin typeface="Times New Roman" panose="02020603050405020304" pitchFamily="18" charset="0"/>
                <a:cs typeface="Times New Roman" panose="02020603050405020304" pitchFamily="18" charset="0"/>
              </a:rPr>
              <a:t>Finally, the performance of deep learning forecasters will be compared to the performance of benchmark algorithms using our datasets. </a:t>
            </a:r>
          </a:p>
          <a:p>
            <a:pPr algn="just"/>
            <a:r>
              <a:rPr lang="en-US" dirty="0">
                <a:solidFill>
                  <a:schemeClr val="tx1"/>
                </a:solidFill>
                <a:latin typeface="Times New Roman" panose="02020603050405020304" pitchFamily="18" charset="0"/>
                <a:cs typeface="Times New Roman" panose="02020603050405020304" pitchFamily="18" charset="0"/>
              </a:rPr>
              <a:t>We'll look at both overall and peak detection accuracy.</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64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normAutofit/>
          </a:bodyPr>
          <a:lstStyle/>
          <a:p>
            <a:r>
              <a:rPr lang="en-US" sz="3200" dirty="0"/>
              <a:t>The Benchmark Algorithms – Seasonal Naïve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4056" y="1812235"/>
                <a:ext cx="9357760" cy="4347381"/>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naive forecaster is a popular benchmark for developing more sophisticated forecaster.</a:t>
                </a:r>
              </a:p>
              <a:p>
                <a:pPr algn="just"/>
                <a:r>
                  <a:rPr lang="en-US" dirty="0">
                    <a:solidFill>
                      <a:schemeClr val="tx1"/>
                    </a:solidFill>
                    <a:latin typeface="Times New Roman" panose="02020603050405020304" pitchFamily="18" charset="0"/>
                    <a:cs typeface="Times New Roman" panose="02020603050405020304" pitchFamily="18" charset="0"/>
                  </a:rPr>
                  <a:t>The simplest method to predict the next value in a time series is to assume it will have the same values as the current value.</a:t>
                </a:r>
              </a:p>
              <a:p>
                <a:pPr algn="just"/>
                <a:r>
                  <a:rPr lang="en-US" dirty="0">
                    <a:solidFill>
                      <a:schemeClr val="tx1"/>
                    </a:solidFill>
                    <a:latin typeface="Times New Roman" panose="02020603050405020304" pitchFamily="18" charset="0"/>
                    <a:cs typeface="Times New Roman" panose="02020603050405020304" pitchFamily="18" charset="0"/>
                  </a:rPr>
                  <a:t>When a naive forecaster outperforms a complex model, we know the complex model is not viable.</a:t>
                </a:r>
              </a:p>
              <a:p>
                <a:pPr algn="just"/>
                <a:r>
                  <a:rPr lang="en-US" dirty="0">
                    <a:solidFill>
                      <a:schemeClr val="tx1"/>
                    </a:solidFill>
                    <a:latin typeface="Times New Roman" panose="02020603050405020304" pitchFamily="18" charset="0"/>
                    <a:cs typeface="Times New Roman" panose="02020603050405020304" pitchFamily="18" charset="0"/>
                  </a:rPr>
                  <a:t>The Seasonal Naive Forecaster (SNF) improves the naive forecaster by taking seasonal trends into account. </a:t>
                </a:r>
              </a:p>
              <a:p>
                <a:pPr algn="just"/>
                <a:r>
                  <a:rPr lang="en-US" dirty="0">
                    <a:solidFill>
                      <a:schemeClr val="tx1"/>
                    </a:solidFill>
                    <a:latin typeface="Times New Roman" panose="02020603050405020304" pitchFamily="18" charset="0"/>
                    <a:cs typeface="Times New Roman" panose="02020603050405020304" pitchFamily="18" charset="0"/>
                  </a:rPr>
                  <a:t>The SNF is ideal for predicting variables that are generally stable or vary in a consistent manner.</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𝑦</m:t>
                        </m:r>
                      </m:e>
                      <m:sub>
                        <m:r>
                          <a:rPr lang="en-US" sz="2800" i="1">
                            <a:effectLst/>
                            <a:latin typeface="Cambria Math" panose="02040503050406030204" pitchFamily="18" charset="0"/>
                            <a:ea typeface="Calibri" panose="020F0502020204030204" pitchFamily="34" charset="0"/>
                          </a:rPr>
                          <m:t>𝑡</m:t>
                        </m:r>
                      </m:sub>
                    </m:sSub>
                    <m:r>
                      <a:rPr lang="en-US" sz="2800" i="1">
                        <a:effectLst/>
                        <a:latin typeface="Cambria Math" panose="02040503050406030204" pitchFamily="18" charset="0"/>
                        <a:ea typeface="Calibri" panose="020F0502020204030204" pitchFamily="34" charset="0"/>
                      </a:rPr>
                      <m:t>=</m:t>
                    </m:r>
                    <m:sSub>
                      <m:sSubPr>
                        <m:ctrlPr>
                          <a:rPr lang="en-US" sz="2800" i="1">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𝑦</m:t>
                        </m:r>
                      </m:e>
                      <m:sub>
                        <m:r>
                          <a:rPr lang="en-US" sz="2800" i="1">
                            <a:effectLst/>
                            <a:latin typeface="Cambria Math" panose="02040503050406030204" pitchFamily="18" charset="0"/>
                            <a:ea typeface="Calibri" panose="020F0502020204030204" pitchFamily="34" charset="0"/>
                          </a:rPr>
                          <m:t>𝑡</m:t>
                        </m:r>
                        <m:r>
                          <a:rPr lang="en-US" sz="2800" i="1">
                            <a:effectLst/>
                            <a:latin typeface="Cambria Math" panose="02040503050406030204" pitchFamily="18" charset="0"/>
                            <a:ea typeface="Calibri" panose="020F0502020204030204" pitchFamily="34" charset="0"/>
                          </a:rPr>
                          <m:t>−</m:t>
                        </m:r>
                        <m:r>
                          <a:rPr lang="en-US" sz="2800" i="1">
                            <a:effectLst/>
                            <a:latin typeface="Cambria Math" panose="02040503050406030204" pitchFamily="18" charset="0"/>
                            <a:ea typeface="Calibri" panose="020F0502020204030204" pitchFamily="34" charset="0"/>
                          </a:rPr>
                          <m:t>𝑚</m:t>
                        </m:r>
                      </m:sub>
                    </m:sSub>
                  </m:oMath>
                </a14:m>
                <a:r>
                  <a:rPr lang="en-US" sz="2800" dirty="0">
                    <a:effectLst/>
                    <a:latin typeface="Times New Roman" panose="02020603050405020304" pitchFamily="18" charset="0"/>
                    <a:ea typeface="Calibri" panose="020F0502020204030204" pitchFamily="34" charset="0"/>
                  </a:rPr>
                  <a:t>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4056" y="1812235"/>
                <a:ext cx="9357760" cy="4347381"/>
              </a:xfrm>
              <a:blipFill>
                <a:blip r:embed="rId2"/>
                <a:stretch>
                  <a:fillRect l="-456" t="-701" r="-521"/>
                </a:stretch>
              </a:blipFill>
            </p:spPr>
            <p:txBody>
              <a:bodyPr/>
              <a:lstStyle/>
              <a:p>
                <a:r>
                  <a:rPr lang="en-US">
                    <a:noFill/>
                  </a:rPr>
                  <a:t> </a:t>
                </a:r>
              </a:p>
            </p:txBody>
          </p:sp>
        </mc:Fallback>
      </mc:AlternateContent>
    </p:spTree>
    <p:extLst>
      <p:ext uri="{BB962C8B-B14F-4D97-AF65-F5344CB8AC3E}">
        <p14:creationId xmlns:p14="http://schemas.microsoft.com/office/powerpoint/2010/main" val="98088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MLR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18799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Multiple Linear Regression (MLR) is a statistical technique commonly used in load forecasting. MLR forecasters use multiple independent variables to model continuous variables. </a:t>
                </a:r>
              </a:p>
              <a:p>
                <a:pPr marL="0" indent="0" algn="ctr">
                  <a:buNone/>
                </a:pPr>
                <a:endParaRPr lang="en-US" i="1" dirty="0">
                  <a:effectLst/>
                  <a:latin typeface="Cambria Math" panose="02040503050406030204" pitchFamily="18" charset="0"/>
                  <a:ea typeface="Calibri" panose="020F0502020204030204" pitchFamily="34" charset="0"/>
                </a:endParaRPr>
              </a:p>
              <a:p>
                <a:pPr marL="0" indent="0" algn="ctr">
                  <a:buNone/>
                </a:pPr>
                <a14:m>
                  <m:oMath xmlns:m="http://schemas.openxmlformats.org/officeDocument/2006/math">
                    <m:r>
                      <a:rPr lang="en-US" i="1" smtClean="0">
                        <a:effectLst/>
                        <a:latin typeface="Cambria Math" panose="02040503050406030204" pitchFamily="18" charset="0"/>
                        <a:ea typeface="Calibri" panose="020F0502020204030204" pitchFamily="34" charset="0"/>
                      </a:rPr>
                      <m:t>𝑦</m:t>
                    </m:r>
                    <m:r>
                      <a:rPr lang="en-US" i="1" smtClean="0">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0</m:t>
                        </m:r>
                      </m:sub>
                    </m:sSub>
                    <m:r>
                      <a:rPr lang="en-US" i="1">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1</m:t>
                        </m:r>
                      </m:sub>
                    </m:sSub>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𝑥</m:t>
                        </m:r>
                      </m:e>
                      <m:sub>
                        <m:r>
                          <a:rPr lang="en-US" i="1">
                            <a:effectLst/>
                            <a:latin typeface="Cambria Math" panose="02040503050406030204" pitchFamily="18" charset="0"/>
                            <a:ea typeface="Calibri" panose="020F0502020204030204" pitchFamily="34" charset="0"/>
                          </a:rPr>
                          <m:t>1</m:t>
                        </m:r>
                      </m:sub>
                    </m:sSub>
                    <m:r>
                      <a:rPr lang="en-US" i="1">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2</m:t>
                        </m:r>
                      </m:sub>
                    </m:sSub>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𝑥</m:t>
                        </m:r>
                      </m:e>
                      <m:sub>
                        <m:r>
                          <a:rPr lang="en-US" i="1">
                            <a:effectLst/>
                            <a:latin typeface="Cambria Math" panose="02040503050406030204" pitchFamily="18" charset="0"/>
                            <a:ea typeface="Calibri" panose="020F0502020204030204" pitchFamily="34" charset="0"/>
                          </a:rPr>
                          <m:t>2</m:t>
                        </m:r>
                      </m:sub>
                    </m:sSub>
                    <m:r>
                      <a:rPr lang="en-US" i="1">
                        <a:effectLst/>
                        <a:latin typeface="Cambria Math" panose="02040503050406030204" pitchFamily="18" charset="0"/>
                        <a:ea typeface="Calibri" panose="020F0502020204030204" pitchFamily="34" charset="0"/>
                      </a:rPr>
                      <m:t>+</m:t>
                    </m:r>
                    <m:r>
                      <a:rPr lang="en-US" i="1">
                        <a:effectLst/>
                        <a:latin typeface="Cambria Math" panose="02040503050406030204" pitchFamily="18" charset="0"/>
                        <a:ea typeface="Calibri" panose="020F0502020204030204" pitchFamily="34" charset="0"/>
                      </a:rPr>
                      <m:t>𝑒</m:t>
                    </m:r>
                  </m:oMath>
                </a14:m>
                <a:r>
                  <a:rPr lang="en-US" dirty="0">
                    <a:effectLst/>
                    <a:latin typeface="Times New Roman" panose="02020603050405020304" pitchFamily="18" charset="0"/>
                    <a:ea typeface="Calibri" panose="020F0502020204030204" pitchFamily="34" charset="0"/>
                  </a:rPr>
                  <a:t>	</a:t>
                </a:r>
              </a:p>
              <a:p>
                <a:pPr marL="0" indent="0" algn="ctr">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We can improve predictive accuracy slightly by increasing the number of relevant independent variables. </a:t>
                </a:r>
              </a:p>
              <a:p>
                <a:pPr algn="just"/>
                <a:r>
                  <a:rPr lang="en-US" dirty="0">
                    <a:solidFill>
                      <a:schemeClr val="tx1"/>
                    </a:solidFill>
                    <a:latin typeface="Times New Roman" panose="02020603050405020304" pitchFamily="18" charset="0"/>
                    <a:cs typeface="Times New Roman" panose="02020603050405020304" pitchFamily="18" charset="0"/>
                  </a:rPr>
                  <a:t>Examples of independent variables are – temperature, hour of the day, day of the week, average demand of the previous day, etc.</a:t>
                </a:r>
              </a:p>
              <a:p>
                <a:pPr algn="just"/>
                <a:r>
                  <a:rPr lang="en-US" dirty="0">
                    <a:solidFill>
                      <a:schemeClr val="tx1"/>
                    </a:solidFill>
                    <a:latin typeface="Times New Roman" panose="02020603050405020304" pitchFamily="18" charset="0"/>
                    <a:cs typeface="Times New Roman" panose="02020603050405020304" pitchFamily="18" charset="0"/>
                  </a:rPr>
                  <a:t>MLRs do not readily simulate non-linear relationships, and they are incapable of adapting to new factors.</a:t>
                </a: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6852" y="1812235"/>
                <a:ext cx="9357760" cy="4187990"/>
              </a:xfrm>
              <a:blipFill>
                <a:blip r:embed="rId2"/>
                <a:stretch>
                  <a:fillRect l="-456" t="-728" r="-586"/>
                </a:stretch>
              </a:blipFill>
            </p:spPr>
            <p:txBody>
              <a:bodyPr/>
              <a:lstStyle/>
              <a:p>
                <a:r>
                  <a:rPr lang="en-US">
                    <a:noFill/>
                  </a:rPr>
                  <a:t> </a:t>
                </a:r>
              </a:p>
            </p:txBody>
          </p:sp>
        </mc:Fallback>
      </mc:AlternateContent>
    </p:spTree>
    <p:extLst>
      <p:ext uri="{BB962C8B-B14F-4D97-AF65-F5344CB8AC3E}">
        <p14:creationId xmlns:p14="http://schemas.microsoft.com/office/powerpoint/2010/main" val="32535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ARIMA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57388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A lag feature is any variable that contains data from previous time steps. Auto-regression, like linear regression, uses past values (lag values) as predictors. </a:t>
                </a:r>
              </a:p>
              <a:p>
                <a:pPr algn="just"/>
                <a:r>
                  <a:rPr lang="en-US" dirty="0">
                    <a:solidFill>
                      <a:schemeClr val="tx1"/>
                    </a:solidFill>
                    <a:latin typeface="Times New Roman" panose="02020603050405020304" pitchFamily="18" charset="0"/>
                    <a:cs typeface="Times New Roman" panose="02020603050405020304" pitchFamily="18" charset="0"/>
                  </a:rPr>
                  <a:t>ARIMA accomplishes this by combining the Auto regressive  (AR) model, integration, and a moving average (MA) model.  </a:t>
                </a:r>
              </a:p>
              <a:p>
                <a:pPr algn="just"/>
                <a:r>
                  <a:rPr lang="en-US" dirty="0">
                    <a:solidFill>
                      <a:schemeClr val="tx1"/>
                    </a:solidFill>
                    <a:latin typeface="Times New Roman" panose="02020603050405020304" pitchFamily="18" charset="0"/>
                    <a:cs typeface="Times New Roman" panose="02020603050405020304" pitchFamily="18" charset="0"/>
                  </a:rPr>
                  <a:t>The result is an estimate based on a linear combination of weighted differentiated lagged values and lagged errors.</a:t>
                </a:r>
              </a:p>
              <a:p>
                <a:pPr marL="0" indent="0" algn="ctr">
                  <a:buNone/>
                </a:pPr>
                <a:endParaRPr lang="en-US" dirty="0">
                  <a:effectLst/>
                  <a:latin typeface="Times New Roman" panose="02020603050405020304" pitchFamily="18" charset="0"/>
                  <a:ea typeface="Calibri" panose="020F0502020204030204" pitchFamily="34" charset="0"/>
                </a:endParaRPr>
              </a:p>
              <a:p>
                <a:pPr marL="0" indent="0" algn="ctr">
                  <a:buNone/>
                </a:pPr>
                <a:r>
                  <a:rPr lang="en-US"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sub>
                    </m:sSub>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𝑎</m:t>
                    </m:r>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1</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−1</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2</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−2</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𝑝</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𝑝</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1</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−1</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2</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−2</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𝑞</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𝑞</m:t>
                        </m:r>
                      </m:sub>
                    </m:sSub>
                  </m:oMath>
                </a14:m>
                <a:r>
                  <a:rPr lang="en-US" sz="2000" dirty="0">
                    <a:effectLst/>
                    <a:latin typeface="Times New Roman" panose="02020603050405020304" pitchFamily="18" charset="0"/>
                    <a:ea typeface="Calibri" panose="020F0502020204030204" pitchFamily="34"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 parameters of the autoregressive and moving average parts are p and q, respectively.</a:t>
                </a:r>
              </a:p>
              <a:p>
                <a:pPr algn="just"/>
                <a:r>
                  <a:rPr lang="en-US" dirty="0">
                    <a:solidFill>
                      <a:schemeClr val="tx1"/>
                    </a:solidFill>
                    <a:latin typeface="Times New Roman" panose="02020603050405020304" pitchFamily="18" charset="0"/>
                    <a:cs typeface="Times New Roman" panose="02020603050405020304" pitchFamily="18" charset="0"/>
                  </a:rPr>
                  <a:t>One significant disadvantage of the ARIMA model is the difficulty in determining appropriate parameters for the AR and MA components.</a:t>
                </a: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6852" y="1812235"/>
                <a:ext cx="9357760" cy="4573883"/>
              </a:xfrm>
              <a:blipFill>
                <a:blip r:embed="rId2"/>
                <a:stretch>
                  <a:fillRect l="-456" t="-666" r="-586"/>
                </a:stretch>
              </a:blipFill>
            </p:spPr>
            <p:txBody>
              <a:bodyPr/>
              <a:lstStyle/>
              <a:p>
                <a:r>
                  <a:rPr lang="en-US">
                    <a:noFill/>
                  </a:rPr>
                  <a:t> </a:t>
                </a:r>
              </a:p>
            </p:txBody>
          </p:sp>
        </mc:Fallback>
      </mc:AlternateContent>
    </p:spTree>
    <p:extLst>
      <p:ext uri="{BB962C8B-B14F-4D97-AF65-F5344CB8AC3E}">
        <p14:creationId xmlns:p14="http://schemas.microsoft.com/office/powerpoint/2010/main" val="349831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222353" y="1837615"/>
            <a:ext cx="9357760" cy="4196379"/>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ANNSTLF is a popular ML load forecaster. </a:t>
            </a:r>
          </a:p>
          <a:p>
            <a:pPr algn="just"/>
            <a:r>
              <a:rPr lang="en-US" dirty="0">
                <a:solidFill>
                  <a:schemeClr val="tx1"/>
                </a:solidFill>
                <a:latin typeface="Times New Roman" panose="02020603050405020304" pitchFamily="18" charset="0"/>
                <a:cs typeface="Times New Roman" panose="02020603050405020304" pitchFamily="18" charset="0"/>
              </a:rPr>
              <a:t>We will employ the third-generation design, which employs two shallow multi-layer feed-forward ANNs with a recursive least squares (RLS) combiner.</a:t>
            </a:r>
          </a:p>
          <a:p>
            <a:pPr algn="just"/>
            <a:r>
              <a:rPr lang="en-US" dirty="0">
                <a:solidFill>
                  <a:schemeClr val="tx1"/>
                </a:solidFill>
                <a:latin typeface="Times New Roman" panose="02020603050405020304" pitchFamily="18" charset="0"/>
                <a:cs typeface="Times New Roman" panose="02020603050405020304" pitchFamily="18" charset="0"/>
              </a:rPr>
              <a:t>The base-load forecaster (BLF) forecasts regular next-day load, whereas the change-load forecaster (CLF) forecasts daily changes in load demand. </a:t>
            </a:r>
          </a:p>
          <a:p>
            <a:pPr algn="just"/>
            <a:r>
              <a:rPr lang="en-US" dirty="0">
                <a:solidFill>
                  <a:schemeClr val="tx1"/>
                </a:solidFill>
                <a:latin typeface="Times New Roman" panose="02020603050405020304" pitchFamily="18" charset="0"/>
                <a:cs typeface="Times New Roman" panose="02020603050405020304" pitchFamily="18" charset="0"/>
              </a:rPr>
              <a:t>The CLF forecaster allows the model to quickly adapt to temperature changes.   </a:t>
            </a:r>
          </a:p>
          <a:p>
            <a:pPr algn="just"/>
            <a:r>
              <a:rPr lang="en-US" dirty="0">
                <a:solidFill>
                  <a:schemeClr val="tx1"/>
                </a:solidFill>
                <a:latin typeface="Times New Roman" panose="02020603050405020304" pitchFamily="18" charset="0"/>
                <a:cs typeface="Times New Roman" panose="02020603050405020304" pitchFamily="18" charset="0"/>
              </a:rPr>
              <a:t>The ANNSTLF-G3 has improved prediction accuracy and generated economic benefits for a number of utilities.</a:t>
            </a:r>
          </a:p>
          <a:p>
            <a:pPr algn="just"/>
            <a:r>
              <a:rPr lang="en-US" dirty="0">
                <a:solidFill>
                  <a:schemeClr val="tx1"/>
                </a:solidFill>
                <a:latin typeface="Times New Roman" panose="02020603050405020304" pitchFamily="18" charset="0"/>
                <a:cs typeface="Times New Roman" panose="02020603050405020304" pitchFamily="18" charset="0"/>
              </a:rPr>
              <a:t>According to some publications ANNSTLF-G3 is the best short-term forecaster</a:t>
            </a:r>
          </a:p>
        </p:txBody>
      </p:sp>
    </p:spTree>
    <p:extLst>
      <p:ext uri="{BB962C8B-B14F-4D97-AF65-F5344CB8AC3E}">
        <p14:creationId xmlns:p14="http://schemas.microsoft.com/office/powerpoint/2010/main" val="42659279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3271</TotalTime>
  <Words>1870</Words>
  <Application>Microsoft Office PowerPoint</Application>
  <PresentationFormat>Widescreen</PresentationFormat>
  <Paragraphs>297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Century Gothic</vt:lpstr>
      <vt:lpstr>Times New Roman</vt:lpstr>
      <vt:lpstr>Wingdings 3</vt:lpstr>
      <vt:lpstr>Wisp</vt:lpstr>
      <vt:lpstr>Deep Learning Techniques in Load Forecasting</vt:lpstr>
      <vt:lpstr>Outline</vt:lpstr>
      <vt:lpstr>Introduction / Overview</vt:lpstr>
      <vt:lpstr>Introduction / Overview</vt:lpstr>
      <vt:lpstr>Investigation</vt:lpstr>
      <vt:lpstr>The Benchmark Algorithms – Seasonal Naïve </vt:lpstr>
      <vt:lpstr>The Benchmark Algorithms - MLR</vt:lpstr>
      <vt:lpstr>The Benchmark Algorithms - ARIMA</vt:lpstr>
      <vt:lpstr>The Benchmark Algorithms – ANNSTLF</vt:lpstr>
      <vt:lpstr>The Benchmark Algorithms – ANNSTLF</vt:lpstr>
      <vt:lpstr>Deep Learning Algorithms</vt:lpstr>
      <vt:lpstr>Metrics for Evaluation</vt:lpstr>
      <vt:lpstr>Metrics for Evaluation</vt:lpstr>
      <vt:lpstr>Preliminary Analysis – Toronto Dataset</vt:lpstr>
      <vt:lpstr>PowerPoint Presentation</vt:lpstr>
      <vt:lpstr>PowerPoint Presentation</vt:lpstr>
      <vt:lpstr>PowerPoint Presentation</vt:lpstr>
      <vt:lpstr>Preliminary Analysis – Ottawa Dataset</vt:lpstr>
      <vt:lpstr>PowerPoint Presentation</vt:lpstr>
      <vt:lpstr>PowerPoint Presentation</vt:lpstr>
      <vt:lpstr>PowerPoint Presentation</vt:lpstr>
      <vt:lpstr>Preliminary Analysis – St. John Dataset</vt:lpstr>
      <vt:lpstr>PowerPoint Presentation</vt:lpstr>
      <vt:lpstr>PowerPoint Presentation</vt:lpstr>
      <vt:lpstr>PowerPoint Presentation</vt:lpstr>
      <vt:lpstr>Contributions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Power Demand Using Deep Learning Approaches</dc:title>
  <dc:creator>Tolulope Olugbenga</dc:creator>
  <cp:lastModifiedBy>Tolulope Olugbenga</cp:lastModifiedBy>
  <cp:revision>146</cp:revision>
  <dcterms:created xsi:type="dcterms:W3CDTF">2019-03-21T02:07:27Z</dcterms:created>
  <dcterms:modified xsi:type="dcterms:W3CDTF">2021-10-07T16:00:04Z</dcterms:modified>
</cp:coreProperties>
</file>