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4" r:id="rId8"/>
    <p:sldId id="265" r:id="rId9"/>
    <p:sldId id="266" r:id="rId10"/>
    <p:sldId id="267" r:id="rId11"/>
    <p:sldId id="268" r:id="rId12"/>
    <p:sldId id="269" r:id="rId13"/>
    <p:sldId id="270" r:id="rId14"/>
    <p:sldId id="273" r:id="rId15"/>
    <p:sldId id="272" r:id="rId16"/>
    <p:sldId id="274" r:id="rId17"/>
    <p:sldId id="275" r:id="rId18"/>
    <p:sldId id="277" r:id="rId19"/>
    <p:sldId id="276" r:id="rId20"/>
    <p:sldId id="278" r:id="rId21"/>
    <p:sldId id="279" r:id="rId22"/>
    <p:sldId id="281" r:id="rId23"/>
    <p:sldId id="282" r:id="rId24"/>
    <p:sldId id="283" r:id="rId25"/>
    <p:sldId id="284" r:id="rId26"/>
    <p:sldId id="285" r:id="rId27"/>
    <p:sldId id="286" r:id="rId28"/>
    <p:sldId id="287" r:id="rId29"/>
    <p:sldId id="288" r:id="rId30"/>
    <p:sldId id="289" r:id="rId31"/>
    <p:sldId id="290" r:id="rId32"/>
    <p:sldId id="299" r:id="rId33"/>
    <p:sldId id="301" r:id="rId34"/>
    <p:sldId id="291" r:id="rId35"/>
    <p:sldId id="292" r:id="rId36"/>
    <p:sldId id="293" r:id="rId37"/>
    <p:sldId id="295" r:id="rId38"/>
    <p:sldId id="294" r:id="rId39"/>
    <p:sldId id="296" r:id="rId40"/>
    <p:sldId id="297" r:id="rId41"/>
    <p:sldId id="298" r:id="rId42"/>
    <p:sldId id="300" r:id="rId43"/>
    <p:sldId id="302" r:id="rId44"/>
    <p:sldId id="303" r:id="rId45"/>
    <p:sldId id="304" r:id="rId46"/>
    <p:sldId id="258"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130358-43FA-4B02-A119-B594DB9AC8F3}" type="datetimeFigureOut">
              <a:rPr lang="en-CA" smtClean="0"/>
              <a:t>2021-10-20</a:t>
            </a:fld>
            <a:endParaRPr lang="en-CA"/>
          </a:p>
        </p:txBody>
      </p:sp>
      <p:sp>
        <p:nvSpPr>
          <p:cNvPr id="5" name="Footer Placeholder 4"/>
          <p:cNvSpPr>
            <a:spLocks noGrp="1"/>
          </p:cNvSpPr>
          <p:nvPr>
            <p:ph type="ftr" sz="quarter" idx="11"/>
          </p:nvPr>
        </p:nvSpPr>
        <p:spPr>
          <a:xfrm>
            <a:off x="2416500" y="329307"/>
            <a:ext cx="4973915" cy="309201"/>
          </a:xfrm>
        </p:spPr>
        <p:txBody>
          <a:bodyPr/>
          <a:lstStyle/>
          <a:p>
            <a:endParaRPr lang="en-CA"/>
          </a:p>
        </p:txBody>
      </p:sp>
      <p:sp>
        <p:nvSpPr>
          <p:cNvPr id="6" name="Slide Number Placeholder 5"/>
          <p:cNvSpPr>
            <a:spLocks noGrp="1"/>
          </p:cNvSpPr>
          <p:nvPr>
            <p:ph type="sldNum" sz="quarter" idx="12"/>
          </p:nvPr>
        </p:nvSpPr>
        <p:spPr>
          <a:xfrm>
            <a:off x="1437664" y="798973"/>
            <a:ext cx="811019" cy="503578"/>
          </a:xfrm>
        </p:spPr>
        <p:txBody>
          <a:bodyPr/>
          <a:lstStyle/>
          <a:p>
            <a:fld id="{A3A622E9-6E8F-4DDB-8544-5738C654833F}" type="slidenum">
              <a:rPr lang="en-CA" smtClean="0"/>
              <a:t>‹#›</a:t>
            </a:fld>
            <a:endParaRPr lang="en-CA"/>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0424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130358-43FA-4B02-A119-B594DB9AC8F3}" type="datetimeFigureOut">
              <a:rPr lang="en-CA" smtClean="0"/>
              <a:t>2021-10-20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A622E9-6E8F-4DDB-8544-5738C654833F}" type="slidenum">
              <a:rPr lang="en-CA" smtClean="0"/>
              <a:t>‹#›</a:t>
            </a:fld>
            <a:endParaRPr lang="en-CA"/>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3835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130358-43FA-4B02-A119-B594DB9AC8F3}" type="datetimeFigureOut">
              <a:rPr lang="en-CA" smtClean="0"/>
              <a:t>2021-10-20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A622E9-6E8F-4DDB-8544-5738C654833F}" type="slidenum">
              <a:rPr lang="en-CA" smtClean="0"/>
              <a:t>‹#›</a:t>
            </a:fld>
            <a:endParaRPr lang="en-CA"/>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9287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130358-43FA-4B02-A119-B594DB9AC8F3}" type="datetimeFigureOut">
              <a:rPr lang="en-CA" smtClean="0"/>
              <a:t>2021-10-20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A622E9-6E8F-4DDB-8544-5738C654833F}" type="slidenum">
              <a:rPr lang="en-CA" smtClean="0"/>
              <a:t>‹#›</a:t>
            </a:fld>
            <a:endParaRPr lang="en-CA"/>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5770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130358-43FA-4B02-A119-B594DB9AC8F3}" type="datetimeFigureOut">
              <a:rPr lang="en-CA" smtClean="0"/>
              <a:t>2021-10-20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3A622E9-6E8F-4DDB-8544-5738C654833F}" type="slidenum">
              <a:rPr lang="en-CA" smtClean="0"/>
              <a:t>‹#›</a:t>
            </a:fld>
            <a:endParaRPr lang="en-CA"/>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655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130358-43FA-4B02-A119-B594DB9AC8F3}" type="datetimeFigureOut">
              <a:rPr lang="en-CA" smtClean="0"/>
              <a:t>2021-10-20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3A622E9-6E8F-4DDB-8544-5738C654833F}" type="slidenum">
              <a:rPr lang="en-CA" smtClean="0"/>
              <a:t>‹#›</a:t>
            </a:fld>
            <a:endParaRPr lang="en-CA"/>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091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130358-43FA-4B02-A119-B594DB9AC8F3}" type="datetimeFigureOut">
              <a:rPr lang="en-CA" smtClean="0"/>
              <a:t>2021-10-20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3A622E9-6E8F-4DDB-8544-5738C654833F}" type="slidenum">
              <a:rPr lang="en-CA" smtClean="0"/>
              <a:t>‹#›</a:t>
            </a:fld>
            <a:endParaRPr lang="en-CA"/>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240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130358-43FA-4B02-A119-B594DB9AC8F3}" type="datetimeFigureOut">
              <a:rPr lang="en-CA" smtClean="0"/>
              <a:t>2021-10-20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3A622E9-6E8F-4DDB-8544-5738C654833F}" type="slidenum">
              <a:rPr lang="en-CA" smtClean="0"/>
              <a:t>‹#›</a:t>
            </a:fld>
            <a:endParaRPr lang="en-CA"/>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8075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30358-43FA-4B02-A119-B594DB9AC8F3}" type="datetimeFigureOut">
              <a:rPr lang="en-CA" smtClean="0"/>
              <a:t>2021-10-20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3A622E9-6E8F-4DDB-8544-5738C654833F}" type="slidenum">
              <a:rPr lang="en-CA" smtClean="0"/>
              <a:t>‹#›</a:t>
            </a:fld>
            <a:endParaRPr lang="en-CA"/>
          </a:p>
        </p:txBody>
      </p:sp>
    </p:spTree>
    <p:extLst>
      <p:ext uri="{BB962C8B-B14F-4D97-AF65-F5344CB8AC3E}">
        <p14:creationId xmlns:p14="http://schemas.microsoft.com/office/powerpoint/2010/main" val="534047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130358-43FA-4B02-A119-B594DB9AC8F3}" type="datetimeFigureOut">
              <a:rPr lang="en-CA" smtClean="0"/>
              <a:t>2021-10-20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3A622E9-6E8F-4DDB-8544-5738C654833F}" type="slidenum">
              <a:rPr lang="en-CA" smtClean="0"/>
              <a:t>‹#›</a:t>
            </a:fld>
            <a:endParaRPr lang="en-CA"/>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0893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9130358-43FA-4B02-A119-B594DB9AC8F3}" type="datetimeFigureOut">
              <a:rPr lang="en-CA" smtClean="0"/>
              <a:t>2021-10-20</a:t>
            </a:fld>
            <a:endParaRPr lang="en-CA"/>
          </a:p>
        </p:txBody>
      </p:sp>
      <p:sp>
        <p:nvSpPr>
          <p:cNvPr id="6" name="Footer Placeholder 5"/>
          <p:cNvSpPr>
            <a:spLocks noGrp="1"/>
          </p:cNvSpPr>
          <p:nvPr>
            <p:ph type="ftr" sz="quarter" idx="11"/>
          </p:nvPr>
        </p:nvSpPr>
        <p:spPr>
          <a:xfrm>
            <a:off x="1447382" y="318640"/>
            <a:ext cx="5541004" cy="320931"/>
          </a:xfrm>
        </p:spPr>
        <p:txBody>
          <a:bodyPr/>
          <a:lstStyle/>
          <a:p>
            <a:endParaRPr lang="en-CA"/>
          </a:p>
        </p:txBody>
      </p:sp>
      <p:sp>
        <p:nvSpPr>
          <p:cNvPr id="7" name="Slide Number Placeholder 6"/>
          <p:cNvSpPr>
            <a:spLocks noGrp="1"/>
          </p:cNvSpPr>
          <p:nvPr>
            <p:ph type="sldNum" sz="quarter" idx="12"/>
          </p:nvPr>
        </p:nvSpPr>
        <p:spPr/>
        <p:txBody>
          <a:bodyPr/>
          <a:lstStyle/>
          <a:p>
            <a:fld id="{A3A622E9-6E8F-4DDB-8544-5738C654833F}" type="slidenum">
              <a:rPr lang="en-CA" smtClean="0"/>
              <a:t>‹#›</a:t>
            </a:fld>
            <a:endParaRPr lang="en-CA"/>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659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9130358-43FA-4B02-A119-B594DB9AC8F3}" type="datetimeFigureOut">
              <a:rPr lang="en-CA" smtClean="0"/>
              <a:t>2021-10-20</a:t>
            </a:fld>
            <a:endParaRPr lang="en-CA"/>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3A622E9-6E8F-4DDB-8544-5738C654833F}" type="slidenum">
              <a:rPr lang="en-CA" smtClean="0"/>
              <a:t>‹#›</a:t>
            </a:fld>
            <a:endParaRPr lang="en-CA"/>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90871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A4E38-9296-4085-A203-0B43DA4D127A}"/>
              </a:ext>
            </a:extLst>
          </p:cNvPr>
          <p:cNvSpPr>
            <a:spLocks noGrp="1"/>
          </p:cNvSpPr>
          <p:nvPr>
            <p:ph type="ctrTitle"/>
          </p:nvPr>
        </p:nvSpPr>
        <p:spPr/>
        <p:txBody>
          <a:bodyPr>
            <a:normAutofit/>
          </a:bodyPr>
          <a:lstStyle/>
          <a:p>
            <a:pPr algn="ctr"/>
            <a:r>
              <a:rPr lang="en-US" sz="3600" cap="none" dirty="0"/>
              <a:t>Deep Learning Techniques for Forecasting Electrical Loads</a:t>
            </a:r>
            <a:endParaRPr lang="en-CA" sz="3600" cap="none" dirty="0"/>
          </a:p>
        </p:txBody>
      </p:sp>
      <p:pic>
        <p:nvPicPr>
          <p:cNvPr id="4" name="Picture 3">
            <a:extLst>
              <a:ext uri="{FF2B5EF4-FFF2-40B4-BE49-F238E27FC236}">
                <a16:creationId xmlns:a16="http://schemas.microsoft.com/office/drawing/2014/main" id="{8A36822A-0FAD-4D44-9D65-2CD2C659517B}"/>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24103" t="564" r="7179" b="48035"/>
          <a:stretch/>
        </p:blipFill>
        <p:spPr>
          <a:xfrm>
            <a:off x="2589212" y="4081135"/>
            <a:ext cx="2500126" cy="248146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93A65822-153C-4C1B-BE42-A0BF38C4A58A}"/>
              </a:ext>
            </a:extLst>
          </p:cNvPr>
          <p:cNvSpPr txBox="1"/>
          <p:nvPr/>
        </p:nvSpPr>
        <p:spPr>
          <a:xfrm>
            <a:off x="6101578" y="5091036"/>
            <a:ext cx="4639370" cy="461665"/>
          </a:xfrm>
          <a:prstGeom prst="rect">
            <a:avLst/>
          </a:prstGeom>
          <a:noFill/>
        </p:spPr>
        <p:txBody>
          <a:bodyPr wrap="square">
            <a:spAutoFit/>
          </a:bodyPr>
          <a:lstStyle/>
          <a:p>
            <a:r>
              <a:rPr lang="en-US" sz="2400" dirty="0"/>
              <a:t>Presented By:- Tolulope Olugbenga</a:t>
            </a:r>
          </a:p>
        </p:txBody>
      </p:sp>
    </p:spTree>
    <p:extLst>
      <p:ext uri="{BB962C8B-B14F-4D97-AF65-F5344CB8AC3E}">
        <p14:creationId xmlns:p14="http://schemas.microsoft.com/office/powerpoint/2010/main" val="3444184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p:txBody>
          <a:bodyPr/>
          <a:lstStyle/>
          <a:p>
            <a:r>
              <a:rPr lang="en-US" cap="none" dirty="0"/>
              <a:t>The Benchmark Techniques – Multiple Linear Regression</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a:xfrm>
            <a:off x="1451579" y="2015732"/>
            <a:ext cx="9603275" cy="4116620"/>
          </a:xfrm>
        </p:spPr>
        <p:txBody>
          <a:bodyPr>
            <a:normAutofit fontScale="85000" lnSpcReduction="20000"/>
          </a:bodyPr>
          <a:lstStyle/>
          <a:p>
            <a:r>
              <a:rPr lang="en-US" dirty="0"/>
              <a:t>Multiple linear regression (MLR) is a popular statistical technique for forecasting load.</a:t>
            </a:r>
          </a:p>
          <a:p>
            <a:r>
              <a:rPr lang="en-US" dirty="0"/>
              <a:t>The relationships between a continuous dependent variable and one or more independent variables are modeled by MLR forecasters.</a:t>
            </a:r>
          </a:p>
          <a:p>
            <a:endParaRPr lang="en-US" dirty="0"/>
          </a:p>
          <a:p>
            <a:r>
              <a:rPr lang="en-US" dirty="0"/>
              <a:t>Mathematically, an MLR with two independent variables is expressed as:</a:t>
            </a:r>
          </a:p>
          <a:p>
            <a:r>
              <a:rPr lang="en-US" dirty="0"/>
              <a:t>The accuracy of MLRs is primarily determined by the relationships between the data and the independent variables included.</a:t>
            </a:r>
          </a:p>
          <a:p>
            <a:r>
              <a:rPr lang="en-US" dirty="0"/>
              <a:t>Increasing the number of relevant independent variables improves predictive accuracy in general, but the improvement eventually becomes negligible.</a:t>
            </a:r>
          </a:p>
          <a:p>
            <a:r>
              <a:rPr lang="en-US" dirty="0"/>
              <a:t>MLRs, on the other hand, can simulate non-linear relationships but only with explicit user specifications.</a:t>
            </a:r>
          </a:p>
          <a:p>
            <a:r>
              <a:rPr lang="en-US" dirty="0"/>
              <a:t>Furthermore, MLRs are incapable of learning and adapting intelligently to data changes caused by newer factors.</a:t>
            </a:r>
            <a:endParaRPr lang="en-CA" dirty="0"/>
          </a:p>
        </p:txBody>
      </p:sp>
      <p:graphicFrame>
        <p:nvGraphicFramePr>
          <p:cNvPr id="4" name="Object 3">
            <a:extLst>
              <a:ext uri="{FF2B5EF4-FFF2-40B4-BE49-F238E27FC236}">
                <a16:creationId xmlns:a16="http://schemas.microsoft.com/office/drawing/2014/main" id="{23E9F5A7-7B18-4E74-88CD-E8BF376F9359}"/>
              </a:ext>
            </a:extLst>
          </p:cNvPr>
          <p:cNvGraphicFramePr>
            <a:graphicFrameLocks noChangeAspect="1"/>
          </p:cNvGraphicFramePr>
          <p:nvPr>
            <p:extLst>
              <p:ext uri="{D42A27DB-BD31-4B8C-83A1-F6EECF244321}">
                <p14:modId xmlns:p14="http://schemas.microsoft.com/office/powerpoint/2010/main" val="2651197913"/>
              </p:ext>
            </p:extLst>
          </p:nvPr>
        </p:nvGraphicFramePr>
        <p:xfrm>
          <a:off x="5136409" y="2991142"/>
          <a:ext cx="2233613" cy="352425"/>
        </p:xfrm>
        <a:graphic>
          <a:graphicData uri="http://schemas.openxmlformats.org/presentationml/2006/ole">
            <mc:AlternateContent xmlns:mc="http://schemas.openxmlformats.org/markup-compatibility/2006">
              <mc:Choice xmlns:v="urn:schemas-microsoft-com:vml" Requires="v">
                <p:oleObj spid="_x0000_s3098" name="Equation" r:id="rId3" imgW="2233683" imgH="352505" progId="Equation.DSMT4">
                  <p:embed/>
                </p:oleObj>
              </mc:Choice>
              <mc:Fallback>
                <p:oleObj name="Equation" r:id="rId3" imgW="2233683" imgH="352505" progId="Equation.DSMT4">
                  <p:embed/>
                  <p:pic>
                    <p:nvPicPr>
                      <p:cNvPr id="0" name=""/>
                      <p:cNvPicPr/>
                      <p:nvPr/>
                    </p:nvPicPr>
                    <p:blipFill>
                      <a:blip r:embed="rId4"/>
                      <a:stretch>
                        <a:fillRect/>
                      </a:stretch>
                    </p:blipFill>
                    <p:spPr>
                      <a:xfrm>
                        <a:off x="5136409" y="2991142"/>
                        <a:ext cx="2233613" cy="352425"/>
                      </a:xfrm>
                      <a:prstGeom prst="rect">
                        <a:avLst/>
                      </a:prstGeom>
                    </p:spPr>
                  </p:pic>
                </p:oleObj>
              </mc:Fallback>
            </mc:AlternateContent>
          </a:graphicData>
        </a:graphic>
      </p:graphicFrame>
    </p:spTree>
    <p:extLst>
      <p:ext uri="{BB962C8B-B14F-4D97-AF65-F5344CB8AC3E}">
        <p14:creationId xmlns:p14="http://schemas.microsoft.com/office/powerpoint/2010/main" val="2615447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p:txBody>
          <a:bodyPr/>
          <a:lstStyle/>
          <a:p>
            <a:r>
              <a:rPr lang="en-US" cap="none" dirty="0"/>
              <a:t>The Benchmark Techniques – ARIMA Forecaster</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p:txBody>
          <a:bodyPr>
            <a:normAutofit fontScale="85000" lnSpcReduction="10000"/>
          </a:bodyPr>
          <a:lstStyle/>
          <a:p>
            <a:r>
              <a:rPr lang="en-US" dirty="0"/>
              <a:t>Box and Jenkins developed the autoregressive integrated moving average (ARIMA) forecaster in 1970. As a result, it's also known as the Box-Jenkins model.</a:t>
            </a:r>
          </a:p>
          <a:p>
            <a:r>
              <a:rPr lang="en-US" dirty="0"/>
              <a:t>The ARIMA forecaster is arguably one of the most well-known and widely used statistical forecasting techniques for load forecasting.</a:t>
            </a:r>
          </a:p>
          <a:p>
            <a:r>
              <a:rPr lang="en-US" dirty="0"/>
              <a:t>This technique family, as the name implies, is made up of three main components: a) a "autoregression" portion that models the series' relationship with its past values (lagged values); </a:t>
            </a:r>
          </a:p>
          <a:p>
            <a:r>
              <a:rPr lang="en-US" dirty="0"/>
              <a:t>b) a "moving average" portion that models the forecast as a function of past forecast errors (lagged forecast errors); and c) a "integrated" portion that makes the series stationary.</a:t>
            </a:r>
          </a:p>
          <a:p>
            <a:r>
              <a:rPr lang="en-US" dirty="0"/>
              <a:t>To denote the ARIMA model type, specific integer values are assigned to the parameters.  The ARIMA model is denoted by ARIMA (p, d, q).</a:t>
            </a:r>
          </a:p>
        </p:txBody>
      </p:sp>
    </p:spTree>
    <p:extLst>
      <p:ext uri="{BB962C8B-B14F-4D97-AF65-F5344CB8AC3E}">
        <p14:creationId xmlns:p14="http://schemas.microsoft.com/office/powerpoint/2010/main" val="351933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p:txBody>
          <a:bodyPr/>
          <a:lstStyle/>
          <a:p>
            <a:r>
              <a:rPr lang="en-US" cap="none" dirty="0"/>
              <a:t>The Benchmark Techniques – ARIMA Forecaster</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p:txBody>
          <a:bodyPr>
            <a:normAutofit fontScale="85000" lnSpcReduction="20000"/>
          </a:bodyPr>
          <a:lstStyle/>
          <a:p>
            <a:r>
              <a:rPr lang="en-US" dirty="0"/>
              <a:t>The ARIMA model is heavily reliant on historical data quality and data differencing.</a:t>
            </a:r>
          </a:p>
          <a:p>
            <a:r>
              <a:rPr lang="en-US" dirty="0"/>
              <a:t>Time-series data that has been stabilized by subtracting the observations from the prior values is referred to as stationary data. Differencing is required because linear regression models work best with stationary signals.</a:t>
            </a:r>
          </a:p>
          <a:p>
            <a:r>
              <a:rPr lang="en-US" dirty="0"/>
              <a:t>The result is an estimate based on a linear combination of weighted differentiated lagged values and lagged errors, as shown in the following equation:</a:t>
            </a:r>
          </a:p>
          <a:p>
            <a:endParaRPr lang="en-US" dirty="0"/>
          </a:p>
          <a:p>
            <a:r>
              <a:rPr lang="en-US" dirty="0"/>
              <a:t>While ARIMA models can be accurate and reliable under the right conditions and with enough data, one of the model's main drawbacks is that the parameters (p, d, q) must be manually set.</a:t>
            </a:r>
          </a:p>
          <a:p>
            <a:r>
              <a:rPr lang="en-US" dirty="0"/>
              <a:t>Finding the best parameters can be a time-consuming trial-and-error process.</a:t>
            </a:r>
          </a:p>
          <a:p>
            <a:endParaRPr lang="en-US" dirty="0"/>
          </a:p>
        </p:txBody>
      </p:sp>
      <p:graphicFrame>
        <p:nvGraphicFramePr>
          <p:cNvPr id="4" name="Object 3">
            <a:extLst>
              <a:ext uri="{FF2B5EF4-FFF2-40B4-BE49-F238E27FC236}">
                <a16:creationId xmlns:a16="http://schemas.microsoft.com/office/drawing/2014/main" id="{CE43C5FD-C8C6-4766-BE2B-FB141BFBE234}"/>
              </a:ext>
            </a:extLst>
          </p:cNvPr>
          <p:cNvGraphicFramePr>
            <a:graphicFrameLocks noChangeAspect="1"/>
          </p:cNvGraphicFramePr>
          <p:nvPr>
            <p:extLst>
              <p:ext uri="{D42A27DB-BD31-4B8C-83A1-F6EECF244321}">
                <p14:modId xmlns:p14="http://schemas.microsoft.com/office/powerpoint/2010/main" val="1338949162"/>
              </p:ext>
            </p:extLst>
          </p:nvPr>
        </p:nvGraphicFramePr>
        <p:xfrm>
          <a:off x="3520281" y="3973104"/>
          <a:ext cx="5151437" cy="314325"/>
        </p:xfrm>
        <a:graphic>
          <a:graphicData uri="http://schemas.openxmlformats.org/presentationml/2006/ole">
            <mc:AlternateContent xmlns:mc="http://schemas.openxmlformats.org/markup-compatibility/2006">
              <mc:Choice xmlns:v="urn:schemas-microsoft-com:vml" Requires="v">
                <p:oleObj spid="_x0000_s5141" name="Equation" r:id="rId3" imgW="5151338" imgH="314338" progId="Equation.DSMT4">
                  <p:embed/>
                </p:oleObj>
              </mc:Choice>
              <mc:Fallback>
                <p:oleObj name="Equation" r:id="rId3" imgW="5151338" imgH="314338" progId="Equation.DSMT4">
                  <p:embed/>
                  <p:pic>
                    <p:nvPicPr>
                      <p:cNvPr id="0" name=""/>
                      <p:cNvPicPr/>
                      <p:nvPr/>
                    </p:nvPicPr>
                    <p:blipFill>
                      <a:blip r:embed="rId4"/>
                      <a:stretch>
                        <a:fillRect/>
                      </a:stretch>
                    </p:blipFill>
                    <p:spPr>
                      <a:xfrm>
                        <a:off x="3520281" y="3973104"/>
                        <a:ext cx="5151437" cy="314325"/>
                      </a:xfrm>
                      <a:prstGeom prst="rect">
                        <a:avLst/>
                      </a:prstGeom>
                    </p:spPr>
                  </p:pic>
                </p:oleObj>
              </mc:Fallback>
            </mc:AlternateContent>
          </a:graphicData>
        </a:graphic>
      </p:graphicFrame>
    </p:spTree>
    <p:extLst>
      <p:ext uri="{BB962C8B-B14F-4D97-AF65-F5344CB8AC3E}">
        <p14:creationId xmlns:p14="http://schemas.microsoft.com/office/powerpoint/2010/main" val="1507688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p:txBody>
          <a:bodyPr/>
          <a:lstStyle/>
          <a:p>
            <a:r>
              <a:rPr lang="en-US" cap="none" dirty="0"/>
              <a:t>The Benchmark Techniques – ANNSTLF Forecaster</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p:txBody>
          <a:bodyPr>
            <a:normAutofit fontScale="92500" lnSpcReduction="10000"/>
          </a:bodyPr>
          <a:lstStyle/>
          <a:p>
            <a:r>
              <a:rPr lang="en-US" dirty="0"/>
              <a:t>An artificial neural network (ANN) is a computer program that attempts to replicate the network of neurons found in the human brain.</a:t>
            </a:r>
          </a:p>
          <a:p>
            <a:r>
              <a:rPr lang="en-US" dirty="0"/>
              <a:t>The multilayer perceptron (MLP) is a well-known and widely used type of artificial neural network.</a:t>
            </a:r>
          </a:p>
          <a:p>
            <a:r>
              <a:rPr lang="en-US" dirty="0"/>
              <a:t>It's a feed-forward network architecture made up of one or more hidden layers of linked neurons.</a:t>
            </a:r>
          </a:p>
          <a:p>
            <a:r>
              <a:rPr lang="en-US" dirty="0"/>
              <a:t>The popularity of neural networks stems from their ability to discover complex and non-linear correlations in historical data, which is extremely difficult to achieve using statistical techniques.</a:t>
            </a:r>
          </a:p>
        </p:txBody>
      </p:sp>
    </p:spTree>
    <p:extLst>
      <p:ext uri="{BB962C8B-B14F-4D97-AF65-F5344CB8AC3E}">
        <p14:creationId xmlns:p14="http://schemas.microsoft.com/office/powerpoint/2010/main" val="3284068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p:txBody>
          <a:bodyPr/>
          <a:lstStyle/>
          <a:p>
            <a:r>
              <a:rPr lang="en-US" cap="none" dirty="0"/>
              <a:t>The Benchmark Techniques – ANNSTLF Forecaster</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p:txBody>
          <a:bodyPr>
            <a:normAutofit fontScale="92500"/>
          </a:bodyPr>
          <a:lstStyle/>
          <a:p>
            <a:r>
              <a:rPr lang="en-US" dirty="0"/>
              <a:t>The ANNSTLF is one of the most widely used machine learning-based load forecasters.</a:t>
            </a:r>
          </a:p>
          <a:p>
            <a:r>
              <a:rPr lang="en-US" dirty="0"/>
              <a:t>The ANNSTLF-G3 has improved prediction accuracy while also generating economic benefits for several utilities.  </a:t>
            </a:r>
          </a:p>
          <a:p>
            <a:r>
              <a:rPr lang="en-US" dirty="0"/>
              <a:t>According to some publications, the best short-term forecaster is ANNSTLF.</a:t>
            </a:r>
          </a:p>
          <a:p>
            <a:r>
              <a:rPr lang="en-US" dirty="0"/>
              <a:t>The third-generation design will be used, which combines two shallow multi-layer feed-forward ANNs with a recursive least squares (RLS) combiner.</a:t>
            </a:r>
          </a:p>
          <a:p>
            <a:r>
              <a:rPr lang="en-US" dirty="0"/>
              <a:t>The base-load forecaster (BLF) is trained to predict regular next-day load, whereas the change-load forecaster (CLF) is trained to predict changes in load demand from day to day.</a:t>
            </a:r>
          </a:p>
          <a:p>
            <a:endParaRPr lang="en-US" dirty="0"/>
          </a:p>
        </p:txBody>
      </p:sp>
    </p:spTree>
    <p:extLst>
      <p:ext uri="{BB962C8B-B14F-4D97-AF65-F5344CB8AC3E}">
        <p14:creationId xmlns:p14="http://schemas.microsoft.com/office/powerpoint/2010/main" val="2722387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a:xfrm>
            <a:off x="1451579" y="804519"/>
            <a:ext cx="9603275" cy="1049235"/>
          </a:xfrm>
        </p:spPr>
        <p:txBody>
          <a:bodyPr>
            <a:normAutofit/>
          </a:bodyPr>
          <a:lstStyle/>
          <a:p>
            <a:r>
              <a:rPr lang="en-US" cap="none"/>
              <a:t>The Benchmark Techniques – ANNSTLF Forecaster</a:t>
            </a:r>
            <a:endParaRPr lang="en-CA" dirty="0"/>
          </a:p>
        </p:txBody>
      </p:sp>
      <p:sp>
        <p:nvSpPr>
          <p:cNvPr id="33" name="Content Placeholder 19">
            <a:extLst>
              <a:ext uri="{FF2B5EF4-FFF2-40B4-BE49-F238E27FC236}">
                <a16:creationId xmlns:a16="http://schemas.microsoft.com/office/drawing/2014/main" id="{2F774604-E669-4EA9-A626-C4C75C9096C7}"/>
              </a:ext>
            </a:extLst>
          </p:cNvPr>
          <p:cNvSpPr>
            <a:spLocks noGrp="1"/>
          </p:cNvSpPr>
          <p:nvPr>
            <p:ph idx="1"/>
          </p:nvPr>
        </p:nvSpPr>
        <p:spPr>
          <a:xfrm>
            <a:off x="1451579" y="2015734"/>
            <a:ext cx="4158849" cy="3450613"/>
          </a:xfrm>
        </p:spPr>
        <p:txBody>
          <a:bodyPr>
            <a:normAutofit fontScale="92500" lnSpcReduction="20000"/>
          </a:bodyPr>
          <a:lstStyle/>
          <a:p>
            <a:r>
              <a:rPr lang="en-US" dirty="0"/>
              <a:t>The CLF produces its final output by combining predicted changes with actual last-day values.</a:t>
            </a:r>
          </a:p>
          <a:p>
            <a:r>
              <a:rPr lang="en-US" dirty="0"/>
              <a:t>The BLF tends to respond slowly to sudden changes in load.</a:t>
            </a:r>
          </a:p>
          <a:p>
            <a:r>
              <a:rPr lang="en-US" dirty="0"/>
              <a:t>The CLF, on the other hand, responds to changing conditions more quickly because it uses yesterday's load as a baseline and forecasts future changes in that load.</a:t>
            </a:r>
          </a:p>
        </p:txBody>
      </p:sp>
      <p:grpSp>
        <p:nvGrpSpPr>
          <p:cNvPr id="34" name="Group 22">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24" name="Rectangle 23">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24">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Content Placeholder 15">
            <a:extLst>
              <a:ext uri="{FF2B5EF4-FFF2-40B4-BE49-F238E27FC236}">
                <a16:creationId xmlns:a16="http://schemas.microsoft.com/office/drawing/2014/main" id="{945B9B44-621A-4B47-B2EA-B135E7901A5F}"/>
              </a:ext>
            </a:extLst>
          </p:cNvPr>
          <p:cNvPicPr>
            <a:picLocks noChangeAspect="1"/>
          </p:cNvPicPr>
          <p:nvPr/>
        </p:nvPicPr>
        <p:blipFill>
          <a:blip r:embed="rId2"/>
          <a:stretch>
            <a:fillRect/>
          </a:stretch>
        </p:blipFill>
        <p:spPr>
          <a:xfrm>
            <a:off x="6360455" y="2174242"/>
            <a:ext cx="4447475" cy="3124351"/>
          </a:xfrm>
          <a:prstGeom prst="rect">
            <a:avLst/>
          </a:prstGeom>
        </p:spPr>
      </p:pic>
    </p:spTree>
    <p:extLst>
      <p:ext uri="{BB962C8B-B14F-4D97-AF65-F5344CB8AC3E}">
        <p14:creationId xmlns:p14="http://schemas.microsoft.com/office/powerpoint/2010/main" val="547084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p:txBody>
          <a:bodyPr/>
          <a:lstStyle/>
          <a:p>
            <a:r>
              <a:rPr lang="en-US" cap="none" dirty="0"/>
              <a:t>Investigation</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p:txBody>
          <a:bodyPr>
            <a:normAutofit fontScale="85000" lnSpcReduction="10000"/>
          </a:bodyPr>
          <a:lstStyle/>
          <a:p>
            <a:r>
              <a:rPr lang="en-US" dirty="0"/>
              <a:t>The goal of this study was to see if deep learning approaches could improve forecasting accuracy for specific data sets by comparing deep learning forecasters to some of the current forecasters used by utilities.</a:t>
            </a:r>
          </a:p>
          <a:p>
            <a:r>
              <a:rPr lang="en-US" dirty="0"/>
              <a:t>STLF horizons were the focus of the work because they are an important tool in the day-to-day operations and planning of a utility system.</a:t>
            </a:r>
          </a:p>
          <a:p>
            <a:r>
              <a:rPr lang="en-US" dirty="0"/>
              <a:t>To do so, a CNN forecaster and an LSTM forecaster were pitted against four benchmark forecasters: an SNF, an MLR forecaster, an ARIMA forecaster, and an ANN forecaster.</a:t>
            </a:r>
          </a:p>
          <a:p>
            <a:r>
              <a:rPr lang="en-US" dirty="0"/>
              <a:t>For many years, these benchmark algorithms have been available and have been implemented and used by researchers and utilities.</a:t>
            </a:r>
          </a:p>
          <a:p>
            <a:r>
              <a:rPr lang="en-US" dirty="0"/>
              <a:t>The overall accuracy and peak detection accuracy were compared.</a:t>
            </a:r>
          </a:p>
        </p:txBody>
      </p:sp>
    </p:spTree>
    <p:extLst>
      <p:ext uri="{BB962C8B-B14F-4D97-AF65-F5344CB8AC3E}">
        <p14:creationId xmlns:p14="http://schemas.microsoft.com/office/powerpoint/2010/main" val="2002787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p:txBody>
          <a:bodyPr/>
          <a:lstStyle/>
          <a:p>
            <a:r>
              <a:rPr lang="en-US" cap="none" dirty="0"/>
              <a:t>Datasets</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p:txBody>
          <a:bodyPr>
            <a:normAutofit fontScale="85000" lnSpcReduction="10000"/>
          </a:bodyPr>
          <a:lstStyle/>
          <a:p>
            <a:r>
              <a:rPr lang="en-US" dirty="0"/>
              <a:t>Two sets are from an Independent Electrical System Operator in Ontario and have been included because the data is publicly available, which aids in reproducibility.</a:t>
            </a:r>
          </a:p>
          <a:p>
            <a:r>
              <a:rPr lang="en-US" dirty="0"/>
              <a:t>One set is from Ottawa, and the other is from Toronto, and they both consist of hourly city-wide load aggregation measurements from 2010 to 2019.</a:t>
            </a:r>
          </a:p>
          <a:p>
            <a:r>
              <a:rPr lang="en-US" dirty="0"/>
              <a:t>Saint john Energy, a municipally owned utility reseller, provides the third set.</a:t>
            </a:r>
          </a:p>
          <a:p>
            <a:r>
              <a:rPr lang="en-US" dirty="0"/>
              <a:t>The Saint John Energy data set is smaller than the others, spanning about 3.5 years from 2018 to the present, but it otherwise matches the hourly measurements with Saint John load aggregates.</a:t>
            </a:r>
          </a:p>
          <a:p>
            <a:r>
              <a:rPr lang="en-US" dirty="0"/>
              <a:t>Weather data (temperature) obtained from Environment Canada will be used to supplement the time-series data in this work.</a:t>
            </a:r>
          </a:p>
          <a:p>
            <a:endParaRPr lang="en-US" dirty="0"/>
          </a:p>
        </p:txBody>
      </p:sp>
    </p:spTree>
    <p:extLst>
      <p:ext uri="{BB962C8B-B14F-4D97-AF65-F5344CB8AC3E}">
        <p14:creationId xmlns:p14="http://schemas.microsoft.com/office/powerpoint/2010/main" val="1797055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p:txBody>
          <a:bodyPr/>
          <a:lstStyle/>
          <a:p>
            <a:r>
              <a:rPr lang="en-US" cap="none" dirty="0"/>
              <a:t>Peak Load Demand</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a:xfrm>
            <a:off x="1451579" y="2015731"/>
            <a:ext cx="9603275" cy="4037749"/>
          </a:xfrm>
        </p:spPr>
        <p:txBody>
          <a:bodyPr>
            <a:normAutofit fontScale="85000" lnSpcReduction="20000"/>
          </a:bodyPr>
          <a:lstStyle/>
          <a:p>
            <a:r>
              <a:rPr lang="en-US" dirty="0"/>
              <a:t>Peak load is the maximum amount of energy drawn from the grid by a consumer during a given time period.</a:t>
            </a:r>
          </a:p>
          <a:p>
            <a:r>
              <a:rPr lang="en-US" dirty="0"/>
              <a:t>Peak load is essential for any business energy management strategy because it is used to calculate a portion of the energy cost.</a:t>
            </a:r>
          </a:p>
          <a:p>
            <a:r>
              <a:rPr lang="en-US" dirty="0"/>
              <a:t>Knowing when a peak will occur allows utilities to plan reserve power and demand response strategies ahead of time to help reduce the peak, potentially resulting in significant savings for both the utility and its customers.</a:t>
            </a:r>
          </a:p>
          <a:p>
            <a:r>
              <a:rPr lang="en-US" dirty="0"/>
              <a:t>Base load, on the other hand, is the absolute minimum amount of electrical demand required over a 24-hour period. The constant electricity required by the electrical grid is referred to as the base load.</a:t>
            </a:r>
          </a:p>
          <a:p>
            <a:r>
              <a:rPr lang="en-US" dirty="0"/>
              <a:t>During peak hours, electricity is generally more expensive.</a:t>
            </a:r>
          </a:p>
          <a:p>
            <a:r>
              <a:rPr lang="en-US" dirty="0"/>
              <a:t>In this study, we used daily peaks, which included the peak's value and time of occurrence. </a:t>
            </a:r>
          </a:p>
          <a:p>
            <a:r>
              <a:rPr lang="en-US" dirty="0"/>
              <a:t>The mean absolute percent error, time difference, and value difference were all computed.</a:t>
            </a:r>
          </a:p>
        </p:txBody>
      </p:sp>
    </p:spTree>
    <p:extLst>
      <p:ext uri="{BB962C8B-B14F-4D97-AF65-F5344CB8AC3E}">
        <p14:creationId xmlns:p14="http://schemas.microsoft.com/office/powerpoint/2010/main" val="577085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p:txBody>
          <a:bodyPr/>
          <a:lstStyle/>
          <a:p>
            <a:r>
              <a:rPr lang="en-US" cap="none" dirty="0"/>
              <a:t>Deep Learning Techniques – Load Forecasting</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p:txBody>
          <a:bodyPr>
            <a:normAutofit fontScale="92500" lnSpcReduction="20000"/>
          </a:bodyPr>
          <a:lstStyle/>
          <a:p>
            <a:r>
              <a:rPr lang="en-US" dirty="0"/>
              <a:t>Deep learning approaches have been shown to outperform a variety of benchmark models, including simple ANNs and standard statistical time series methods such as ARIMA, in load forecasting applications.</a:t>
            </a:r>
          </a:p>
          <a:p>
            <a:r>
              <a:rPr lang="en-US" dirty="0"/>
              <a:t>Deep learning models are expected to dominate the load forecasting field as computational power, datasets, and data granularity improve.</a:t>
            </a:r>
          </a:p>
          <a:p>
            <a:r>
              <a:rPr lang="en-US" dirty="0"/>
              <a:t>Deep learning methods such as the recurrent neural network (RNN), long-short-term memory network (LSTM), and 1-D convolution neural network (CNN) have piqued the interest of researchers in this field.</a:t>
            </a:r>
          </a:p>
          <a:p>
            <a:r>
              <a:rPr lang="en-US" dirty="0"/>
              <a:t>This is primarily due to their ability to learn about temporal dependencies in data inputs and to quickly adapt to sudden changes in load patterns as they occur.</a:t>
            </a:r>
          </a:p>
        </p:txBody>
      </p:sp>
    </p:spTree>
    <p:extLst>
      <p:ext uri="{BB962C8B-B14F-4D97-AF65-F5344CB8AC3E}">
        <p14:creationId xmlns:p14="http://schemas.microsoft.com/office/powerpoint/2010/main" val="10513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5739-9B3A-4612-9799-E04E3759D02D}"/>
              </a:ext>
            </a:extLst>
          </p:cNvPr>
          <p:cNvSpPr>
            <a:spLocks noGrp="1"/>
          </p:cNvSpPr>
          <p:nvPr>
            <p:ph type="title"/>
          </p:nvPr>
        </p:nvSpPr>
        <p:spPr/>
        <p:txBody>
          <a:bodyPr/>
          <a:lstStyle/>
          <a:p>
            <a:r>
              <a:rPr lang="en-US" cap="none" dirty="0"/>
              <a:t>Introduction</a:t>
            </a:r>
            <a:endParaRPr lang="en-CA" cap="none" dirty="0"/>
          </a:p>
        </p:txBody>
      </p:sp>
      <p:sp>
        <p:nvSpPr>
          <p:cNvPr id="3" name="Content Placeholder 2">
            <a:extLst>
              <a:ext uri="{FF2B5EF4-FFF2-40B4-BE49-F238E27FC236}">
                <a16:creationId xmlns:a16="http://schemas.microsoft.com/office/drawing/2014/main" id="{10E63202-5F08-46ED-A451-2DEEB8802BA3}"/>
              </a:ext>
            </a:extLst>
          </p:cNvPr>
          <p:cNvSpPr>
            <a:spLocks noGrp="1"/>
          </p:cNvSpPr>
          <p:nvPr>
            <p:ph idx="1"/>
          </p:nvPr>
        </p:nvSpPr>
        <p:spPr/>
        <p:txBody>
          <a:bodyPr>
            <a:normAutofit fontScale="85000" lnSpcReduction="20000"/>
          </a:bodyPr>
          <a:lstStyle/>
          <a:p>
            <a:r>
              <a:rPr lang="en-US" dirty="0"/>
              <a:t>Load forecasting is an important part of electric utility design, planning, and operation, and it has a long history in the power industry.</a:t>
            </a:r>
          </a:p>
          <a:p>
            <a:r>
              <a:rPr lang="en-US" dirty="0"/>
              <a:t>A critical goal of load forecasting is to ensure that consumers receive an adequate supply of energy in order to maintain supply-demand balance.</a:t>
            </a:r>
          </a:p>
          <a:p>
            <a:r>
              <a:rPr lang="en-US" dirty="0"/>
              <a:t>While both statistical and machine learning (ML) techniques have been used to forecast load, machine learning algorithms are more intelligent and capable of more accurately forecasting load.</a:t>
            </a:r>
          </a:p>
          <a:p>
            <a:r>
              <a:rPr lang="en-US" dirty="0"/>
              <a:t>Deep learning techniques have grown in popularity in recent years due to their ability to interpret complex relationships in data more accurately.</a:t>
            </a:r>
          </a:p>
          <a:p>
            <a:r>
              <a:rPr lang="en-US" dirty="0"/>
              <a:t>The goal of this research was to compare deep learning forecasting techniques to some conventional forecasting techniques currently used by various utilities to see if deep learning can better meet their needs.</a:t>
            </a:r>
          </a:p>
        </p:txBody>
      </p:sp>
    </p:spTree>
    <p:extLst>
      <p:ext uri="{BB962C8B-B14F-4D97-AF65-F5344CB8AC3E}">
        <p14:creationId xmlns:p14="http://schemas.microsoft.com/office/powerpoint/2010/main" val="3528602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p:txBody>
          <a:bodyPr/>
          <a:lstStyle/>
          <a:p>
            <a:r>
              <a:rPr lang="en-US" cap="none" dirty="0"/>
              <a:t>Deep Learning Techniques – Long Short-Term Memory (LSTM)</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p:txBody>
          <a:bodyPr>
            <a:normAutofit fontScale="85000" lnSpcReduction="20000"/>
          </a:bodyPr>
          <a:lstStyle/>
          <a:p>
            <a:r>
              <a:rPr lang="en-US" dirty="0"/>
              <a:t>Recurrent Neural Networks (RNNs) introduced memory into neural networks, which aids in the modeling of sequential data.</a:t>
            </a:r>
          </a:p>
          <a:p>
            <a:r>
              <a:rPr lang="en-US" dirty="0"/>
              <a:t>The LSTM is an RNN designed to solve vanishing gradient problems and store data for long periods of time.</a:t>
            </a:r>
          </a:p>
          <a:p>
            <a:r>
              <a:rPr lang="en-US" dirty="0"/>
              <a:t>The most well-known deep learning architecture for time series forecasting is LSTM, which is designed to remember past data in order to retrieve it at a suitable time in the future to produce the output prediction.</a:t>
            </a:r>
          </a:p>
          <a:p>
            <a:r>
              <a:rPr lang="en-US" dirty="0"/>
              <a:t>LSTMs are a type of recurrent neural network that can learn the order of dependencies between sequence elements.</a:t>
            </a:r>
          </a:p>
          <a:p>
            <a:r>
              <a:rPr lang="en-US" dirty="0"/>
              <a:t>Munem et al. contend that the memory cell configuration of LSTM makes it superior to other deep neural networks.</a:t>
            </a:r>
          </a:p>
        </p:txBody>
      </p:sp>
    </p:spTree>
    <p:extLst>
      <p:ext uri="{BB962C8B-B14F-4D97-AF65-F5344CB8AC3E}">
        <p14:creationId xmlns:p14="http://schemas.microsoft.com/office/powerpoint/2010/main" val="2081874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a:xfrm>
            <a:off x="1451579" y="804519"/>
            <a:ext cx="9603275" cy="1049235"/>
          </a:xfrm>
        </p:spPr>
        <p:txBody>
          <a:bodyPr>
            <a:normAutofit/>
          </a:bodyPr>
          <a:lstStyle/>
          <a:p>
            <a:r>
              <a:rPr lang="en-US" cap="none"/>
              <a:t>Deep Learning Techniques – Long Short-Term Memory (LSTM)</a:t>
            </a:r>
            <a:endParaRPr lang="en-CA" dirty="0"/>
          </a:p>
        </p:txBody>
      </p:sp>
      <p:sp>
        <p:nvSpPr>
          <p:cNvPr id="9" name="Content Placeholder 8">
            <a:extLst>
              <a:ext uri="{FF2B5EF4-FFF2-40B4-BE49-F238E27FC236}">
                <a16:creationId xmlns:a16="http://schemas.microsoft.com/office/drawing/2014/main" id="{E323C529-67DA-4550-A982-4BFE870D9112}"/>
              </a:ext>
            </a:extLst>
          </p:cNvPr>
          <p:cNvSpPr>
            <a:spLocks noGrp="1"/>
          </p:cNvSpPr>
          <p:nvPr>
            <p:ph idx="1"/>
          </p:nvPr>
        </p:nvSpPr>
        <p:spPr>
          <a:xfrm>
            <a:off x="335560" y="2015734"/>
            <a:ext cx="6988029" cy="4099840"/>
          </a:xfrm>
        </p:spPr>
        <p:txBody>
          <a:bodyPr>
            <a:normAutofit fontScale="70000" lnSpcReduction="20000"/>
          </a:bodyPr>
          <a:lstStyle/>
          <a:p>
            <a:r>
              <a:rPr lang="en-US" dirty="0"/>
              <a:t>The LSTMs can remove or add information to the cell state by properly regulating gates.</a:t>
            </a:r>
          </a:p>
          <a:p>
            <a:r>
              <a:rPr lang="en-US" dirty="0"/>
              <a:t>In an LSTM, three gates protect and govern the cell state. In LSTM, the first stage is for a sigmoid layer known as the "forget gate layer" to decide what information should be discarded from the cell state.</a:t>
            </a:r>
          </a:p>
          <a:p>
            <a:r>
              <a:rPr lang="en-US" dirty="0"/>
              <a:t>The old cell state is then multiplied by forgetting the items and adding the new candidate's values to update the old cell state into the new cell state.</a:t>
            </a:r>
          </a:p>
          <a:p>
            <a:r>
              <a:rPr lang="en-US" dirty="0"/>
              <a:t>To begin, a sigmoid layer executes outputs based on the cell state.</a:t>
            </a:r>
          </a:p>
          <a:p>
            <a:r>
              <a:rPr lang="en-US" dirty="0"/>
              <a:t>The cell state is then passed through tanh and multiplied by the output of the sigmoid gate to output only the sections we want.</a:t>
            </a:r>
          </a:p>
          <a:p>
            <a:r>
              <a:rPr lang="en-US" dirty="0"/>
              <a:t>If the input gate value is small and close to zero, there will be no improvement in state cell memory.</a:t>
            </a:r>
          </a:p>
          <a:p>
            <a:r>
              <a:rPr lang="en-US" dirty="0"/>
              <a:t>Multiple LSTM layers can be used to implement stacked LSTM in a network model.</a:t>
            </a:r>
          </a:p>
          <a:p>
            <a:r>
              <a:rPr lang="en-US" dirty="0"/>
              <a:t>Because of the technique of forgetting and remembering information within a cell, LSTM is ideal for dealing with sequential data.</a:t>
            </a:r>
          </a:p>
        </p:txBody>
      </p:sp>
      <p:pic>
        <p:nvPicPr>
          <p:cNvPr id="5" name="Content Placeholder 4">
            <a:extLst>
              <a:ext uri="{FF2B5EF4-FFF2-40B4-BE49-F238E27FC236}">
                <a16:creationId xmlns:a16="http://schemas.microsoft.com/office/drawing/2014/main" id="{BF64850D-A48E-41A1-930D-8C9B04B38B83}"/>
              </a:ext>
            </a:extLst>
          </p:cNvPr>
          <p:cNvPicPr>
            <a:picLocks noChangeAspect="1"/>
          </p:cNvPicPr>
          <p:nvPr/>
        </p:nvPicPr>
        <p:blipFill>
          <a:blip r:embed="rId2"/>
          <a:stretch>
            <a:fillRect/>
          </a:stretch>
        </p:blipFill>
        <p:spPr>
          <a:xfrm>
            <a:off x="7444982" y="2705548"/>
            <a:ext cx="4411458" cy="2070984"/>
          </a:xfrm>
          <a:prstGeom prst="rect">
            <a:avLst/>
          </a:prstGeom>
        </p:spPr>
      </p:pic>
    </p:spTree>
    <p:extLst>
      <p:ext uri="{BB962C8B-B14F-4D97-AF65-F5344CB8AC3E}">
        <p14:creationId xmlns:p14="http://schemas.microsoft.com/office/powerpoint/2010/main" val="2799631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a:xfrm>
            <a:off x="1451579" y="804519"/>
            <a:ext cx="9603275" cy="1049235"/>
          </a:xfrm>
        </p:spPr>
        <p:txBody>
          <a:bodyPr>
            <a:normAutofit/>
          </a:bodyPr>
          <a:lstStyle/>
          <a:p>
            <a:r>
              <a:rPr lang="en-US" cap="none"/>
              <a:t>Deep Learning Techniques – Convolutional Neural Networks (CNNs)</a:t>
            </a:r>
            <a:endParaRPr lang="en-CA" dirty="0"/>
          </a:p>
        </p:txBody>
      </p:sp>
      <p:sp>
        <p:nvSpPr>
          <p:cNvPr id="8" name="Content Placeholder 7">
            <a:extLst>
              <a:ext uri="{FF2B5EF4-FFF2-40B4-BE49-F238E27FC236}">
                <a16:creationId xmlns:a16="http://schemas.microsoft.com/office/drawing/2014/main" id="{54CCD286-F48F-4EBF-BF20-42509BDE68EC}"/>
              </a:ext>
            </a:extLst>
          </p:cNvPr>
          <p:cNvSpPr>
            <a:spLocks noGrp="1"/>
          </p:cNvSpPr>
          <p:nvPr>
            <p:ph idx="1"/>
          </p:nvPr>
        </p:nvSpPr>
        <p:spPr>
          <a:xfrm>
            <a:off x="335560" y="2015734"/>
            <a:ext cx="7126300" cy="4116618"/>
          </a:xfrm>
        </p:spPr>
        <p:txBody>
          <a:bodyPr>
            <a:normAutofit fontScale="85000" lnSpcReduction="20000"/>
          </a:bodyPr>
          <a:lstStyle/>
          <a:p>
            <a:r>
              <a:rPr lang="en-US" dirty="0"/>
              <a:t>CNNs are a type of deep learning network with a grid-like topology that is used for data processing.</a:t>
            </a:r>
          </a:p>
          <a:p>
            <a:r>
              <a:rPr lang="en-US" dirty="0"/>
              <a:t>This can include time series and image data, which can be represented as one-dimensional and two-dimensional data grids, respectively.</a:t>
            </a:r>
          </a:p>
          <a:p>
            <a:r>
              <a:rPr lang="en-US" dirty="0"/>
              <a:t>CNNs are known to boost the power of the ANN in load forecasting because they have deeper layers and model parameters such as receptive field length and dilation, which can help interpret load data better.</a:t>
            </a:r>
          </a:p>
          <a:p>
            <a:r>
              <a:rPr lang="en-US" dirty="0"/>
              <a:t>CNNs perform convolution by repeatedly applying filters or kernels to input data to create a feature map.</a:t>
            </a:r>
          </a:p>
          <a:p>
            <a:r>
              <a:rPr lang="en-US" dirty="0"/>
              <a:t>As a result, a CNN may repeat the convolution process in each network's convolution layers multiple times.</a:t>
            </a:r>
          </a:p>
          <a:p>
            <a:r>
              <a:rPr lang="en-US" dirty="0"/>
              <a:t>The ReLU activation function, like the sigmoid activation functions, squashes the inputs, clamping negative values to zero.</a:t>
            </a:r>
          </a:p>
        </p:txBody>
      </p:sp>
      <p:pic>
        <p:nvPicPr>
          <p:cNvPr id="4" name="Content Placeholder 3">
            <a:extLst>
              <a:ext uri="{FF2B5EF4-FFF2-40B4-BE49-F238E27FC236}">
                <a16:creationId xmlns:a16="http://schemas.microsoft.com/office/drawing/2014/main" id="{5CF20C37-0897-4047-937A-AE6E03344762}"/>
              </a:ext>
            </a:extLst>
          </p:cNvPr>
          <p:cNvPicPr>
            <a:picLocks noChangeAspect="1"/>
          </p:cNvPicPr>
          <p:nvPr/>
        </p:nvPicPr>
        <p:blipFill>
          <a:blip r:embed="rId2"/>
          <a:stretch>
            <a:fillRect/>
          </a:stretch>
        </p:blipFill>
        <p:spPr>
          <a:xfrm>
            <a:off x="7461860" y="2932637"/>
            <a:ext cx="4637861" cy="2282812"/>
          </a:xfrm>
          <a:prstGeom prst="rect">
            <a:avLst/>
          </a:prstGeom>
        </p:spPr>
      </p:pic>
    </p:spTree>
    <p:extLst>
      <p:ext uri="{BB962C8B-B14F-4D97-AF65-F5344CB8AC3E}">
        <p14:creationId xmlns:p14="http://schemas.microsoft.com/office/powerpoint/2010/main" val="3409852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a:xfrm>
            <a:off x="1451579" y="804519"/>
            <a:ext cx="9603275" cy="1049235"/>
          </a:xfrm>
        </p:spPr>
        <p:txBody>
          <a:bodyPr>
            <a:normAutofit/>
          </a:bodyPr>
          <a:lstStyle/>
          <a:p>
            <a:r>
              <a:rPr lang="en-US" cap="none"/>
              <a:t>Deep Learning Techniques – Convolutional Neural Networks (CNNs)</a:t>
            </a:r>
            <a:endParaRPr lang="en-CA" dirty="0"/>
          </a:p>
        </p:txBody>
      </p:sp>
      <p:sp>
        <p:nvSpPr>
          <p:cNvPr id="8" name="Content Placeholder 7">
            <a:extLst>
              <a:ext uri="{FF2B5EF4-FFF2-40B4-BE49-F238E27FC236}">
                <a16:creationId xmlns:a16="http://schemas.microsoft.com/office/drawing/2014/main" id="{54CCD286-F48F-4EBF-BF20-42509BDE68EC}"/>
              </a:ext>
            </a:extLst>
          </p:cNvPr>
          <p:cNvSpPr>
            <a:spLocks noGrp="1"/>
          </p:cNvSpPr>
          <p:nvPr>
            <p:ph idx="1"/>
          </p:nvPr>
        </p:nvSpPr>
        <p:spPr>
          <a:xfrm>
            <a:off x="335560" y="2015734"/>
            <a:ext cx="7126300" cy="4116618"/>
          </a:xfrm>
        </p:spPr>
        <p:txBody>
          <a:bodyPr>
            <a:normAutofit fontScale="77500" lnSpcReduction="20000"/>
          </a:bodyPr>
          <a:lstStyle/>
          <a:p>
            <a:r>
              <a:rPr lang="en-US" dirty="0"/>
              <a:t>In the third stage, a pooling procedure is used to smooth and minimize the dimensions of the resulting feature map.</a:t>
            </a:r>
          </a:p>
          <a:p>
            <a:r>
              <a:rPr lang="en-US" dirty="0"/>
              <a:t>The max-pooling method is commonly used; it returns an array of the maximum output values within the rectangle neighborhood of the previous layer.</a:t>
            </a:r>
          </a:p>
          <a:p>
            <a:r>
              <a:rPr lang="en-US" dirty="0"/>
              <a:t>Pooling layers is a technique for reducing the size of the previous layer's output.</a:t>
            </a:r>
          </a:p>
          <a:p>
            <a:r>
              <a:rPr lang="en-US" dirty="0"/>
              <a:t>As a result, the subsequent layer processes fewer inputs, resulting in increased computing efficiency.</a:t>
            </a:r>
          </a:p>
          <a:p>
            <a:r>
              <a:rPr lang="en-US" dirty="0"/>
              <a:t>The CNN network may contain one or more convolutional layers.</a:t>
            </a:r>
          </a:p>
          <a:p>
            <a:r>
              <a:rPr lang="en-US" dirty="0"/>
              <a:t>The outputs of the convolutional layers are received by the hidden or fully connected layers after they have been generated.</a:t>
            </a:r>
          </a:p>
          <a:p>
            <a:r>
              <a:rPr lang="en-US" dirty="0"/>
              <a:t>The output layer follows the hidden layer and serves the same function as an output layer in a typical neural network.</a:t>
            </a:r>
          </a:p>
          <a:p>
            <a:endParaRPr lang="en-US" dirty="0"/>
          </a:p>
          <a:p>
            <a:endParaRPr lang="en-US" dirty="0"/>
          </a:p>
        </p:txBody>
      </p:sp>
      <p:pic>
        <p:nvPicPr>
          <p:cNvPr id="4" name="Content Placeholder 3">
            <a:extLst>
              <a:ext uri="{FF2B5EF4-FFF2-40B4-BE49-F238E27FC236}">
                <a16:creationId xmlns:a16="http://schemas.microsoft.com/office/drawing/2014/main" id="{5CF20C37-0897-4047-937A-AE6E03344762}"/>
              </a:ext>
            </a:extLst>
          </p:cNvPr>
          <p:cNvPicPr>
            <a:picLocks noChangeAspect="1"/>
          </p:cNvPicPr>
          <p:nvPr/>
        </p:nvPicPr>
        <p:blipFill>
          <a:blip r:embed="rId2"/>
          <a:stretch>
            <a:fillRect/>
          </a:stretch>
        </p:blipFill>
        <p:spPr>
          <a:xfrm>
            <a:off x="7461860" y="2932637"/>
            <a:ext cx="4637861" cy="2282812"/>
          </a:xfrm>
          <a:prstGeom prst="rect">
            <a:avLst/>
          </a:prstGeom>
        </p:spPr>
      </p:pic>
    </p:spTree>
    <p:extLst>
      <p:ext uri="{BB962C8B-B14F-4D97-AF65-F5344CB8AC3E}">
        <p14:creationId xmlns:p14="http://schemas.microsoft.com/office/powerpoint/2010/main" val="3930765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p:txBody>
          <a:bodyPr/>
          <a:lstStyle/>
          <a:p>
            <a:r>
              <a:rPr lang="en-US" cap="none" dirty="0"/>
              <a:t>Implementation Specifications</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p:txBody>
          <a:bodyPr>
            <a:normAutofit fontScale="85000" lnSpcReduction="20000"/>
          </a:bodyPr>
          <a:lstStyle/>
          <a:p>
            <a:r>
              <a:rPr lang="en-US" dirty="0"/>
              <a:t>The entire procedure was completed in MATLAB version R2021b.</a:t>
            </a:r>
          </a:p>
          <a:p>
            <a:r>
              <a:rPr lang="en-US" dirty="0"/>
              <a:t>Both the Toronto and Ottawa datasets have training datasets from 2010 to 2018, while the testing dataset is from 2019.</a:t>
            </a:r>
          </a:p>
          <a:p>
            <a:r>
              <a:rPr lang="en-US" dirty="0"/>
              <a:t>The Saint John dataset's training dataset spans the years 2018 to 2020, while the testing dataset spans the years January 2021 to the present.</a:t>
            </a:r>
          </a:p>
          <a:p>
            <a:r>
              <a:rPr lang="en-US" dirty="0"/>
              <a:t>The load demand is measured in megawatts, and the temperature is measured in degrees Celsius.</a:t>
            </a:r>
          </a:p>
          <a:p>
            <a:r>
              <a:rPr lang="en-US" dirty="0"/>
              <a:t>Outliers in the datasets were identified and replaced using the Hampel filter. We used the default median window in MATLAB, which contains the sample as well as six adjacent samples, three on each side.</a:t>
            </a:r>
          </a:p>
          <a:p>
            <a:r>
              <a:rPr lang="en-US" dirty="0"/>
              <a:t>We normalized the variables before passing them to the algorithms by using the datasets maximum and minimum values.</a:t>
            </a:r>
          </a:p>
        </p:txBody>
      </p:sp>
    </p:spTree>
    <p:extLst>
      <p:ext uri="{BB962C8B-B14F-4D97-AF65-F5344CB8AC3E}">
        <p14:creationId xmlns:p14="http://schemas.microsoft.com/office/powerpoint/2010/main" val="1249491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p:txBody>
          <a:bodyPr/>
          <a:lstStyle/>
          <a:p>
            <a:r>
              <a:rPr lang="en-US" cap="none" dirty="0"/>
              <a:t>Implementation Specifications</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p:txBody>
          <a:bodyPr>
            <a:normAutofit fontScale="85000" lnSpcReduction="10000"/>
          </a:bodyPr>
          <a:lstStyle/>
          <a:p>
            <a:r>
              <a:rPr lang="en-US" dirty="0"/>
              <a:t>This step was completed for both the load demand and temperature variables.</a:t>
            </a:r>
          </a:p>
          <a:p>
            <a:r>
              <a:rPr lang="en-US" dirty="0"/>
              <a:t>Data normalization, according to Panigrahi et al., has a significant impact on the performance of any model because its sole purpose is to ensure the quality of data before it is fed to the model.</a:t>
            </a:r>
          </a:p>
          <a:p>
            <a:r>
              <a:rPr lang="en-US" dirty="0"/>
              <a:t>The normalization method we used is known as Min-Max normalization; it scales values between zero and one; the normalized values are determined by their proximity to or separation from the set's minimum and maximum values.</a:t>
            </a:r>
          </a:p>
          <a:p>
            <a:r>
              <a:rPr lang="en-US" dirty="0"/>
              <a:t>Prior to calculating any performance metrics, the minimum and maximum values were saved and used to de-normalize the final forecasts.</a:t>
            </a:r>
          </a:p>
          <a:p>
            <a:r>
              <a:rPr lang="en-US" dirty="0"/>
              <a:t>This normalization method has been used by numerous researchers in the field of load forecasting.</a:t>
            </a:r>
          </a:p>
        </p:txBody>
      </p:sp>
    </p:spTree>
    <p:extLst>
      <p:ext uri="{BB962C8B-B14F-4D97-AF65-F5344CB8AC3E}">
        <p14:creationId xmlns:p14="http://schemas.microsoft.com/office/powerpoint/2010/main" val="3153252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p:txBody>
          <a:bodyPr/>
          <a:lstStyle/>
          <a:p>
            <a:r>
              <a:rPr lang="en-US" cap="none" dirty="0"/>
              <a:t>Implementation Specifications – SNF and MLR</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p:txBody>
          <a:bodyPr>
            <a:normAutofit fontScale="92500" lnSpcReduction="20000"/>
          </a:bodyPr>
          <a:lstStyle/>
          <a:p>
            <a:r>
              <a:rPr lang="en-US" dirty="0"/>
              <a:t>We used the previous week's hourly lag as the current hour's value in the seasonal naive method, which was simple to implement. We also repeated the previous step for each hour of our test set.</a:t>
            </a:r>
          </a:p>
          <a:p>
            <a:r>
              <a:rPr lang="en-US" dirty="0"/>
              <a:t>The MLR forecaster was created by combining ten independent variables, also known as inputs, and one target variable, which is the actual demand at a given hour.</a:t>
            </a:r>
          </a:p>
          <a:p>
            <a:r>
              <a:rPr lang="en-US" dirty="0"/>
              <a:t>Temperature, hour of the day, month of the year, day of the week – Sunday is the first day of the week, weekend indicator – one or zero, maximum hourly demand from the previous day, minimum hourly demand from the previous day, average hourly demand from the previous day, hourly lag from the previous day, hourly lag from the previous week are the independent variables.</a:t>
            </a:r>
          </a:p>
          <a:p>
            <a:endParaRPr lang="en-US" dirty="0"/>
          </a:p>
        </p:txBody>
      </p:sp>
    </p:spTree>
    <p:extLst>
      <p:ext uri="{BB962C8B-B14F-4D97-AF65-F5344CB8AC3E}">
        <p14:creationId xmlns:p14="http://schemas.microsoft.com/office/powerpoint/2010/main" val="1713228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p:txBody>
          <a:bodyPr/>
          <a:lstStyle/>
          <a:p>
            <a:r>
              <a:rPr lang="en-US" cap="none" dirty="0"/>
              <a:t>Implementation Specifications – ARIMA</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p:txBody>
          <a:bodyPr>
            <a:normAutofit fontScale="92500" lnSpcReduction="10000"/>
          </a:bodyPr>
          <a:lstStyle/>
          <a:p>
            <a:r>
              <a:rPr lang="en-US" dirty="0"/>
              <a:t>The following hyperparameters were used in the ARIMA model for the Toronto, Ottawa, and Saint John datasets, respectively: (24, 2, 25), (23, 2, 24), and (24, 2, 24).</a:t>
            </a:r>
          </a:p>
          <a:p>
            <a:r>
              <a:rPr lang="en-US" dirty="0"/>
              <a:t>We were able to determine p and q after much trial and error and using information from the partial autocorrelation and autocorrelation functions.</a:t>
            </a:r>
          </a:p>
          <a:p>
            <a:r>
              <a:rPr lang="en-US" dirty="0"/>
              <a:t>Finding the optimal number of differencing 'd' needed was relatively simple; we simply used the data's auto-correlation function to determine when it was under or over-differenced.</a:t>
            </a:r>
          </a:p>
          <a:p>
            <a:r>
              <a:rPr lang="en-US" dirty="0"/>
              <a:t>Our time series may still be under- or over-differenced at times. The first problem can be solved by adding one or more AR terms, and the second problem by adding one or more MA terms.</a:t>
            </a:r>
          </a:p>
        </p:txBody>
      </p:sp>
    </p:spTree>
    <p:extLst>
      <p:ext uri="{BB962C8B-B14F-4D97-AF65-F5344CB8AC3E}">
        <p14:creationId xmlns:p14="http://schemas.microsoft.com/office/powerpoint/2010/main" val="750021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p:txBody>
          <a:bodyPr/>
          <a:lstStyle/>
          <a:p>
            <a:r>
              <a:rPr lang="en-US" cap="none" dirty="0"/>
              <a:t>Implementation Specifications – ANNSTLF</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p:txBody>
          <a:bodyPr>
            <a:normAutofit fontScale="77500" lnSpcReduction="20000"/>
          </a:bodyPr>
          <a:lstStyle/>
          <a:p>
            <a:r>
              <a:rPr lang="en-US" dirty="0"/>
              <a:t>The BLF and CLF networks are trained using the resilient back-propagation algorithm. This training method is effective, according to the MATLAB handbook, and is frequently used for pattern recognition problems.</a:t>
            </a:r>
          </a:p>
          <a:p>
            <a:r>
              <a:rPr lang="en-US" dirty="0"/>
              <a:t>We also discovered that this training method outperformed the Levenberg-Marquardt back-propagation method.</a:t>
            </a:r>
          </a:p>
          <a:p>
            <a:r>
              <a:rPr lang="en-US" dirty="0"/>
              <a:t>There are 60 neurons in the hidden layer.</a:t>
            </a:r>
          </a:p>
          <a:p>
            <a:r>
              <a:rPr lang="en-US" dirty="0"/>
              <a:t>The activation function in the hidden and output layers is a hyperbolic tangent sigmoid transfer function. When we changed the activation function of the output layer from linear to tangent sigmoid, we saw better results.</a:t>
            </a:r>
          </a:p>
          <a:p>
            <a:r>
              <a:rPr lang="en-US" dirty="0"/>
              <a:t>The training data was split into two groups, with 80% used for training and 20% used for validation. </a:t>
            </a:r>
          </a:p>
          <a:p>
            <a:r>
              <a:rPr lang="en-US" dirty="0"/>
              <a:t>The RLS combiner has an initial weight for each hour for both the BLF and CLF outputs; after each iteration, the weights for each hour are automatically updated based on the algorithm's calculation.</a:t>
            </a:r>
          </a:p>
        </p:txBody>
      </p:sp>
      <p:pic>
        <p:nvPicPr>
          <p:cNvPr id="4" name="Picture 3" descr="A picture containing text, clock&#10;&#10;Description automatically generated">
            <a:extLst>
              <a:ext uri="{FF2B5EF4-FFF2-40B4-BE49-F238E27FC236}">
                <a16:creationId xmlns:a16="http://schemas.microsoft.com/office/drawing/2014/main" id="{D5970D87-FB8B-449E-9EA9-9F26197AF961}"/>
              </a:ext>
            </a:extLst>
          </p:cNvPr>
          <p:cNvPicPr>
            <a:picLocks noChangeAspect="1"/>
          </p:cNvPicPr>
          <p:nvPr/>
        </p:nvPicPr>
        <p:blipFill rotWithShape="1">
          <a:blip r:embed="rId2"/>
          <a:srcRect l="1409" t="1829" r="5458"/>
          <a:stretch/>
        </p:blipFill>
        <p:spPr bwMode="auto">
          <a:xfrm>
            <a:off x="3733853" y="5324475"/>
            <a:ext cx="5038725" cy="15335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60748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a:xfrm>
            <a:off x="1451579" y="804519"/>
            <a:ext cx="9603275" cy="1049235"/>
          </a:xfrm>
        </p:spPr>
        <p:txBody>
          <a:bodyPr>
            <a:normAutofit/>
          </a:bodyPr>
          <a:lstStyle/>
          <a:p>
            <a:r>
              <a:rPr lang="en-US" cap="none"/>
              <a:t>Implementation Specifications – ANNSTLF</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a:xfrm>
            <a:off x="1451578" y="2015734"/>
            <a:ext cx="6421343" cy="4108229"/>
          </a:xfrm>
        </p:spPr>
        <p:txBody>
          <a:bodyPr>
            <a:normAutofit lnSpcReduction="10000"/>
          </a:bodyPr>
          <a:lstStyle/>
          <a:p>
            <a:pPr>
              <a:lnSpc>
                <a:spcPct val="110000"/>
              </a:lnSpc>
            </a:pPr>
            <a:r>
              <a:rPr lang="en-US" sz="1700" dirty="0"/>
              <a:t>As demonstrated in the section on artificial neural networks, the input set for ANNs consists of the following: the previous day's actual load (24 inputs), the previous day's actual temperature (24 inputs), the current day's actual temperature (24 inputs), and the current day's type (7 inputs containing ones and zeros).</a:t>
            </a:r>
          </a:p>
          <a:p>
            <a:pPr>
              <a:lnSpc>
                <a:spcPct val="110000"/>
              </a:lnSpc>
            </a:pPr>
            <a:r>
              <a:rPr lang="en-US" sz="1700" dirty="0"/>
              <a:t>Both the BLF and the CLF used the same set of inputs, but their target variables were distinct; the BLF focused on actual load demand, whereas the CLF focused on load changes from yesterday to today.</a:t>
            </a:r>
          </a:p>
          <a:p>
            <a:pPr>
              <a:lnSpc>
                <a:spcPct val="110000"/>
              </a:lnSpc>
            </a:pPr>
            <a:r>
              <a:rPr lang="en-US" sz="1700" dirty="0"/>
              <a:t>The final CLF forecasts were calculated by adding the predicted changes to the actual load from yesterday.</a:t>
            </a:r>
          </a:p>
          <a:p>
            <a:pPr>
              <a:lnSpc>
                <a:spcPct val="110000"/>
              </a:lnSpc>
            </a:pPr>
            <a:r>
              <a:rPr lang="en-US" sz="1700" dirty="0"/>
              <a:t>The BLF and CLF used a total of 79 inputs, as illustrated in the ANNSTLF architecture.</a:t>
            </a:r>
          </a:p>
        </p:txBody>
      </p:sp>
      <p:pic>
        <p:nvPicPr>
          <p:cNvPr id="6" name="Picture 5">
            <a:extLst>
              <a:ext uri="{FF2B5EF4-FFF2-40B4-BE49-F238E27FC236}">
                <a16:creationId xmlns:a16="http://schemas.microsoft.com/office/drawing/2014/main" id="{E5232292-3ADA-4E76-B6B4-D420AFAC2087}"/>
              </a:ext>
            </a:extLst>
          </p:cNvPr>
          <p:cNvPicPr>
            <a:picLocks noChangeAspect="1"/>
          </p:cNvPicPr>
          <p:nvPr/>
        </p:nvPicPr>
        <p:blipFill>
          <a:blip r:embed="rId2"/>
          <a:stretch>
            <a:fillRect/>
          </a:stretch>
        </p:blipFill>
        <p:spPr>
          <a:xfrm>
            <a:off x="7872921" y="2536582"/>
            <a:ext cx="4091557" cy="2874317"/>
          </a:xfrm>
          <a:prstGeom prst="rect">
            <a:avLst/>
          </a:prstGeom>
        </p:spPr>
      </p:pic>
    </p:spTree>
    <p:extLst>
      <p:ext uri="{BB962C8B-B14F-4D97-AF65-F5344CB8AC3E}">
        <p14:creationId xmlns:p14="http://schemas.microsoft.com/office/powerpoint/2010/main" val="461213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7B6C-6D51-4B30-90F1-88E4FC022611}"/>
              </a:ext>
            </a:extLst>
          </p:cNvPr>
          <p:cNvSpPr>
            <a:spLocks noGrp="1"/>
          </p:cNvSpPr>
          <p:nvPr>
            <p:ph type="title"/>
          </p:nvPr>
        </p:nvSpPr>
        <p:spPr/>
        <p:txBody>
          <a:bodyPr/>
          <a:lstStyle/>
          <a:p>
            <a:r>
              <a:rPr lang="en-US" cap="none" dirty="0"/>
              <a:t>Deep Learning Techniques - Introduction</a:t>
            </a:r>
            <a:endParaRPr lang="en-CA" cap="none" dirty="0"/>
          </a:p>
        </p:txBody>
      </p:sp>
      <p:sp>
        <p:nvSpPr>
          <p:cNvPr id="3" name="Content Placeholder 2">
            <a:extLst>
              <a:ext uri="{FF2B5EF4-FFF2-40B4-BE49-F238E27FC236}">
                <a16:creationId xmlns:a16="http://schemas.microsoft.com/office/drawing/2014/main" id="{BDD886D7-7688-4B96-8A25-72C03EBE069F}"/>
              </a:ext>
            </a:extLst>
          </p:cNvPr>
          <p:cNvSpPr>
            <a:spLocks noGrp="1"/>
          </p:cNvSpPr>
          <p:nvPr>
            <p:ph idx="1"/>
          </p:nvPr>
        </p:nvSpPr>
        <p:spPr>
          <a:xfrm>
            <a:off x="1451579" y="2015732"/>
            <a:ext cx="9603275" cy="4116620"/>
          </a:xfrm>
        </p:spPr>
        <p:txBody>
          <a:bodyPr>
            <a:normAutofit fontScale="85000" lnSpcReduction="20000"/>
          </a:bodyPr>
          <a:lstStyle/>
          <a:p>
            <a:r>
              <a:rPr lang="en-US" dirty="0"/>
              <a:t>Deep learning is a subfield of computer science that allows computer models to learn to represent data at various levels of abstraction.</a:t>
            </a:r>
          </a:p>
          <a:p>
            <a:r>
              <a:rPr lang="en-US" dirty="0"/>
              <a:t>Deep learning refers to the process of increasing the depth of a network in order to reduce generalization error, rather than simply increasing the size of a single hidden layer.</a:t>
            </a:r>
          </a:p>
          <a:p>
            <a:r>
              <a:rPr lang="en-US" dirty="0"/>
              <a:t>Deep learning has transformed fields like image processing and sequence learning by producing more powerful outputs than traditional benchmark neural networks.</a:t>
            </a:r>
          </a:p>
          <a:p>
            <a:r>
              <a:rPr lang="en-US" dirty="0"/>
              <a:t>Deep learning models have gained traction in fields such as computer vision, speech recognition, machine translation, and board game programming, where they have shown performance comparable to, if not exceeding, that of expert humans.</a:t>
            </a:r>
          </a:p>
          <a:p>
            <a:r>
              <a:rPr lang="en-US" dirty="0"/>
              <a:t>The most common deep learning techniques are deep neural networks, recurrent neural networks, long short-term memory networks, deep belief networks, and convolutional neural networks.</a:t>
            </a:r>
          </a:p>
          <a:p>
            <a:r>
              <a:rPr lang="en-US" dirty="0"/>
              <a:t>Deep learning and neural networks are frequently used interchangeably in discussions. A deep learning technique is a neural network with more than three layers.</a:t>
            </a:r>
            <a:endParaRPr lang="en-CA" dirty="0"/>
          </a:p>
        </p:txBody>
      </p:sp>
    </p:spTree>
    <p:extLst>
      <p:ext uri="{BB962C8B-B14F-4D97-AF65-F5344CB8AC3E}">
        <p14:creationId xmlns:p14="http://schemas.microsoft.com/office/powerpoint/2010/main" val="3841495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p:txBody>
          <a:bodyPr/>
          <a:lstStyle/>
          <a:p>
            <a:r>
              <a:rPr lang="en-US" cap="none" dirty="0"/>
              <a:t>Implementation Specifications – LSTM</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p:txBody>
          <a:bodyPr>
            <a:normAutofit fontScale="92500" lnSpcReduction="10000"/>
          </a:bodyPr>
          <a:lstStyle/>
          <a:p>
            <a:r>
              <a:rPr lang="en-US" dirty="0"/>
              <a:t>Other researchers on UNB's smart-grid team forecast load using the LSTM algorithm, but only on the Saint John dataset. </a:t>
            </a:r>
          </a:p>
          <a:p>
            <a:r>
              <a:rPr lang="en-US" dirty="0"/>
              <a:t>The implementation was modified to accommodate all of our datasets and input feature sets. </a:t>
            </a:r>
          </a:p>
          <a:p>
            <a:r>
              <a:rPr lang="en-US" dirty="0"/>
              <a:t>Furthermore, because the ANNSTLF structure was recognized as the best forecaster for short-term load forecasting, we emulated it by developing a Base Load Forecaster, a Change in Load Forecaster, and an RLS combiner using the LSTM algorithm rather than the ANN.</a:t>
            </a:r>
          </a:p>
          <a:p>
            <a:r>
              <a:rPr lang="en-US" dirty="0"/>
              <a:t>In terms of inputs and structure, the architecture was identical to the ANNSTLF, but the BLF and CLF algorithms were trained using LSTMs.</a:t>
            </a:r>
          </a:p>
          <a:p>
            <a:r>
              <a:rPr lang="en-US" dirty="0"/>
              <a:t>We were curious to see if this change would result in better forecasting performance.</a:t>
            </a:r>
          </a:p>
        </p:txBody>
      </p:sp>
    </p:spTree>
    <p:extLst>
      <p:ext uri="{BB962C8B-B14F-4D97-AF65-F5344CB8AC3E}">
        <p14:creationId xmlns:p14="http://schemas.microsoft.com/office/powerpoint/2010/main" val="2836302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p:txBody>
          <a:bodyPr/>
          <a:lstStyle/>
          <a:p>
            <a:r>
              <a:rPr lang="en-US" cap="none" dirty="0"/>
              <a:t>Implementation Specifications – CNN</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p:txBody>
          <a:bodyPr>
            <a:normAutofit/>
          </a:bodyPr>
          <a:lstStyle/>
          <a:p>
            <a:r>
              <a:rPr lang="en-US" dirty="0"/>
              <a:t>Using the ANNSTLF structure, we implemented the CNN algorithm in a manner similar to the LSTM.</a:t>
            </a:r>
          </a:p>
          <a:p>
            <a:r>
              <a:rPr lang="en-US" dirty="0"/>
              <a:t>The CNNs used in this study are composed of six layers: an input layer, a convolutional layer, a rectified linear unit activation layer (relu), a max-pooling layer, a fully connected layer, and a regression output layer.</a:t>
            </a:r>
          </a:p>
          <a:p>
            <a:r>
              <a:rPr lang="en-US" dirty="0"/>
              <a:t>The adam optimization training algorithm was used to train the CNNs.</a:t>
            </a:r>
          </a:p>
        </p:txBody>
      </p:sp>
    </p:spTree>
    <p:extLst>
      <p:ext uri="{BB962C8B-B14F-4D97-AF65-F5344CB8AC3E}">
        <p14:creationId xmlns:p14="http://schemas.microsoft.com/office/powerpoint/2010/main" val="3348381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500F-419E-4AA9-A9D3-C502C178A152}"/>
              </a:ext>
            </a:extLst>
          </p:cNvPr>
          <p:cNvSpPr>
            <a:spLocks noGrp="1"/>
          </p:cNvSpPr>
          <p:nvPr>
            <p:ph type="title"/>
          </p:nvPr>
        </p:nvSpPr>
        <p:spPr/>
        <p:txBody>
          <a:bodyPr/>
          <a:lstStyle/>
          <a:p>
            <a:r>
              <a:rPr lang="en-US" cap="none" dirty="0"/>
              <a:t>Performance Metrics</a:t>
            </a:r>
            <a:endParaRPr lang="en-CA" cap="none" dirty="0"/>
          </a:p>
        </p:txBody>
      </p:sp>
      <p:sp>
        <p:nvSpPr>
          <p:cNvPr id="3" name="Content Placeholder 2">
            <a:extLst>
              <a:ext uri="{FF2B5EF4-FFF2-40B4-BE49-F238E27FC236}">
                <a16:creationId xmlns:a16="http://schemas.microsoft.com/office/drawing/2014/main" id="{BE5D7297-C4EC-48E9-852D-91B6FBCD2984}"/>
              </a:ext>
            </a:extLst>
          </p:cNvPr>
          <p:cNvSpPr>
            <a:spLocks noGrp="1"/>
          </p:cNvSpPr>
          <p:nvPr>
            <p:ph idx="1"/>
          </p:nvPr>
        </p:nvSpPr>
        <p:spPr/>
        <p:txBody>
          <a:bodyPr>
            <a:normAutofit fontScale="85000" lnSpcReduction="10000"/>
          </a:bodyPr>
          <a:lstStyle/>
          <a:p>
            <a:r>
              <a:rPr lang="en-US" dirty="0"/>
              <a:t>This study will compare the performance of all forecasters across all datasets, taking into account overall performance as well as hourly, daily, monthly, and seasonal performance.</a:t>
            </a:r>
          </a:p>
          <a:p>
            <a:r>
              <a:rPr lang="en-US" dirty="0"/>
              <a:t>Forecast accuracy and peak load localization will be used to evaluate performance.</a:t>
            </a:r>
          </a:p>
          <a:p>
            <a:r>
              <a:rPr lang="en-US" dirty="0"/>
              <a:t>The simplest way to measure forecast error is mean absolute error (MAE), but because it is an absolute measure, it does not allow you to compare measurements across forecast scenarios of different scales.</a:t>
            </a:r>
          </a:p>
          <a:p>
            <a:r>
              <a:rPr lang="en-US" dirty="0"/>
              <a:t>As a result, Mean Absolute Percent Error (MAPE) is commonly used because comparison interpretation is simple.</a:t>
            </a:r>
          </a:p>
          <a:p>
            <a:r>
              <a:rPr lang="en-US" dirty="0"/>
              <a:t>The MAE and MAPE both run the risk of underestimating the impact of significant but infrequent errors. By focusing solely on the mean, we risk being caught off guard by a massive error.</a:t>
            </a:r>
          </a:p>
        </p:txBody>
      </p:sp>
    </p:spTree>
    <p:extLst>
      <p:ext uri="{BB962C8B-B14F-4D97-AF65-F5344CB8AC3E}">
        <p14:creationId xmlns:p14="http://schemas.microsoft.com/office/powerpoint/2010/main" val="2984578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500F-419E-4AA9-A9D3-C502C178A152}"/>
              </a:ext>
            </a:extLst>
          </p:cNvPr>
          <p:cNvSpPr>
            <a:spLocks noGrp="1"/>
          </p:cNvSpPr>
          <p:nvPr>
            <p:ph type="title"/>
          </p:nvPr>
        </p:nvSpPr>
        <p:spPr/>
        <p:txBody>
          <a:bodyPr/>
          <a:lstStyle/>
          <a:p>
            <a:r>
              <a:rPr lang="en-US" cap="none" dirty="0"/>
              <a:t>Performance Metrics</a:t>
            </a:r>
            <a:endParaRPr lang="en-CA" cap="none" dirty="0"/>
          </a:p>
        </p:txBody>
      </p:sp>
      <p:sp>
        <p:nvSpPr>
          <p:cNvPr id="3" name="Content Placeholder 2">
            <a:extLst>
              <a:ext uri="{FF2B5EF4-FFF2-40B4-BE49-F238E27FC236}">
                <a16:creationId xmlns:a16="http://schemas.microsoft.com/office/drawing/2014/main" id="{BE5D7297-C4EC-48E9-852D-91B6FBCD2984}"/>
              </a:ext>
            </a:extLst>
          </p:cNvPr>
          <p:cNvSpPr>
            <a:spLocks noGrp="1"/>
          </p:cNvSpPr>
          <p:nvPr>
            <p:ph idx="1"/>
          </p:nvPr>
        </p:nvSpPr>
        <p:spPr/>
        <p:txBody>
          <a:bodyPr>
            <a:normAutofit fontScale="92500" lnSpcReduction="20000"/>
          </a:bodyPr>
          <a:lstStyle/>
          <a:p>
            <a:r>
              <a:rPr lang="en-US" dirty="0"/>
              <a:t>We used the Root Mean Square Error to account for severe, unusual errors (RMSE).</a:t>
            </a:r>
          </a:p>
          <a:p>
            <a:r>
              <a:rPr lang="en-US" dirty="0"/>
              <a:t>Because RMSE is not proportional to the original error, it is more difficult to interpret.</a:t>
            </a:r>
          </a:p>
          <a:p>
            <a:r>
              <a:rPr lang="en-US" dirty="0"/>
              <a:t>While these metrics have limitations, they are simple tools for evaluating forecast accuracy.</a:t>
            </a:r>
          </a:p>
          <a:p>
            <a:r>
              <a:rPr lang="en-US" dirty="0"/>
              <a:t>The MAPE and RMSE were the primary focus of this study because they are the most commonly used metrics for load forecasting.</a:t>
            </a:r>
          </a:p>
          <a:p>
            <a:r>
              <a:rPr lang="en-US" dirty="0"/>
              <a:t>Because there are no values very close to zero in our datasets, the MAPE's limitations do not apply, and the RMSE allows us to detect large forecast errors.</a:t>
            </a:r>
          </a:p>
          <a:p>
            <a:r>
              <a:rPr lang="en-US" dirty="0"/>
              <a:t>In my thesis appendix, I provided data on the overall performance of all metrics, including the ones mentioned above.</a:t>
            </a:r>
          </a:p>
        </p:txBody>
      </p:sp>
    </p:spTree>
    <p:extLst>
      <p:ext uri="{BB962C8B-B14F-4D97-AF65-F5344CB8AC3E}">
        <p14:creationId xmlns:p14="http://schemas.microsoft.com/office/powerpoint/2010/main" val="720422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p:txBody>
          <a:bodyPr/>
          <a:lstStyle/>
          <a:p>
            <a:r>
              <a:rPr lang="en-US" cap="none" dirty="0"/>
              <a:t>Overall Performance – Toronto Dataset</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2240281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p:txBody>
          <a:bodyPr/>
          <a:lstStyle/>
          <a:p>
            <a:r>
              <a:rPr lang="en-US" cap="none" dirty="0"/>
              <a:t>Overall Performance – Ottawa Dataset</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16610052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p:txBody>
          <a:bodyPr/>
          <a:lstStyle/>
          <a:p>
            <a:r>
              <a:rPr lang="en-US" cap="none" dirty="0"/>
              <a:t>Overall Performance – Saint John Dataset</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4207906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46A5E-E0C5-40D4-9194-055073B62DDE}"/>
              </a:ext>
            </a:extLst>
          </p:cNvPr>
          <p:cNvSpPr>
            <a:spLocks noGrp="1"/>
          </p:cNvSpPr>
          <p:nvPr>
            <p:ph type="title"/>
          </p:nvPr>
        </p:nvSpPr>
        <p:spPr/>
        <p:txBody>
          <a:bodyPr/>
          <a:lstStyle/>
          <a:p>
            <a:r>
              <a:rPr lang="en-US" cap="none" dirty="0"/>
              <a:t>Daily Peak Performance</a:t>
            </a:r>
            <a:endParaRPr lang="en-CA" dirty="0"/>
          </a:p>
        </p:txBody>
      </p:sp>
      <p:sp>
        <p:nvSpPr>
          <p:cNvPr id="3" name="Content Placeholder 2">
            <a:extLst>
              <a:ext uri="{FF2B5EF4-FFF2-40B4-BE49-F238E27FC236}">
                <a16:creationId xmlns:a16="http://schemas.microsoft.com/office/drawing/2014/main" id="{9BAFB9A5-89E9-4897-8835-F7017A47F108}"/>
              </a:ext>
            </a:extLst>
          </p:cNvPr>
          <p:cNvSpPr>
            <a:spLocks noGrp="1"/>
          </p:cNvSpPr>
          <p:nvPr>
            <p:ph idx="1"/>
          </p:nvPr>
        </p:nvSpPr>
        <p:spPr/>
        <p:txBody>
          <a:bodyPr>
            <a:normAutofit fontScale="92500" lnSpcReduction="20000"/>
          </a:bodyPr>
          <a:lstStyle/>
          <a:p>
            <a:r>
              <a:rPr lang="en-US" dirty="0"/>
              <a:t>The mean absolute (MAE) and mean biased (MBE) time differences between the actual and forecasted occurrence times, as well as the mean absolute percentage difference (MAPE) between the actual and forecast peak values, will be calculated.</a:t>
            </a:r>
          </a:p>
          <a:p>
            <a:r>
              <a:rPr lang="en-US" dirty="0"/>
              <a:t>It is worth noting that the MAEs and MBEs of the time difference are denoted by minutes in the tables.</a:t>
            </a:r>
          </a:p>
          <a:p>
            <a:r>
              <a:rPr lang="en-US" dirty="0"/>
              <a:t>In terms of peak detection accuracy, it's worth noting that daily peaks are affected by a variety of random variables, making prediction difficult.</a:t>
            </a:r>
          </a:p>
          <a:p>
            <a:r>
              <a:rPr lang="en-US" dirty="0"/>
              <a:t>This is because random peaks can result in significantly higher peaks than regular peaks, and because we are calculating the daily maximum, we use the random peak rather than the regular peak.</a:t>
            </a:r>
            <a:endParaRPr lang="en-CA" dirty="0"/>
          </a:p>
        </p:txBody>
      </p:sp>
    </p:spTree>
    <p:extLst>
      <p:ext uri="{BB962C8B-B14F-4D97-AF65-F5344CB8AC3E}">
        <p14:creationId xmlns:p14="http://schemas.microsoft.com/office/powerpoint/2010/main" val="2882664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a:xfrm>
            <a:off x="1451579" y="804519"/>
            <a:ext cx="9603275" cy="1049235"/>
          </a:xfrm>
        </p:spPr>
        <p:txBody>
          <a:bodyPr>
            <a:normAutofit/>
          </a:bodyPr>
          <a:lstStyle/>
          <a:p>
            <a:r>
              <a:rPr lang="en-US" cap="none" dirty="0"/>
              <a:t>Daily Peak Performance</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a:xfrm>
            <a:off x="1451579" y="2015734"/>
            <a:ext cx="6853522" cy="3479055"/>
          </a:xfrm>
        </p:spPr>
        <p:txBody>
          <a:bodyPr>
            <a:normAutofit fontScale="77500" lnSpcReduction="20000"/>
          </a:bodyPr>
          <a:lstStyle/>
          <a:p>
            <a:r>
              <a:rPr lang="en-US" dirty="0"/>
              <a:t>The Toronto dataset typically peaks in the evenings between 16:00 and 21:00, but as shown in the figure below, a random peak occurred at 10:00 with a value of 6594 MW, which was higher than the second highest peak at 18:00 with a value of 6590 MW.</a:t>
            </a:r>
          </a:p>
          <a:p>
            <a:r>
              <a:rPr lang="en-US" dirty="0"/>
              <a:t>The CNN, on the other hand, forecasted a peak at 18:00 with a value of 6603 MW.</a:t>
            </a:r>
          </a:p>
          <a:p>
            <a:r>
              <a:rPr lang="en-US" dirty="0"/>
              <a:t>The random peak influences our time difference MAE and MBE accuracy metric because we will compare the predicted time to the one at 10:00.This is just something to keep in mind when it comes to the algorithms' ability to detect peaks.</a:t>
            </a:r>
          </a:p>
          <a:p>
            <a:r>
              <a:rPr lang="en-US" dirty="0"/>
              <a:t>A significantly more accurate metric for comparing time differences could be used in future work.</a:t>
            </a:r>
          </a:p>
        </p:txBody>
      </p:sp>
      <p:pic>
        <p:nvPicPr>
          <p:cNvPr id="4" name="Picture 3">
            <a:extLst>
              <a:ext uri="{FF2B5EF4-FFF2-40B4-BE49-F238E27FC236}">
                <a16:creationId xmlns:a16="http://schemas.microsoft.com/office/drawing/2014/main" id="{99E66B2E-9460-42CE-9F74-5039C11C3ADD}"/>
              </a:ext>
            </a:extLst>
          </p:cNvPr>
          <p:cNvPicPr>
            <a:picLocks noChangeAspect="1"/>
          </p:cNvPicPr>
          <p:nvPr/>
        </p:nvPicPr>
        <p:blipFill>
          <a:blip r:embed="rId2"/>
          <a:stretch>
            <a:fillRect/>
          </a:stretch>
        </p:blipFill>
        <p:spPr>
          <a:xfrm>
            <a:off x="8468539" y="2382903"/>
            <a:ext cx="3500715" cy="2716273"/>
          </a:xfrm>
          <a:prstGeom prst="rect">
            <a:avLst/>
          </a:prstGeom>
        </p:spPr>
      </p:pic>
    </p:spTree>
    <p:extLst>
      <p:ext uri="{BB962C8B-B14F-4D97-AF65-F5344CB8AC3E}">
        <p14:creationId xmlns:p14="http://schemas.microsoft.com/office/powerpoint/2010/main" val="38536630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p:txBody>
          <a:bodyPr/>
          <a:lstStyle/>
          <a:p>
            <a:r>
              <a:rPr lang="en-US" cap="none" dirty="0"/>
              <a:t>Daily Peak Performance – Toronto Dataset</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953563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A678-9254-4E9A-8A1F-48F7472B7C38}"/>
              </a:ext>
            </a:extLst>
          </p:cNvPr>
          <p:cNvSpPr>
            <a:spLocks noGrp="1"/>
          </p:cNvSpPr>
          <p:nvPr>
            <p:ph type="title"/>
          </p:nvPr>
        </p:nvSpPr>
        <p:spPr/>
        <p:txBody>
          <a:bodyPr/>
          <a:lstStyle/>
          <a:p>
            <a:r>
              <a:rPr lang="en-US" cap="none" dirty="0"/>
              <a:t>The Myth of the One-Size-Fits-All Technique</a:t>
            </a:r>
            <a:endParaRPr lang="en-CA" cap="none" dirty="0"/>
          </a:p>
        </p:txBody>
      </p:sp>
      <p:sp>
        <p:nvSpPr>
          <p:cNvPr id="3" name="Content Placeholder 2">
            <a:extLst>
              <a:ext uri="{FF2B5EF4-FFF2-40B4-BE49-F238E27FC236}">
                <a16:creationId xmlns:a16="http://schemas.microsoft.com/office/drawing/2014/main" id="{16DB73DE-FA30-4542-A357-B30AC3D61B34}"/>
              </a:ext>
            </a:extLst>
          </p:cNvPr>
          <p:cNvSpPr>
            <a:spLocks noGrp="1"/>
          </p:cNvSpPr>
          <p:nvPr>
            <p:ph idx="1"/>
          </p:nvPr>
        </p:nvSpPr>
        <p:spPr/>
        <p:txBody>
          <a:bodyPr>
            <a:normAutofit fontScale="92500" lnSpcReduction="10000"/>
          </a:bodyPr>
          <a:lstStyle/>
          <a:p>
            <a:r>
              <a:rPr lang="en-US" dirty="0"/>
              <a:t>Tao Hong discussed the myth of discovering the best technique</a:t>
            </a:r>
          </a:p>
          <a:p>
            <a:r>
              <a:rPr lang="en-US" dirty="0"/>
              <a:t>He concluded that it is critical that researchers and users understand that there is no such thing as a universally best technique.</a:t>
            </a:r>
          </a:p>
          <a:p>
            <a:r>
              <a:rPr lang="en-US" dirty="0"/>
              <a:t>The approach to load forecasting should be determined by the forecasting requirements and the dataset being analyzed.</a:t>
            </a:r>
          </a:p>
          <a:p>
            <a:r>
              <a:rPr lang="en-US" dirty="0"/>
              <a:t>One approach is unlikely to be useful in all load forecasting scenarios. With different datasets, different algorithms perform better or worse.</a:t>
            </a:r>
          </a:p>
          <a:p>
            <a:r>
              <a:rPr lang="en-US" dirty="0"/>
              <a:t>Furthermore, forecast errors vary significantly across utilities, utility zones, time horizons, and so on.</a:t>
            </a:r>
            <a:endParaRPr lang="en-CA" dirty="0"/>
          </a:p>
        </p:txBody>
      </p:sp>
    </p:spTree>
    <p:extLst>
      <p:ext uri="{BB962C8B-B14F-4D97-AF65-F5344CB8AC3E}">
        <p14:creationId xmlns:p14="http://schemas.microsoft.com/office/powerpoint/2010/main" val="3773447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p:txBody>
          <a:bodyPr/>
          <a:lstStyle/>
          <a:p>
            <a:r>
              <a:rPr lang="en-US" cap="none" dirty="0"/>
              <a:t>Daily Peak Performance – Ottawa Dataset</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2490771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p:txBody>
          <a:bodyPr/>
          <a:lstStyle/>
          <a:p>
            <a:r>
              <a:rPr lang="en-US" cap="none" dirty="0"/>
              <a:t>Daily Peak Performance – Saint John Dataset</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29924099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500F-419E-4AA9-A9D3-C502C178A152}"/>
              </a:ext>
            </a:extLst>
          </p:cNvPr>
          <p:cNvSpPr>
            <a:spLocks noGrp="1"/>
          </p:cNvSpPr>
          <p:nvPr>
            <p:ph type="title"/>
          </p:nvPr>
        </p:nvSpPr>
        <p:spPr/>
        <p:txBody>
          <a:bodyPr/>
          <a:lstStyle/>
          <a:p>
            <a:r>
              <a:rPr lang="en-US" cap="none" dirty="0"/>
              <a:t>Comprehensive Evaluation</a:t>
            </a:r>
            <a:endParaRPr lang="en-CA" cap="none" dirty="0"/>
          </a:p>
        </p:txBody>
      </p:sp>
      <p:sp>
        <p:nvSpPr>
          <p:cNvPr id="3" name="Content Placeholder 2">
            <a:extLst>
              <a:ext uri="{FF2B5EF4-FFF2-40B4-BE49-F238E27FC236}">
                <a16:creationId xmlns:a16="http://schemas.microsoft.com/office/drawing/2014/main" id="{BE5D7297-C4EC-48E9-852D-91B6FBCD2984}"/>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28210073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500F-419E-4AA9-A9D3-C502C178A152}"/>
              </a:ext>
            </a:extLst>
          </p:cNvPr>
          <p:cNvSpPr>
            <a:spLocks noGrp="1"/>
          </p:cNvSpPr>
          <p:nvPr>
            <p:ph type="title"/>
          </p:nvPr>
        </p:nvSpPr>
        <p:spPr/>
        <p:txBody>
          <a:bodyPr/>
          <a:lstStyle/>
          <a:p>
            <a:r>
              <a:rPr lang="en-US" cap="none" dirty="0"/>
              <a:t>Summary of Our Analysis</a:t>
            </a:r>
            <a:endParaRPr lang="en-CA" cap="none" dirty="0"/>
          </a:p>
        </p:txBody>
      </p:sp>
      <p:sp>
        <p:nvSpPr>
          <p:cNvPr id="3" name="Content Placeholder 2">
            <a:extLst>
              <a:ext uri="{FF2B5EF4-FFF2-40B4-BE49-F238E27FC236}">
                <a16:creationId xmlns:a16="http://schemas.microsoft.com/office/drawing/2014/main" id="{BE5D7297-C4EC-48E9-852D-91B6FBCD2984}"/>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42067155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500F-419E-4AA9-A9D3-C502C178A152}"/>
              </a:ext>
            </a:extLst>
          </p:cNvPr>
          <p:cNvSpPr>
            <a:spLocks noGrp="1"/>
          </p:cNvSpPr>
          <p:nvPr>
            <p:ph type="title"/>
          </p:nvPr>
        </p:nvSpPr>
        <p:spPr/>
        <p:txBody>
          <a:bodyPr/>
          <a:lstStyle/>
          <a:p>
            <a:r>
              <a:rPr lang="en-US" cap="none" dirty="0"/>
              <a:t>Contributions</a:t>
            </a:r>
            <a:endParaRPr lang="en-CA" cap="none" dirty="0"/>
          </a:p>
        </p:txBody>
      </p:sp>
      <p:sp>
        <p:nvSpPr>
          <p:cNvPr id="3" name="Content Placeholder 2">
            <a:extLst>
              <a:ext uri="{FF2B5EF4-FFF2-40B4-BE49-F238E27FC236}">
                <a16:creationId xmlns:a16="http://schemas.microsoft.com/office/drawing/2014/main" id="{BE5D7297-C4EC-48E9-852D-91B6FBCD2984}"/>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3729039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500F-419E-4AA9-A9D3-C502C178A152}"/>
              </a:ext>
            </a:extLst>
          </p:cNvPr>
          <p:cNvSpPr>
            <a:spLocks noGrp="1"/>
          </p:cNvSpPr>
          <p:nvPr>
            <p:ph type="title"/>
          </p:nvPr>
        </p:nvSpPr>
        <p:spPr/>
        <p:txBody>
          <a:bodyPr/>
          <a:lstStyle/>
          <a:p>
            <a:r>
              <a:rPr lang="en-US" cap="none" dirty="0"/>
              <a:t>Future Work</a:t>
            </a:r>
            <a:endParaRPr lang="en-CA" cap="none" dirty="0"/>
          </a:p>
        </p:txBody>
      </p:sp>
      <p:sp>
        <p:nvSpPr>
          <p:cNvPr id="3" name="Content Placeholder 2">
            <a:extLst>
              <a:ext uri="{FF2B5EF4-FFF2-40B4-BE49-F238E27FC236}">
                <a16:creationId xmlns:a16="http://schemas.microsoft.com/office/drawing/2014/main" id="{BE5D7297-C4EC-48E9-852D-91B6FBCD2984}"/>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41736941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A4E38-9296-4085-A203-0B43DA4D127A}"/>
              </a:ext>
            </a:extLst>
          </p:cNvPr>
          <p:cNvSpPr>
            <a:spLocks noGrp="1"/>
          </p:cNvSpPr>
          <p:nvPr>
            <p:ph type="ctrTitle"/>
          </p:nvPr>
        </p:nvSpPr>
        <p:spPr>
          <a:xfrm>
            <a:off x="2417779" y="2583809"/>
            <a:ext cx="8637073" cy="759920"/>
          </a:xfrm>
        </p:spPr>
        <p:txBody>
          <a:bodyPr>
            <a:normAutofit/>
          </a:bodyPr>
          <a:lstStyle/>
          <a:p>
            <a:pPr algn="ctr"/>
            <a:r>
              <a:rPr lang="en-US" sz="4800" cap="none" dirty="0"/>
              <a:t>Thank you for your attention </a:t>
            </a:r>
            <a:r>
              <a:rPr lang="en-US" sz="4800" cap="none" dirty="0">
                <a:sym typeface="Wingdings" panose="05000000000000000000" pitchFamily="2" charset="2"/>
              </a:rPr>
              <a:t></a:t>
            </a:r>
            <a:endParaRPr lang="en-CA" sz="4800" cap="none" dirty="0"/>
          </a:p>
        </p:txBody>
      </p:sp>
      <p:sp>
        <p:nvSpPr>
          <p:cNvPr id="7" name="Title 1">
            <a:extLst>
              <a:ext uri="{FF2B5EF4-FFF2-40B4-BE49-F238E27FC236}">
                <a16:creationId xmlns:a16="http://schemas.microsoft.com/office/drawing/2014/main" id="{FF21A87F-D02B-42D1-AE3A-E4DFFE231565}"/>
              </a:ext>
            </a:extLst>
          </p:cNvPr>
          <p:cNvSpPr txBox="1">
            <a:spLocks/>
          </p:cNvSpPr>
          <p:nvPr/>
        </p:nvSpPr>
        <p:spPr>
          <a:xfrm>
            <a:off x="2417778" y="3682767"/>
            <a:ext cx="8637073" cy="635483"/>
          </a:xfrm>
          <a:prstGeom prst="rect">
            <a:avLst/>
          </a:prstGeom>
        </p:spPr>
        <p:txBody>
          <a:bodyPr vert="horz" lIns="91440" tIns="45720" rIns="91440" bIns="0" rtlCol="0" anchor="b">
            <a:normAutofit lnSpcReduction="100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r>
              <a:rPr lang="en-US" sz="4800" cap="none" dirty="0">
                <a:sym typeface="Wingdings" panose="05000000000000000000" pitchFamily="2" charset="2"/>
              </a:rPr>
              <a:t>Merci pour votre attention </a:t>
            </a:r>
            <a:endParaRPr lang="en-CA" sz="4800" cap="none" dirty="0"/>
          </a:p>
        </p:txBody>
      </p:sp>
    </p:spTree>
    <p:extLst>
      <p:ext uri="{BB962C8B-B14F-4D97-AF65-F5344CB8AC3E}">
        <p14:creationId xmlns:p14="http://schemas.microsoft.com/office/powerpoint/2010/main" val="480236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A678-9254-4E9A-8A1F-48F7472B7C38}"/>
              </a:ext>
            </a:extLst>
          </p:cNvPr>
          <p:cNvSpPr>
            <a:spLocks noGrp="1"/>
          </p:cNvSpPr>
          <p:nvPr>
            <p:ph type="title"/>
          </p:nvPr>
        </p:nvSpPr>
        <p:spPr/>
        <p:txBody>
          <a:bodyPr/>
          <a:lstStyle/>
          <a:p>
            <a:r>
              <a:rPr lang="en-US" cap="none" dirty="0"/>
              <a:t>Load Forecasting Horizons</a:t>
            </a:r>
            <a:endParaRPr lang="en-CA" cap="none" dirty="0"/>
          </a:p>
        </p:txBody>
      </p:sp>
      <p:sp>
        <p:nvSpPr>
          <p:cNvPr id="3" name="Content Placeholder 2">
            <a:extLst>
              <a:ext uri="{FF2B5EF4-FFF2-40B4-BE49-F238E27FC236}">
                <a16:creationId xmlns:a16="http://schemas.microsoft.com/office/drawing/2014/main" id="{16DB73DE-FA30-4542-A357-B30AC3D61B34}"/>
              </a:ext>
            </a:extLst>
          </p:cNvPr>
          <p:cNvSpPr>
            <a:spLocks noGrp="1"/>
          </p:cNvSpPr>
          <p:nvPr>
            <p:ph idx="1"/>
          </p:nvPr>
        </p:nvSpPr>
        <p:spPr/>
        <p:txBody>
          <a:bodyPr>
            <a:normAutofit fontScale="85000" lnSpcReduction="10000"/>
          </a:bodyPr>
          <a:lstStyle/>
          <a:p>
            <a:r>
              <a:rPr lang="en-US" dirty="0"/>
              <a:t>Electricity demand can be measured hourly, daily, weekly, monthly, or yearly, and forecasting can be done on a variety of time scales: very short-term load forecasting (VSTLF, 1-day), short-term load forecasting (STLF, 2-weeks), medium-term load forecasting (MTLF 3-years), and long-term load forecasting (LTLF &gt;3years).</a:t>
            </a:r>
          </a:p>
          <a:p>
            <a:r>
              <a:rPr lang="en-US" dirty="0"/>
              <a:t>Most recent research has concentrated on short-term forecasting with time horizons of less than two weeks; it is critical in planning, contingency analysis, load flow assessment, and power system planning and maintenance.</a:t>
            </a:r>
          </a:p>
          <a:p>
            <a:r>
              <a:rPr lang="en-US" dirty="0"/>
              <a:t>According to Hippert, forecasting short-term load becomes more difficult when the load at a given hour is dependent not only on the load at the previous hour, but also on the load at the same hour on previous days and the load at the same hour on the same denomination day in the previous week.</a:t>
            </a:r>
            <a:endParaRPr lang="en-CA" dirty="0"/>
          </a:p>
        </p:txBody>
      </p:sp>
    </p:spTree>
    <p:extLst>
      <p:ext uri="{BB962C8B-B14F-4D97-AF65-F5344CB8AC3E}">
        <p14:creationId xmlns:p14="http://schemas.microsoft.com/office/powerpoint/2010/main" val="2150576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A678-9254-4E9A-8A1F-48F7472B7C38}"/>
              </a:ext>
            </a:extLst>
          </p:cNvPr>
          <p:cNvSpPr>
            <a:spLocks noGrp="1"/>
          </p:cNvSpPr>
          <p:nvPr>
            <p:ph type="title"/>
          </p:nvPr>
        </p:nvSpPr>
        <p:spPr/>
        <p:txBody>
          <a:bodyPr/>
          <a:lstStyle/>
          <a:p>
            <a:r>
              <a:rPr lang="en-US" cap="none" dirty="0"/>
              <a:t>Factors That Affect the Load Demand</a:t>
            </a:r>
            <a:endParaRPr lang="en-CA" cap="none" dirty="0"/>
          </a:p>
        </p:txBody>
      </p:sp>
      <p:sp>
        <p:nvSpPr>
          <p:cNvPr id="3" name="Content Placeholder 2">
            <a:extLst>
              <a:ext uri="{FF2B5EF4-FFF2-40B4-BE49-F238E27FC236}">
                <a16:creationId xmlns:a16="http://schemas.microsoft.com/office/drawing/2014/main" id="{16DB73DE-FA30-4542-A357-B30AC3D61B34}"/>
              </a:ext>
            </a:extLst>
          </p:cNvPr>
          <p:cNvSpPr>
            <a:spLocks noGrp="1"/>
          </p:cNvSpPr>
          <p:nvPr>
            <p:ph idx="1"/>
          </p:nvPr>
        </p:nvSpPr>
        <p:spPr/>
        <p:txBody>
          <a:bodyPr>
            <a:normAutofit fontScale="85000" lnSpcReduction="20000"/>
          </a:bodyPr>
          <a:lstStyle/>
          <a:p>
            <a:r>
              <a:rPr lang="en-US" dirty="0"/>
              <a:t>Load demand can be affected by a variety of factors, including the region in question, the type of customers in the region, weather factors (e.g., temperature), the time of day, the day of the week, and other uncontrollable factors (i.e., coronavirus outbreak).</a:t>
            </a:r>
          </a:p>
          <a:p>
            <a:r>
              <a:rPr lang="en-US" dirty="0"/>
              <a:t>These factors are divided into five categories: historical load, economic load, chronological load, meteorological load, and random load.</a:t>
            </a:r>
          </a:p>
          <a:p>
            <a:r>
              <a:rPr lang="en-US" dirty="0"/>
              <a:t>The literature employs a wide range of historical load input data, but all agree that some sort of historical load input is required.</a:t>
            </a:r>
          </a:p>
          <a:p>
            <a:r>
              <a:rPr lang="en-US" dirty="0"/>
              <a:t>Economic factors include capital expenditure in the facility's infrastructure, such as the construction of new buildings, laboratories, and experiments that increase the load on the electric grid.</a:t>
            </a:r>
          </a:p>
          <a:p>
            <a:r>
              <a:rPr lang="en-US" dirty="0"/>
              <a:t>Economic factors have little impact on short-term load forecasting because they typically affect consumption patterns over a longer period of time.</a:t>
            </a:r>
            <a:endParaRPr lang="en-CA" dirty="0"/>
          </a:p>
        </p:txBody>
      </p:sp>
    </p:spTree>
    <p:extLst>
      <p:ext uri="{BB962C8B-B14F-4D97-AF65-F5344CB8AC3E}">
        <p14:creationId xmlns:p14="http://schemas.microsoft.com/office/powerpoint/2010/main" val="313511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A678-9254-4E9A-8A1F-48F7472B7C38}"/>
              </a:ext>
            </a:extLst>
          </p:cNvPr>
          <p:cNvSpPr>
            <a:spLocks noGrp="1"/>
          </p:cNvSpPr>
          <p:nvPr>
            <p:ph type="title"/>
          </p:nvPr>
        </p:nvSpPr>
        <p:spPr/>
        <p:txBody>
          <a:bodyPr/>
          <a:lstStyle/>
          <a:p>
            <a:r>
              <a:rPr lang="en-US" cap="none" dirty="0"/>
              <a:t>Factors That Affect the Load Demand</a:t>
            </a:r>
            <a:endParaRPr lang="en-CA" cap="none" dirty="0"/>
          </a:p>
        </p:txBody>
      </p:sp>
      <p:sp>
        <p:nvSpPr>
          <p:cNvPr id="3" name="Content Placeholder 2">
            <a:extLst>
              <a:ext uri="{FF2B5EF4-FFF2-40B4-BE49-F238E27FC236}">
                <a16:creationId xmlns:a16="http://schemas.microsoft.com/office/drawing/2014/main" id="{16DB73DE-FA30-4542-A357-B30AC3D61B34}"/>
              </a:ext>
            </a:extLst>
          </p:cNvPr>
          <p:cNvSpPr>
            <a:spLocks noGrp="1"/>
          </p:cNvSpPr>
          <p:nvPr>
            <p:ph idx="1"/>
          </p:nvPr>
        </p:nvSpPr>
        <p:spPr>
          <a:xfrm>
            <a:off x="1451579" y="2015732"/>
            <a:ext cx="9603275" cy="4037749"/>
          </a:xfrm>
        </p:spPr>
        <p:txBody>
          <a:bodyPr>
            <a:normAutofit fontScale="85000" lnSpcReduction="20000"/>
          </a:bodyPr>
          <a:lstStyle/>
          <a:p>
            <a:r>
              <a:rPr lang="en-US" dirty="0"/>
              <a:t>Load can be influenced by seasonal, weekly, and daily cycles, as well as holidays.</a:t>
            </a:r>
          </a:p>
          <a:p>
            <a:r>
              <a:rPr lang="en-US" dirty="0"/>
              <a:t>Because time influences how electricity is used, calendar data is used to incorporate it into load forecast models.</a:t>
            </a:r>
          </a:p>
          <a:p>
            <a:r>
              <a:rPr lang="en-US" dirty="0"/>
              <a:t>Variables such as the hour of the day, the day of the week, the month, and the week number are used to account for these patterns.</a:t>
            </a:r>
          </a:p>
          <a:p>
            <a:r>
              <a:rPr lang="en-US" dirty="0"/>
              <a:t>Temperature is the most commonly used and significant weather variable. Most load forecasting models include one or more temperature-related variables. </a:t>
            </a:r>
          </a:p>
          <a:p>
            <a:r>
              <a:rPr lang="en-US" dirty="0"/>
              <a:t>Temperature and load have a non-linear relationship.</a:t>
            </a:r>
          </a:p>
          <a:p>
            <a:r>
              <a:rPr lang="en-US" dirty="0"/>
              <a:t>Other weather variables that may affect the electric hourly load profile include humidity, solar irradiance, wind speed, barometric pressure, and precipitation.</a:t>
            </a:r>
          </a:p>
          <a:p>
            <a:r>
              <a:rPr lang="en-US" dirty="0"/>
              <a:t>Random factors affecting the electrical load profile are other random disruptions in the load pattern that cannot be described by the preceding factors.</a:t>
            </a:r>
          </a:p>
          <a:p>
            <a:endParaRPr lang="en-CA" dirty="0"/>
          </a:p>
        </p:txBody>
      </p:sp>
    </p:spTree>
    <p:extLst>
      <p:ext uri="{BB962C8B-B14F-4D97-AF65-F5344CB8AC3E}">
        <p14:creationId xmlns:p14="http://schemas.microsoft.com/office/powerpoint/2010/main" val="2799985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p:txBody>
          <a:bodyPr/>
          <a:lstStyle/>
          <a:p>
            <a:r>
              <a:rPr lang="en-US" cap="none" dirty="0"/>
              <a:t>The Benchmark Techniques – Seasonal Naïve Forecaster</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p:txBody>
          <a:bodyPr>
            <a:normAutofit fontScale="85000" lnSpcReduction="20000"/>
          </a:bodyPr>
          <a:lstStyle/>
          <a:p>
            <a:r>
              <a:rPr lang="en-US" dirty="0"/>
              <a:t>The naive forecaster is a simple forecaster based on a random walk model; it is frequently used as a starting point for developing more sophisticated forecasters.</a:t>
            </a:r>
          </a:p>
          <a:p>
            <a:r>
              <a:rPr lang="en-US" dirty="0"/>
              <a:t>It is used to demonstrate how much value forecasters add in comparison – if a simple naive forecaster outperforms a more complex forecasting model, we know that the complex model adds little value.</a:t>
            </a:r>
          </a:p>
          <a:p>
            <a:r>
              <a:rPr lang="en-US" dirty="0"/>
              <a:t>According to Bracale et al., "the simplest method to anticipate the next value in a time series is to assume it will have the same values as the current value," which serves as the foundation for the naive forecaster.</a:t>
            </a:r>
          </a:p>
          <a:p>
            <a:r>
              <a:rPr lang="en-US" dirty="0"/>
              <a:t>The Seasonal Nave Forecaster (SNF) enhances the naïve forecaster by taking seasonal trends into account. </a:t>
            </a:r>
          </a:p>
          <a:p>
            <a:r>
              <a:rPr lang="en-US" dirty="0"/>
              <a:t>The naive formula uses the most recent observed value as the future value, whereas the seasonal naive formula uses the previous season's value.</a:t>
            </a:r>
            <a:endParaRPr lang="en-CA" dirty="0"/>
          </a:p>
        </p:txBody>
      </p:sp>
    </p:spTree>
    <p:extLst>
      <p:ext uri="{BB962C8B-B14F-4D97-AF65-F5344CB8AC3E}">
        <p14:creationId xmlns:p14="http://schemas.microsoft.com/office/powerpoint/2010/main" val="4163888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FE6-EF05-415E-9FEB-0762A44B12BF}"/>
              </a:ext>
            </a:extLst>
          </p:cNvPr>
          <p:cNvSpPr>
            <a:spLocks noGrp="1"/>
          </p:cNvSpPr>
          <p:nvPr>
            <p:ph type="title"/>
          </p:nvPr>
        </p:nvSpPr>
        <p:spPr/>
        <p:txBody>
          <a:bodyPr/>
          <a:lstStyle/>
          <a:p>
            <a:r>
              <a:rPr lang="en-US" cap="none" dirty="0"/>
              <a:t>The Benchmark Techniques – Seasonal Naïve Forecaster</a:t>
            </a:r>
            <a:endParaRPr lang="en-CA" dirty="0"/>
          </a:p>
        </p:txBody>
      </p:sp>
      <p:sp>
        <p:nvSpPr>
          <p:cNvPr id="3" name="Content Placeholder 2">
            <a:extLst>
              <a:ext uri="{FF2B5EF4-FFF2-40B4-BE49-F238E27FC236}">
                <a16:creationId xmlns:a16="http://schemas.microsoft.com/office/drawing/2014/main" id="{D5883FAA-2BCD-4EF8-831F-55B8DAC43157}"/>
              </a:ext>
            </a:extLst>
          </p:cNvPr>
          <p:cNvSpPr>
            <a:spLocks noGrp="1"/>
          </p:cNvSpPr>
          <p:nvPr>
            <p:ph idx="1"/>
          </p:nvPr>
        </p:nvSpPr>
        <p:spPr/>
        <p:txBody>
          <a:bodyPr>
            <a:normAutofit lnSpcReduction="10000"/>
          </a:bodyPr>
          <a:lstStyle/>
          <a:p>
            <a:r>
              <a:rPr lang="en-US" dirty="0"/>
              <a:t>The SNF can be expressed mathematically using the simple relationship shown below.</a:t>
            </a:r>
          </a:p>
          <a:p>
            <a:endParaRPr lang="en-US" dirty="0"/>
          </a:p>
          <a:p>
            <a:endParaRPr lang="en-US" dirty="0"/>
          </a:p>
          <a:p>
            <a:r>
              <a:rPr lang="en-US" dirty="0"/>
              <a:t>We used the previous week's lag for the SNF forecaster in this work.</a:t>
            </a:r>
          </a:p>
          <a:p>
            <a:r>
              <a:rPr lang="en-US" dirty="0"/>
              <a:t>The SNF forecaster is ideal for making short-term forecasts of variables that are generally stable or vary in a consistent manner.</a:t>
            </a:r>
          </a:p>
          <a:p>
            <a:r>
              <a:rPr lang="en-US" dirty="0"/>
              <a:t>It is, however, ineffective at forecasting time series data that fluctuate significantly or are susceptible to irregular elements such as temperature.</a:t>
            </a:r>
            <a:endParaRPr lang="en-CA" dirty="0"/>
          </a:p>
        </p:txBody>
      </p:sp>
      <p:graphicFrame>
        <p:nvGraphicFramePr>
          <p:cNvPr id="5" name="Object 4">
            <a:extLst>
              <a:ext uri="{FF2B5EF4-FFF2-40B4-BE49-F238E27FC236}">
                <a16:creationId xmlns:a16="http://schemas.microsoft.com/office/drawing/2014/main" id="{18328BD0-F2E6-44A9-A637-5B61A7277ABD}"/>
              </a:ext>
            </a:extLst>
          </p:cNvPr>
          <p:cNvGraphicFramePr>
            <a:graphicFrameLocks noChangeAspect="1"/>
          </p:cNvGraphicFramePr>
          <p:nvPr>
            <p:extLst>
              <p:ext uri="{D42A27DB-BD31-4B8C-83A1-F6EECF244321}">
                <p14:modId xmlns:p14="http://schemas.microsoft.com/office/powerpoint/2010/main" val="315427448"/>
              </p:ext>
            </p:extLst>
          </p:nvPr>
        </p:nvGraphicFramePr>
        <p:xfrm>
          <a:off x="5522040" y="2667597"/>
          <a:ext cx="1147920" cy="469885"/>
        </p:xfrm>
        <a:graphic>
          <a:graphicData uri="http://schemas.openxmlformats.org/presentationml/2006/ole">
            <mc:AlternateContent xmlns:mc="http://schemas.openxmlformats.org/markup-compatibility/2006">
              <mc:Choice xmlns:v="urn:schemas-microsoft-com:vml" Requires="v">
                <p:oleObj spid="_x0000_s2073" name="Equation" r:id="rId3" imgW="884062" imgH="361866" progId="Equation.DSMT4">
                  <p:embed/>
                </p:oleObj>
              </mc:Choice>
              <mc:Fallback>
                <p:oleObj name="Equation" r:id="rId3" imgW="884062" imgH="361866" progId="Equation.DSMT4">
                  <p:embed/>
                  <p:pic>
                    <p:nvPicPr>
                      <p:cNvPr id="5" name="Object 4">
                        <a:extLst>
                          <a:ext uri="{FF2B5EF4-FFF2-40B4-BE49-F238E27FC236}">
                            <a16:creationId xmlns:a16="http://schemas.microsoft.com/office/drawing/2014/main" id="{18328BD0-F2E6-44A9-A637-5B61A7277ABD}"/>
                          </a:ext>
                        </a:extLst>
                      </p:cNvPr>
                      <p:cNvPicPr/>
                      <p:nvPr/>
                    </p:nvPicPr>
                    <p:blipFill>
                      <a:blip r:embed="rId4"/>
                      <a:stretch>
                        <a:fillRect/>
                      </a:stretch>
                    </p:blipFill>
                    <p:spPr>
                      <a:xfrm>
                        <a:off x="5522040" y="2667597"/>
                        <a:ext cx="1147920" cy="469885"/>
                      </a:xfrm>
                      <a:prstGeom prst="rect">
                        <a:avLst/>
                      </a:prstGeom>
                    </p:spPr>
                  </p:pic>
                </p:oleObj>
              </mc:Fallback>
            </mc:AlternateContent>
          </a:graphicData>
        </a:graphic>
      </p:graphicFrame>
    </p:spTree>
    <p:extLst>
      <p:ext uri="{BB962C8B-B14F-4D97-AF65-F5344CB8AC3E}">
        <p14:creationId xmlns:p14="http://schemas.microsoft.com/office/powerpoint/2010/main" val="29981192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TM04033921[[fn=Damask]]</Template>
  <TotalTime>425</TotalTime>
  <Words>4624</Words>
  <Application>Microsoft Office PowerPoint</Application>
  <PresentationFormat>Widescreen</PresentationFormat>
  <Paragraphs>223</Paragraphs>
  <Slides>46</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0" baseType="lpstr">
      <vt:lpstr>Arial</vt:lpstr>
      <vt:lpstr>Gill Sans MT</vt:lpstr>
      <vt:lpstr>Gallery</vt:lpstr>
      <vt:lpstr>Equation</vt:lpstr>
      <vt:lpstr>Deep Learning Techniques for Forecasting Electrical Loads</vt:lpstr>
      <vt:lpstr>Introduction</vt:lpstr>
      <vt:lpstr>Deep Learning Techniques - Introduction</vt:lpstr>
      <vt:lpstr>The Myth of the One-Size-Fits-All Technique</vt:lpstr>
      <vt:lpstr>Load Forecasting Horizons</vt:lpstr>
      <vt:lpstr>Factors That Affect the Load Demand</vt:lpstr>
      <vt:lpstr>Factors That Affect the Load Demand</vt:lpstr>
      <vt:lpstr>The Benchmark Techniques – Seasonal Naïve Forecaster</vt:lpstr>
      <vt:lpstr>The Benchmark Techniques – Seasonal Naïve Forecaster</vt:lpstr>
      <vt:lpstr>The Benchmark Techniques – Multiple Linear Regression</vt:lpstr>
      <vt:lpstr>The Benchmark Techniques – ARIMA Forecaster</vt:lpstr>
      <vt:lpstr>The Benchmark Techniques – ARIMA Forecaster</vt:lpstr>
      <vt:lpstr>The Benchmark Techniques – ANNSTLF Forecaster</vt:lpstr>
      <vt:lpstr>The Benchmark Techniques – ANNSTLF Forecaster</vt:lpstr>
      <vt:lpstr>The Benchmark Techniques – ANNSTLF Forecaster</vt:lpstr>
      <vt:lpstr>Investigation</vt:lpstr>
      <vt:lpstr>Datasets</vt:lpstr>
      <vt:lpstr>Peak Load Demand</vt:lpstr>
      <vt:lpstr>Deep Learning Techniques – Load Forecasting</vt:lpstr>
      <vt:lpstr>Deep Learning Techniques – Long Short-Term Memory (LSTM)</vt:lpstr>
      <vt:lpstr>Deep Learning Techniques – Long Short-Term Memory (LSTM)</vt:lpstr>
      <vt:lpstr>Deep Learning Techniques – Convolutional Neural Networks (CNNs)</vt:lpstr>
      <vt:lpstr>Deep Learning Techniques – Convolutional Neural Networks (CNNs)</vt:lpstr>
      <vt:lpstr>Implementation Specifications</vt:lpstr>
      <vt:lpstr>Implementation Specifications</vt:lpstr>
      <vt:lpstr>Implementation Specifications – SNF and MLR</vt:lpstr>
      <vt:lpstr>Implementation Specifications – ARIMA</vt:lpstr>
      <vt:lpstr>Implementation Specifications – ANNSTLF</vt:lpstr>
      <vt:lpstr>Implementation Specifications – ANNSTLF</vt:lpstr>
      <vt:lpstr>Implementation Specifications – LSTM</vt:lpstr>
      <vt:lpstr>Implementation Specifications – CNN</vt:lpstr>
      <vt:lpstr>Performance Metrics</vt:lpstr>
      <vt:lpstr>Performance Metrics</vt:lpstr>
      <vt:lpstr>Overall Performance – Toronto Dataset</vt:lpstr>
      <vt:lpstr>Overall Performance – Ottawa Dataset</vt:lpstr>
      <vt:lpstr>Overall Performance – Saint John Dataset</vt:lpstr>
      <vt:lpstr>Daily Peak Performance</vt:lpstr>
      <vt:lpstr>Daily Peak Performance</vt:lpstr>
      <vt:lpstr>Daily Peak Performance – Toronto Dataset</vt:lpstr>
      <vt:lpstr>Daily Peak Performance – Ottawa Dataset</vt:lpstr>
      <vt:lpstr>Daily Peak Performance – Saint John Dataset</vt:lpstr>
      <vt:lpstr>Comprehensive Evaluation</vt:lpstr>
      <vt:lpstr>Summary of Our Analysis</vt:lpstr>
      <vt:lpstr>Contributions</vt:lpstr>
      <vt:lpstr>Future Work</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Techniques in Load Forecasting</dc:title>
  <dc:creator>Tolulope Olugbenga</dc:creator>
  <cp:lastModifiedBy>Tolulope Olugbenga</cp:lastModifiedBy>
  <cp:revision>41</cp:revision>
  <dcterms:created xsi:type="dcterms:W3CDTF">2021-10-15T15:26:22Z</dcterms:created>
  <dcterms:modified xsi:type="dcterms:W3CDTF">2021-10-20T15:41:51Z</dcterms:modified>
</cp:coreProperties>
</file>