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4" r:id="rId3"/>
    <p:sldId id="285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70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9" r:id="rId30"/>
    <p:sldId id="288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B9BEC-D3DC-8DF1-8A06-BA11325812A6}" v="111" dt="2021-12-22T06:43:43.575"/>
    <p1510:client id="{42265F74-D8AE-3286-8310-6E989B278A2C}" v="53" dt="2021-12-22T03:18:06.012"/>
    <p1510:client id="{D973D01D-F517-1125-6966-5BCF45E0FFA2}" v="520" dt="2021-12-22T05:15:51.358"/>
    <p1510:client id="{DC799373-0E0E-61BB-55F9-499C27900F11}" v="167" dt="2021-12-22T03:12:52.072"/>
    <p1510:client id="{E8EE5FC3-689F-4A4C-8F8F-9611DABE8965}" v="269" dt="2021-12-21T08:19:1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7890" autoAdjust="0"/>
  </p:normalViewPr>
  <p:slideViewPr>
    <p:cSldViewPr snapToGrid="0">
      <p:cViewPr varScale="1">
        <p:scale>
          <a:sx n="98" d="100"/>
          <a:sy n="98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77A35-A630-46E0-8899-4CAF82DCD4DB}" type="datetimeFigureOut">
              <a:rPr lang="en-HK" smtClean="0"/>
              <a:t>24/12/2021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5C590-FAFC-44B1-9162-E755158CCB3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1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first step in the process is to create the source code, then using a cross compiler to generated binary code that will run on the stm32</a:t>
            </a:r>
          </a:p>
          <a:p>
            <a:r>
              <a:rPr lang="en-HK" dirty="0"/>
              <a:t>Then the linker will link all necessary binary libraries to form a fully executable MCU program</a:t>
            </a:r>
          </a:p>
          <a:p>
            <a:endParaRPr lang="en-HK" dirty="0"/>
          </a:p>
          <a:p>
            <a:r>
              <a:rPr lang="en-HK" dirty="0"/>
              <a:t>The generated binary code will be load on the STM32 by the </a:t>
            </a:r>
            <a:r>
              <a:rPr lang="en-HK" dirty="0" err="1"/>
              <a:t>cubeprogrammer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5C590-FAFC-44B1-9162-E755158CCB3D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2842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STM32 Microcontroller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A0E3-9A78-4488-93AF-1E4C48A6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93"/>
            <a:ext cx="5983706" cy="59221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In System Core -&gt; GPIO select PA0</a:t>
            </a:r>
          </a:p>
          <a:p>
            <a:pPr lvl="1"/>
            <a:r>
              <a:rPr lang="en-US" dirty="0">
                <a:cs typeface="Calibri"/>
              </a:rPr>
              <a:t>In the User Label box type in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BUTTON</a:t>
            </a:r>
          </a:p>
          <a:p>
            <a:pPr lvl="1"/>
            <a:endParaRPr lang="en-US" b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PC8, type in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LED</a:t>
            </a:r>
          </a:p>
          <a:p>
            <a:pPr lvl="1"/>
            <a:endParaRPr lang="en-US" b="1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Save the STM32CubeMX settings by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Ctrl + S</a:t>
            </a:r>
            <a:r>
              <a:rPr lang="en-US" dirty="0">
                <a:cs typeface="Calibri"/>
              </a:rPr>
              <a:t>, and then select </a:t>
            </a:r>
            <a:r>
              <a:rPr lang="en-US" dirty="0">
                <a:solidFill>
                  <a:srgbClr val="C00000"/>
                </a:solidFill>
                <a:cs typeface="Calibri"/>
              </a:rPr>
              <a:t>YES </a:t>
            </a:r>
            <a:r>
              <a:rPr lang="en-US" dirty="0">
                <a:cs typeface="Calibri"/>
              </a:rPr>
              <a:t>to start generating source code.</a:t>
            </a:r>
            <a:endParaRPr lang="en-US" b="1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CEF676-4400-4BDA-93FC-369A0507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13" y="254793"/>
            <a:ext cx="4806669" cy="63501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4DB20-09F9-48CF-951B-E4A3E66AF78A}"/>
              </a:ext>
            </a:extLst>
          </p:cNvPr>
          <p:cNvSpPr/>
          <p:nvPr/>
        </p:nvSpPr>
        <p:spPr>
          <a:xfrm>
            <a:off x="8626108" y="2391869"/>
            <a:ext cx="3135664" cy="195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B474AAE2-0D94-4EAA-B2CE-4A59A33C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1241" y="2249514"/>
            <a:ext cx="374932" cy="381675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05FB697-1620-4EC3-8F27-20C5B286E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704" y="2110565"/>
            <a:ext cx="374932" cy="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705E-B9B6-496D-9D14-CEF6702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 User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DE2-0BF4-48FE-B8F3-D01C35E2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Insert the following code in the while loop under main()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Build the application by pressing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Ctrl + B</a:t>
            </a:r>
            <a:r>
              <a:rPr lang="en-US" dirty="0">
                <a:ea typeface="+mn-lt"/>
                <a:cs typeface="+mn-lt"/>
              </a:rPr>
              <a:t>, or in menu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Project → Build All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5341D-51A8-4BEF-B490-18EA50073DF4}"/>
              </a:ext>
            </a:extLst>
          </p:cNvPr>
          <p:cNvSpPr txBox="1"/>
          <p:nvPr/>
        </p:nvSpPr>
        <p:spPr>
          <a:xfrm>
            <a:off x="4919913" y="1972177"/>
            <a:ext cx="5941595" cy="2908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main(void) {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while (1) {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if (HAL_GPIO_ReadPin(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BUTTON_GPIO_Port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BUTTON_Pin</a:t>
            </a:r>
            <a:r>
              <a:rPr lang="en-US" sz="1100" dirty="0">
                <a:latin typeface="Consolas"/>
                <a:ea typeface="+mn-lt"/>
                <a:cs typeface="+mn-lt"/>
              </a:rPr>
              <a:t>) == GPIO_PIN_SET) {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} else {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(500);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(500);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  }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}</a:t>
            </a:r>
            <a:endParaRPr lang="en-US" sz="1100">
              <a:latin typeface="Consolas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sz="1100" dirty="0">
              <a:latin typeface="Consolas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58B8-28AD-401B-AE97-92061CB3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 : Download to the 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8C8-CFD9-466D-90E3-7C5DF2F6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14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Launch STM32CubeProgrammer</a:t>
            </a:r>
          </a:p>
          <a:p>
            <a:r>
              <a:rPr lang="en-US" dirty="0">
                <a:cs typeface="Calibri"/>
              </a:rPr>
              <a:t>Select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ST_LINK</a:t>
            </a:r>
          </a:p>
          <a:p>
            <a:r>
              <a:rPr lang="en-US" dirty="0">
                <a:cs typeface="Calibri"/>
              </a:rPr>
              <a:t>Click Connect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29014-6AA7-4EB4-9A44-5494CEB5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51" y="1532021"/>
            <a:ext cx="2662214" cy="4114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67B4D2-A350-4D87-8895-A9A959E13A5B}"/>
              </a:ext>
            </a:extLst>
          </p:cNvPr>
          <p:cNvSpPr/>
          <p:nvPr/>
        </p:nvSpPr>
        <p:spPr>
          <a:xfrm>
            <a:off x="7348596" y="1897918"/>
            <a:ext cx="1140162" cy="21738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0B50789A-0182-4A2F-AE78-9D3A507B6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170" y="1814701"/>
            <a:ext cx="374932" cy="381675"/>
          </a:xfrm>
          <a:prstGeom prst="rect">
            <a:avLst/>
          </a:prstGeom>
        </p:spPr>
      </p:pic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6CD80C75-8D97-4690-9B4A-AFAF0606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722" y="2396226"/>
            <a:ext cx="374932" cy="381675"/>
          </a:xfrm>
          <a:prstGeom prst="rect">
            <a:avLst/>
          </a:prstGeom>
        </p:spPr>
      </p:pic>
      <p:pic>
        <p:nvPicPr>
          <p:cNvPr id="11" name="Graphic 6" descr="Badge with solid fill">
            <a:extLst>
              <a:ext uri="{FF2B5EF4-FFF2-40B4-BE49-F238E27FC236}">
                <a16:creationId xmlns:a16="http://schemas.microsoft.com/office/drawing/2014/main" id="{683DD691-373C-4D33-A485-C8988DBD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2142" y="2876550"/>
            <a:ext cx="403058" cy="408072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D6DAEF06-BE35-41B8-BB4A-3B07334D1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99984" y="1512971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968B-B367-499C-8D14-7791D298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8F2D-046D-48B6-A749-9A06DA20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9477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Click the download icon at the right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Browse for the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project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name.bin</a:t>
            </a:r>
            <a:r>
              <a:rPr lang="en-US" dirty="0">
                <a:cs typeface="Calibri"/>
              </a:rPr>
              <a:t> in the Debug file under 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workspace/project name</a:t>
            </a:r>
          </a:p>
          <a:p>
            <a:endParaRPr lang="en-US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Click Start Programming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2A717C-7036-4BE1-B028-47CBAE1B6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11" b="25823"/>
          <a:stretch/>
        </p:blipFill>
        <p:spPr>
          <a:xfrm>
            <a:off x="5053580" y="1932153"/>
            <a:ext cx="6469384" cy="39900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4940E-CB4D-44F5-8C74-B52462DAD5BB}"/>
              </a:ext>
            </a:extLst>
          </p:cNvPr>
          <p:cNvSpPr/>
          <p:nvPr/>
        </p:nvSpPr>
        <p:spPr>
          <a:xfrm>
            <a:off x="4993086" y="3209840"/>
            <a:ext cx="438320" cy="4383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423D-A44E-431D-BC1C-8C0ED994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Interrupt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CACF-FBAB-48E4-AA1C-55A1BCC3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Change Pin PA0 configuration from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GPIO_Input</a:t>
            </a:r>
            <a:r>
              <a:rPr lang="en-US" dirty="0">
                <a:cs typeface="Calibri"/>
              </a:rPr>
              <a:t> to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GPIO_EXTI0</a:t>
            </a:r>
          </a:p>
          <a:p>
            <a:endParaRPr lang="en-US" dirty="0">
              <a:solidFill>
                <a:srgbClr val="C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In System Core -&gt; NVIC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Enable EXTI line 0 and 1 interrupt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486DC5-0CDA-4C3F-A94D-2E59AD0F1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" r="5375" b="-316"/>
          <a:stretch/>
        </p:blipFill>
        <p:spPr>
          <a:xfrm>
            <a:off x="5889342" y="1599871"/>
            <a:ext cx="5811185" cy="31854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25205B-C9FB-41A2-879E-4AB47731D9CF}"/>
              </a:ext>
            </a:extLst>
          </p:cNvPr>
          <p:cNvSpPr/>
          <p:nvPr/>
        </p:nvSpPr>
        <p:spPr>
          <a:xfrm>
            <a:off x="7182319" y="4367053"/>
            <a:ext cx="4519295" cy="1955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AA2B-7870-4D96-BD63-3C507FF6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Handle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F0DC-838A-447F-9A19-B9759D93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2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main.c</a:t>
            </a:r>
            <a:r>
              <a:rPr lang="en-US" dirty="0">
                <a:cs typeface="Calibri"/>
              </a:rPr>
              <a:t> insert the code and remove the code in previous steps</a:t>
            </a:r>
          </a:p>
          <a:p>
            <a:r>
              <a:rPr lang="en-US" dirty="0">
                <a:cs typeface="Calibri"/>
              </a:rPr>
              <a:t>Rebuild and download the application to the board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2BF96-E1AB-4ECC-9A5C-2AE653D32A84}"/>
              </a:ext>
            </a:extLst>
          </p:cNvPr>
          <p:cNvSpPr txBox="1"/>
          <p:nvPr/>
        </p:nvSpPr>
        <p:spPr>
          <a:xfrm>
            <a:off x="6388768" y="2132596"/>
            <a:ext cx="5049252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HAL_GPIO_EXTI_Callback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(uint16_t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GPIO_Pin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 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HAL_GPIO_TogglePin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pPr algn="l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598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A928F-4C02-479F-87B5-613DD6B7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and PWM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E4E2-1ED4-4CBD-90B7-28E13EB45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8692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61F0-6048-4606-9DAC-7F79C1E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8005-66C7-4D1B-99E1-FDB08683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Pre-scaler and counter period</a:t>
            </a:r>
          </a:p>
          <a:p>
            <a:pPr lvl="1"/>
            <a:r>
              <a:rPr lang="en-US" dirty="0"/>
              <a:t>Pre-scaler is used to reduce the counting speed </a:t>
            </a:r>
          </a:p>
          <a:p>
            <a:pPr lvl="1"/>
            <a:r>
              <a:rPr lang="en-US" dirty="0"/>
              <a:t>Counter period determined how many tick until the counter overflow</a:t>
            </a:r>
          </a:p>
          <a:p>
            <a:r>
              <a:rPr lang="en-HK" dirty="0"/>
              <a:t>Example:</a:t>
            </a:r>
          </a:p>
          <a:p>
            <a:pPr lvl="1"/>
            <a:r>
              <a:rPr lang="en-US" sz="1400" b="0" i="0" dirty="0" err="1">
                <a:effectLst/>
                <a:latin typeface="Noto Serif" panose="02020600060500020200" pitchFamily="18" charset="0"/>
              </a:rPr>
              <a:t>F</a:t>
            </a:r>
            <a:r>
              <a:rPr lang="en-US" sz="1400" b="0" i="0" baseline="-25000" dirty="0" err="1">
                <a:effectLst/>
                <a:latin typeface="Noto Serif" panose="02020600060500020200" pitchFamily="18" charset="0"/>
              </a:rPr>
              <a:t>sys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48 MHz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Pre-scaler 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1024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Timer gets incremented by 1 every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1024* 1/48000000 s = 21.3 us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r>
              <a:rPr lang="en-US" sz="1400" b="0" i="0" dirty="0">
                <a:effectLst/>
                <a:latin typeface="Noto Serif" panose="02020600060500020200" pitchFamily="18" charset="0"/>
              </a:rPr>
              <a:t>If set overflow at full 16-bit (at 65535), and start counting from 0, it will generate a signal every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21.3 us * 65535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1395896 us</a:t>
            </a:r>
            <a:r>
              <a:rPr lang="en-US" sz="1400" b="0" i="0" dirty="0">
                <a:effectLst/>
                <a:latin typeface="Noto Serif" panose="02020600060500020200" pitchFamily="18" charset="0"/>
              </a:rPr>
              <a:t> = </a:t>
            </a:r>
            <a:r>
              <a:rPr lang="en-US" sz="1400" b="0" i="1" dirty="0">
                <a:effectLst/>
                <a:latin typeface="Noto Serif" panose="02020600060500020200" pitchFamily="18" charset="0"/>
              </a:rPr>
              <a:t>1395.896 </a:t>
            </a:r>
            <a:r>
              <a:rPr lang="en-US" sz="1400" b="0" i="1" dirty="0" err="1">
                <a:effectLst/>
                <a:latin typeface="Noto Serif" panose="02020600060500020200" pitchFamily="18" charset="0"/>
              </a:rPr>
              <a:t>ms</a:t>
            </a:r>
            <a:endParaRPr lang="en-US" sz="1400" b="0" i="0" dirty="0">
              <a:effectLst/>
              <a:latin typeface="Noto Serif" panose="02020600060500020200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2E09-E4AB-424D-9103-0B053B7D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clock configuration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EDB3-C917-4D0F-926F-802F04B0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HCLK</a:t>
            </a:r>
            <a:r>
              <a:rPr lang="en-US" dirty="0"/>
              <a:t> to 48 MHz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75D16-6E87-430D-827E-CFD801B6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84" y="1690688"/>
            <a:ext cx="6115904" cy="25625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321E78-21E2-4B2F-9F0D-E6F7FF71335F}"/>
              </a:ext>
            </a:extLst>
          </p:cNvPr>
          <p:cNvSpPr/>
          <p:nvPr/>
        </p:nvSpPr>
        <p:spPr>
          <a:xfrm>
            <a:off x="7363838" y="3122579"/>
            <a:ext cx="680935" cy="5058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7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1380C4-C2EF-4E63-9930-A5909A47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609" y="0"/>
            <a:ext cx="5545313" cy="6673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502DA-9285-40B1-8B4B-BA6746EF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Blinking LED with timer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EBA-3F69-4693-9A74-BBA51602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Enable </a:t>
            </a:r>
            <a:r>
              <a:rPr lang="en-US" dirty="0">
                <a:solidFill>
                  <a:srgbClr val="C00000"/>
                </a:solidFill>
              </a:rPr>
              <a:t>TIM6</a:t>
            </a:r>
            <a:r>
              <a:rPr lang="en-US" dirty="0"/>
              <a:t> (basic timer)</a:t>
            </a:r>
          </a:p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pre-scaler</a:t>
            </a:r>
            <a:r>
              <a:rPr lang="en-US" dirty="0"/>
              <a:t> to 2999 (3000 – 1)</a:t>
            </a:r>
          </a:p>
          <a:p>
            <a:r>
              <a:rPr lang="en-US" dirty="0"/>
              <a:t>Set the </a:t>
            </a:r>
            <a:r>
              <a:rPr lang="en-US" dirty="0">
                <a:solidFill>
                  <a:srgbClr val="C00000"/>
                </a:solidFill>
              </a:rPr>
              <a:t>counter period </a:t>
            </a:r>
            <a:r>
              <a:rPr lang="en-US" dirty="0"/>
              <a:t>to 3999 (4000 – 1)</a:t>
            </a:r>
          </a:p>
          <a:p>
            <a:endParaRPr lang="en-H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893E42-6170-4086-86A8-C8341860885D}"/>
              </a:ext>
            </a:extLst>
          </p:cNvPr>
          <p:cNvSpPr/>
          <p:nvPr/>
        </p:nvSpPr>
        <p:spPr>
          <a:xfrm>
            <a:off x="8063280" y="5165387"/>
            <a:ext cx="2092397" cy="1556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22EDCF-9B4F-4916-85D2-022922AEF430}"/>
              </a:ext>
            </a:extLst>
          </p:cNvPr>
          <p:cNvSpPr/>
          <p:nvPr/>
        </p:nvSpPr>
        <p:spPr>
          <a:xfrm>
            <a:off x="8063280" y="4850859"/>
            <a:ext cx="2092397" cy="1556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01D48D-014C-4222-967F-B8B095D2663A}"/>
              </a:ext>
            </a:extLst>
          </p:cNvPr>
          <p:cNvSpPr/>
          <p:nvPr/>
        </p:nvSpPr>
        <p:spPr>
          <a:xfrm>
            <a:off x="7797392" y="405319"/>
            <a:ext cx="733766" cy="21725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54C1-5ECC-4873-AAF0-B72294E1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1CC8-D686-4382-BD47-7BC1625E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</a:t>
            </a:r>
            <a:r>
              <a:rPr lang="en-HK" dirty="0"/>
              <a:t> with blinking LED example</a:t>
            </a:r>
          </a:p>
          <a:p>
            <a:r>
              <a:rPr lang="en-US" dirty="0"/>
              <a:t>Timer and PWM with ultrasonic sensor example</a:t>
            </a:r>
          </a:p>
          <a:p>
            <a:r>
              <a:rPr lang="en-US" dirty="0"/>
              <a:t>UART sending and receiving in interrupt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B616-BB7E-4A21-92A8-C950557C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timer interrupt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4076-3188-4FD1-86C8-09B5E17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/>
          <a:lstStyle/>
          <a:p>
            <a:r>
              <a:rPr lang="en-US" dirty="0"/>
              <a:t>Enable interrupts in </a:t>
            </a:r>
            <a:r>
              <a:rPr lang="en-US" dirty="0">
                <a:solidFill>
                  <a:srgbClr val="C00000"/>
                </a:solidFill>
              </a:rPr>
              <a:t>NVIC settings</a:t>
            </a: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71075-0FB3-4F0D-A9EA-4772C3AD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593" y="1690688"/>
            <a:ext cx="4972744" cy="391532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1DB535-FDBD-458B-AB08-499D55359D47}"/>
              </a:ext>
            </a:extLst>
          </p:cNvPr>
          <p:cNvSpPr/>
          <p:nvPr/>
        </p:nvSpPr>
        <p:spPr>
          <a:xfrm>
            <a:off x="8200417" y="2302212"/>
            <a:ext cx="1634248" cy="1880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E0FA28-7EB0-4723-955D-821965726CB2}"/>
              </a:ext>
            </a:extLst>
          </p:cNvPr>
          <p:cNvSpPr/>
          <p:nvPr/>
        </p:nvSpPr>
        <p:spPr>
          <a:xfrm>
            <a:off x="6485106" y="2902084"/>
            <a:ext cx="4972744" cy="19972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F20E-BA71-4811-A4E5-F1A5E98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1F3F-A036-47A4-9C8A-FF5959F1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Start the timer in interrupt mode</a:t>
            </a:r>
          </a:p>
          <a:p>
            <a:endParaRPr lang="en-US" dirty="0"/>
          </a:p>
          <a:p>
            <a:r>
              <a:rPr lang="en-US" dirty="0"/>
              <a:t>Override the callback function  when a full period elapses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C6D6E-4F4A-46F1-B160-3692B1311600}"/>
              </a:ext>
            </a:extLst>
          </p:cNvPr>
          <p:cNvSpPr txBox="1"/>
          <p:nvPr/>
        </p:nvSpPr>
        <p:spPr>
          <a:xfrm>
            <a:off x="6388768" y="2132596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HAL_TIM_Base_Start_IT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(&amp;htim6);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C01B1-ACFE-4B06-B2DB-A4C82257C036}"/>
              </a:ext>
            </a:extLst>
          </p:cNvPr>
          <p:cNvSpPr txBox="1"/>
          <p:nvPr/>
        </p:nvSpPr>
        <p:spPr>
          <a:xfrm>
            <a:off x="6388768" y="3250671"/>
            <a:ext cx="504925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HAL_TIM_PeriodElapsedCallback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TIM_HandleTypeDef</a:t>
            </a:r>
            <a:r>
              <a:rPr lang="en-US" sz="1100" dirty="0">
                <a:latin typeface="Consolas"/>
                <a:ea typeface="+mn-lt"/>
                <a:cs typeface="+mn-lt"/>
              </a:rPr>
              <a:t> *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htim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HAL_GPIO_TogglePin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LED_Pin</a:t>
            </a:r>
            <a:r>
              <a:rPr lang="en-US" sz="1100" dirty="0">
                <a:latin typeface="Consolas"/>
                <a:ea typeface="+mn-lt"/>
                <a:cs typeface="+mn-lt"/>
              </a:rPr>
              <a:t>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540DC644-613E-4C13-B652-FD2621E8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8534" y="1941758"/>
            <a:ext cx="374932" cy="381675"/>
          </a:xfrm>
          <a:prstGeom prst="rect">
            <a:avLst/>
          </a:prstGeom>
        </p:spPr>
      </p:pic>
      <p:pic>
        <p:nvPicPr>
          <p:cNvPr id="11" name="Graphic 6" descr="Badge with solid fill">
            <a:extLst>
              <a:ext uri="{FF2B5EF4-FFF2-40B4-BE49-F238E27FC236}">
                <a16:creationId xmlns:a16="http://schemas.microsoft.com/office/drawing/2014/main" id="{3BDE3793-DEDE-41D8-A9D2-3AFF029FF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4909" y="3346717"/>
            <a:ext cx="403058" cy="408072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53F984A4-4312-4B7E-8E51-BE341B8A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8172" y="2424254"/>
            <a:ext cx="374932" cy="381675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217C544F-7291-4DDC-8BCE-BB91C640A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6514" y="3442763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1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E5D-E2C0-4C8F-8BC1-A7579BEF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PWM on a Timer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3A18-A168-4CB6-A4E1-391DDA1B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9673" cy="4351338"/>
          </a:xfrm>
        </p:spPr>
        <p:txBody>
          <a:bodyPr/>
          <a:lstStyle/>
          <a:p>
            <a:r>
              <a:rPr lang="en-US" dirty="0"/>
              <a:t>Enable TIM1 and configure Clock Source as </a:t>
            </a:r>
            <a:r>
              <a:rPr lang="en-US" dirty="0">
                <a:solidFill>
                  <a:srgbClr val="C00000"/>
                </a:solidFill>
              </a:rPr>
              <a:t>Internal Clock </a:t>
            </a:r>
          </a:p>
          <a:p>
            <a:r>
              <a:rPr lang="en-US" dirty="0"/>
              <a:t>Configure Channel 1 as </a:t>
            </a:r>
            <a:r>
              <a:rPr lang="en-US" dirty="0">
                <a:solidFill>
                  <a:srgbClr val="C00000"/>
                </a:solidFill>
              </a:rPr>
              <a:t>PWM Generation CH1</a:t>
            </a:r>
          </a:p>
          <a:p>
            <a:r>
              <a:rPr lang="en-US" dirty="0"/>
              <a:t>Pre-scaler = 480, Counter Period = 1000 -&gt; PWM frequency = 100Hz</a:t>
            </a:r>
            <a:endParaRPr lang="en-HK" dirty="0">
              <a:solidFill>
                <a:srgbClr val="C00000"/>
              </a:solidFill>
            </a:endParaRPr>
          </a:p>
          <a:p>
            <a:r>
              <a:rPr lang="en-HK" dirty="0"/>
              <a:t>PWM Pulse = 250 -&gt; duty cycle = 250/1000 =  25%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9A3C6-78B4-461F-BC7A-CE82F5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301" y="982393"/>
            <a:ext cx="5298461" cy="519457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3DB6B0-226F-4D89-805C-76E28D663FC9}"/>
              </a:ext>
            </a:extLst>
          </p:cNvPr>
          <p:cNvSpPr/>
          <p:nvPr/>
        </p:nvSpPr>
        <p:spPr>
          <a:xfrm>
            <a:off x="8861898" y="1796373"/>
            <a:ext cx="2752928" cy="1977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1D7501-C850-4048-9CCA-D78417850EB0}"/>
              </a:ext>
            </a:extLst>
          </p:cNvPr>
          <p:cNvSpPr/>
          <p:nvPr/>
        </p:nvSpPr>
        <p:spPr>
          <a:xfrm>
            <a:off x="9101271" y="3865123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E22DC1-C22A-4D57-849A-E29087E10D88}"/>
              </a:ext>
            </a:extLst>
          </p:cNvPr>
          <p:cNvSpPr/>
          <p:nvPr/>
        </p:nvSpPr>
        <p:spPr>
          <a:xfrm>
            <a:off x="9101271" y="4143982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1E3000-3FA4-4248-A35B-9811C97985B5}"/>
              </a:ext>
            </a:extLst>
          </p:cNvPr>
          <p:cNvSpPr/>
          <p:nvPr/>
        </p:nvSpPr>
        <p:spPr>
          <a:xfrm>
            <a:off x="9086324" y="5444246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28E8EE-4420-4459-950C-4A21F81965B9}"/>
              </a:ext>
            </a:extLst>
          </p:cNvPr>
          <p:cNvSpPr/>
          <p:nvPr/>
        </p:nvSpPr>
        <p:spPr>
          <a:xfrm>
            <a:off x="8861898" y="1625850"/>
            <a:ext cx="2752928" cy="19779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BD4-224D-4FFE-9670-BA8B38A7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E43-5923-4F9A-81BE-C3FB4887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230" cy="4351338"/>
          </a:xfrm>
        </p:spPr>
        <p:txBody>
          <a:bodyPr/>
          <a:lstStyle/>
          <a:p>
            <a:r>
              <a:rPr lang="en-US" dirty="0"/>
              <a:t>Enable the PWM generation as the configuration</a:t>
            </a:r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4EAA8-65B8-405C-81B0-07DA3FE7DEE7}"/>
              </a:ext>
            </a:extLst>
          </p:cNvPr>
          <p:cNvSpPr txBox="1"/>
          <p:nvPr/>
        </p:nvSpPr>
        <p:spPr>
          <a:xfrm>
            <a:off x="6388768" y="2132596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HAL_TIM_PWM_Start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(&amp;htim3, TIM_CHANNEL_3);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1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89CD-877E-4C34-A08D-AC71531C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Timer for Input Capture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D425-FA22-4D96-BA50-660F87CB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1840" cy="4351338"/>
          </a:xfrm>
        </p:spPr>
        <p:txBody>
          <a:bodyPr/>
          <a:lstStyle/>
          <a:p>
            <a:r>
              <a:rPr lang="en-US" dirty="0"/>
              <a:t>Change TIM1 Channel 1 to </a:t>
            </a:r>
            <a:r>
              <a:rPr lang="en-US" dirty="0">
                <a:solidFill>
                  <a:srgbClr val="C00000"/>
                </a:solidFill>
              </a:rPr>
              <a:t>Input Capture direct mode</a:t>
            </a:r>
          </a:p>
          <a:p>
            <a:r>
              <a:rPr lang="en-HK" dirty="0"/>
              <a:t>Configure </a:t>
            </a:r>
            <a:r>
              <a:rPr lang="en-HK" dirty="0">
                <a:solidFill>
                  <a:srgbClr val="C00000"/>
                </a:solidFill>
              </a:rPr>
              <a:t>Pre-scaler</a:t>
            </a:r>
            <a:r>
              <a:rPr lang="en-HK" dirty="0"/>
              <a:t> to 48 – 1 and </a:t>
            </a:r>
            <a:r>
              <a:rPr lang="en-HK" dirty="0">
                <a:solidFill>
                  <a:srgbClr val="C00000"/>
                </a:solidFill>
              </a:rPr>
              <a:t>Counter Period</a:t>
            </a:r>
            <a:r>
              <a:rPr lang="en-HK" dirty="0"/>
              <a:t> to 0xffff – 1</a:t>
            </a:r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DD11B-60CC-473C-8321-64437528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1055"/>
            <a:ext cx="5198706" cy="546694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1155F-9932-43B0-A3D1-D21EF173BD4C}"/>
              </a:ext>
            </a:extLst>
          </p:cNvPr>
          <p:cNvSpPr/>
          <p:nvPr/>
        </p:nvSpPr>
        <p:spPr>
          <a:xfrm>
            <a:off x="8546129" y="4950438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47C30-B37D-4C53-827B-D8D3F9279BDC}"/>
              </a:ext>
            </a:extLst>
          </p:cNvPr>
          <p:cNvSpPr/>
          <p:nvPr/>
        </p:nvSpPr>
        <p:spPr>
          <a:xfrm>
            <a:off x="8546129" y="5220751"/>
            <a:ext cx="2672438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53D7B2-A1F1-41F4-8607-399E1649AA48}"/>
              </a:ext>
            </a:extLst>
          </p:cNvPr>
          <p:cNvSpPr/>
          <p:nvPr/>
        </p:nvSpPr>
        <p:spPr>
          <a:xfrm>
            <a:off x="8501976" y="2274181"/>
            <a:ext cx="2636770" cy="145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6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15C-D0F8-4012-9AE3-5EDF5984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for ultrasonic sensor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E356-A846-4ABF-81E9-4825C863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85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Enable Input Capture interrupt</a:t>
            </a:r>
          </a:p>
          <a:p>
            <a:endParaRPr lang="en-US" dirty="0"/>
          </a:p>
          <a:p>
            <a:r>
              <a:rPr lang="en-US" dirty="0"/>
              <a:t>Create a function for delay in us</a:t>
            </a:r>
          </a:p>
          <a:p>
            <a:endParaRPr lang="en-US" dirty="0"/>
          </a:p>
          <a:p>
            <a:r>
              <a:rPr lang="en-US" dirty="0"/>
              <a:t>Create a function for sending trigger pulse to the ultrasonic sensor</a:t>
            </a:r>
          </a:p>
          <a:p>
            <a:endParaRPr lang="en-HK" dirty="0"/>
          </a:p>
          <a:p>
            <a:r>
              <a:rPr lang="en-HK" dirty="0"/>
              <a:t>Override the interrupt </a:t>
            </a:r>
            <a:r>
              <a:rPr lang="en-HK" dirty="0" err="1"/>
              <a:t>callback</a:t>
            </a:r>
            <a:r>
              <a:rPr lang="en-HK" dirty="0"/>
              <a:t>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85E0F-4480-4B4C-851D-04AD27006D20}"/>
              </a:ext>
            </a:extLst>
          </p:cNvPr>
          <p:cNvSpPr txBox="1"/>
          <p:nvPr/>
        </p:nvSpPr>
        <p:spPr>
          <a:xfrm>
            <a:off x="6489895" y="2878554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delay (uint16_t time)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__HAL_TIM_SET_COUNTER(&amp;htim1, 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(__HAL_TIM_GET_COUNTER (&amp;htim1) &lt; time);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DCC0F-50E7-4B57-84E6-A444B8C26F90}"/>
              </a:ext>
            </a:extLst>
          </p:cNvPr>
          <p:cNvSpPr txBox="1"/>
          <p:nvPr/>
        </p:nvSpPr>
        <p:spPr>
          <a:xfrm>
            <a:off x="6558260" y="4147506"/>
            <a:ext cx="563373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Ultrasonic_Read</a:t>
            </a:r>
            <a:r>
              <a:rPr lang="en-US" sz="1100" dirty="0">
                <a:latin typeface="Consolas"/>
                <a:ea typeface="+mn-lt"/>
                <a:cs typeface="+mn-lt"/>
              </a:rPr>
              <a:t>()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GPIO_PIN_SET);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delay(10);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HAL_GPIO_WritePin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US_TRIG_GPIO_Port</a:t>
            </a:r>
            <a:r>
              <a:rPr lang="en-US" sz="1100" dirty="0">
                <a:latin typeface="Consolas"/>
                <a:ea typeface="+mn-lt"/>
                <a:cs typeface="+mn-lt"/>
              </a:rPr>
              <a:t>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US_TRIG_Pin</a:t>
            </a:r>
            <a:r>
              <a:rPr lang="en-US" sz="1100" dirty="0">
                <a:latin typeface="Consolas"/>
                <a:ea typeface="+mn-lt"/>
                <a:cs typeface="+mn-lt"/>
              </a:rPr>
              <a:t>, GPIO_PIN_RESET);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__HAL_TIM_ENABLE_IT(&amp;htim1, TIM_IT_CC1);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F973-1616-4F66-B30C-ED3D92A01814}"/>
              </a:ext>
            </a:extLst>
          </p:cNvPr>
          <p:cNvSpPr txBox="1"/>
          <p:nvPr/>
        </p:nvSpPr>
        <p:spPr>
          <a:xfrm>
            <a:off x="6489895" y="1815261"/>
            <a:ext cx="504925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...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HAL_TIM_IC_Start_IT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(&amp;htim1, TIM_CHANNEL_1);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 (1){...}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245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B5067-AEFB-484F-AA56-21AD37052456}"/>
              </a:ext>
            </a:extLst>
          </p:cNvPr>
          <p:cNvSpPr txBox="1"/>
          <p:nvPr/>
        </p:nvSpPr>
        <p:spPr>
          <a:xfrm>
            <a:off x="571500" y="181445"/>
            <a:ext cx="1077709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HK" sz="1100" b="0" dirty="0">
                <a:effectLst/>
                <a:latin typeface="Consolas" panose="020B0609020204030204" pitchFamily="49" charset="0"/>
              </a:rPr>
              <a:t>void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HAL_TIM_IC_CaptureCallback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TIM_HandleTypeDef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*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if((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-&gt;Instance == TIM1) &amp;&amp;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-&gt; Channel == HAL_TIM_ACTIVE_CHANNEL_1))    // if the interrupt source is channel1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if (!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 // if the first value is not captured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HAL_TIM_ReadCapturedValue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TIM_CHANNEL_1); // read the first value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// Now change the polarity to falling edge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__HAL_TIM_SET_CAPTUREPOLARITY(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TIM_CHANNEL_1, TIM_INPUTCHANNELPOLARITY_FALLING);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1;  // set the first captured as true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else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HAL_TIM_ReadCapturedValue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TIM_CHANNEL_1);  // read second value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__HAL_TIM_SET_COUNTER(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0);  // reset the counter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if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    Difference =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Sec_Val-First_Val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else if 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&gt;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    Difference = (0xffff -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First_Val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) +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Sec_Val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        Distance = Difference * .034/2;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// set polarity to rising edge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__HAL_TIM_SET_CAPTUREPOLARITY(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htim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, TIM_CHANNEL_1, TIM_INPUTCHANNELPOLARITY_RISING);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__HAL_TIM_DISABLE_IT(&amp;htim1, TIM_IT_CC1);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HK" sz="1100" b="0" dirty="0" err="1">
                <a:effectLst/>
                <a:latin typeface="Consolas" panose="020B0609020204030204" pitchFamily="49" charset="0"/>
              </a:rPr>
              <a:t>Is_First_Captured</a:t>
            </a:r>
            <a:r>
              <a:rPr lang="en-HK" sz="1100" b="0" dirty="0">
                <a:effectLst/>
                <a:latin typeface="Consolas" panose="020B0609020204030204" pitchFamily="49" charset="0"/>
              </a:rPr>
              <a:t> = 0; // set it back to false</a:t>
            </a:r>
          </a:p>
          <a:p>
            <a:r>
              <a:rPr lang="en-HK" sz="11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HK" sz="1100" b="0" dirty="0">
                <a:effectLst/>
                <a:latin typeface="Consolas" panose="020B0609020204030204" pitchFamily="49" charset="0"/>
              </a:rPr>
            </a:br>
            <a:r>
              <a:rPr lang="en-HK" sz="11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04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A475F-3AE0-456D-9A63-23879512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5FA59-493C-4320-9EFF-8F509D4F9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3483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CE8B8-0CEF-45D2-BA8B-2EF19592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UART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49857-2EC5-4A90-8E77-884E4053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9414" cy="4351338"/>
          </a:xfrm>
        </p:spPr>
        <p:txBody>
          <a:bodyPr/>
          <a:lstStyle/>
          <a:p>
            <a:r>
              <a:rPr lang="en-US" dirty="0"/>
              <a:t>Enable USART1 and set the Baud Rate to </a:t>
            </a:r>
            <a:r>
              <a:rPr lang="en-US" dirty="0">
                <a:solidFill>
                  <a:srgbClr val="C00000"/>
                </a:solidFill>
              </a:rPr>
              <a:t>9600</a:t>
            </a:r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78ED6-4CB1-47B8-9B63-AB9CE8A8F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9"/>
          <a:stretch/>
        </p:blipFill>
        <p:spPr>
          <a:xfrm>
            <a:off x="6245678" y="260244"/>
            <a:ext cx="5764338" cy="589726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068638-A407-44E8-9274-BE966AF84620}"/>
              </a:ext>
            </a:extLst>
          </p:cNvPr>
          <p:cNvSpPr/>
          <p:nvPr/>
        </p:nvSpPr>
        <p:spPr>
          <a:xfrm>
            <a:off x="7957713" y="729675"/>
            <a:ext cx="3944186" cy="20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E22CE4-9AF0-44C9-8AFE-57BF85E66C4B}"/>
              </a:ext>
            </a:extLst>
          </p:cNvPr>
          <p:cNvSpPr/>
          <p:nvPr/>
        </p:nvSpPr>
        <p:spPr>
          <a:xfrm>
            <a:off x="8012836" y="3304262"/>
            <a:ext cx="3944186" cy="20522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0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DC82-111E-4040-925C-93EB13EE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449E-E1B6-414B-9E6B-843E157F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387" cy="4351338"/>
          </a:xfrm>
        </p:spPr>
        <p:txBody>
          <a:bodyPr/>
          <a:lstStyle/>
          <a:p>
            <a:r>
              <a:rPr lang="en-US" dirty="0"/>
              <a:t>Enable interrupt in </a:t>
            </a:r>
            <a:r>
              <a:rPr lang="en-US" dirty="0">
                <a:solidFill>
                  <a:srgbClr val="C00000"/>
                </a:solidFill>
              </a:rPr>
              <a:t>NVIC Settings</a:t>
            </a: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0CB78-88BB-4142-8FAE-3D01C208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15" y="1960266"/>
            <a:ext cx="4915586" cy="231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F34E05-69A2-423A-B9F2-01F878DD2240}"/>
              </a:ext>
            </a:extLst>
          </p:cNvPr>
          <p:cNvSpPr/>
          <p:nvPr/>
        </p:nvSpPr>
        <p:spPr>
          <a:xfrm>
            <a:off x="6534231" y="2983248"/>
            <a:ext cx="4950770" cy="21715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43EC-28A2-4F69-9702-4D40F894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STM32 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02737-4669-407A-8833-4E6BC979F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594" y="1525753"/>
            <a:ext cx="4402367" cy="4967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6C537-A485-45AB-B63B-B52AD1D02A48}"/>
              </a:ext>
            </a:extLst>
          </p:cNvPr>
          <p:cNvSpPr txBox="1"/>
          <p:nvPr/>
        </p:nvSpPr>
        <p:spPr>
          <a:xfrm>
            <a:off x="6592857" y="183163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STM32CubeIDE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C972C-CE2E-4715-A286-A4D060E50AC1}"/>
              </a:ext>
            </a:extLst>
          </p:cNvPr>
          <p:cNvSpPr txBox="1"/>
          <p:nvPr/>
        </p:nvSpPr>
        <p:spPr>
          <a:xfrm>
            <a:off x="6097586" y="432794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STM32CubeProgrammer</a:t>
            </a:r>
            <a:endParaRPr lang="en-H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74A730-4EDF-4178-88A9-943148A6D5C8}"/>
              </a:ext>
            </a:extLst>
          </p:cNvPr>
          <p:cNvSpPr/>
          <p:nvPr/>
        </p:nvSpPr>
        <p:spPr>
          <a:xfrm>
            <a:off x="4452359" y="1525753"/>
            <a:ext cx="4136165" cy="2450897"/>
          </a:xfrm>
          <a:prstGeom prst="roundRect">
            <a:avLst>
              <a:gd name="adj" fmla="val 481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DCF4FC-A8C9-476A-88B5-8AC86D866612}"/>
              </a:ext>
            </a:extLst>
          </p:cNvPr>
          <p:cNvSpPr/>
          <p:nvPr/>
        </p:nvSpPr>
        <p:spPr>
          <a:xfrm>
            <a:off x="4452359" y="4161316"/>
            <a:ext cx="4136165" cy="7206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04A1-8B10-4302-BE33-66ACDCE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9865-59C7-4910-BBF2-0F86D6F9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4351338"/>
          </a:xfrm>
        </p:spPr>
        <p:txBody>
          <a:bodyPr/>
          <a:lstStyle/>
          <a:p>
            <a:r>
              <a:rPr lang="en-US" dirty="0"/>
              <a:t>Enable float formatting in setting by right click the project-&gt; Properties -&gt; C/C++ Build -&gt; Settings -&gt; MCU settings -&gt; check </a:t>
            </a:r>
            <a:r>
              <a:rPr lang="en-US" dirty="0">
                <a:solidFill>
                  <a:srgbClr val="C00000"/>
                </a:solidFill>
              </a:rPr>
              <a:t>Use float with </a:t>
            </a: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endParaRPr lang="en-HK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1E1ED-ADC4-46BC-A359-068E30F0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66" y="0"/>
            <a:ext cx="658432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D06AB0-4265-414D-AC64-52692C6C3540}"/>
              </a:ext>
            </a:extLst>
          </p:cNvPr>
          <p:cNvSpPr/>
          <p:nvPr/>
        </p:nvSpPr>
        <p:spPr>
          <a:xfrm>
            <a:off x="9309369" y="2817879"/>
            <a:ext cx="2723745" cy="1782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7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85C-53F3-4486-91F8-3F640698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 with interrupt	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7193-79DD-4B34-9190-28DF3BA6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HAL_UART_Transmit_IT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function to send data.</a:t>
            </a:r>
          </a:p>
          <a:p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F5A58-63A5-4136-B8B0-925CF3A2AF64}"/>
              </a:ext>
            </a:extLst>
          </p:cNvPr>
          <p:cNvSpPr txBox="1"/>
          <p:nvPr/>
        </p:nvSpPr>
        <p:spPr>
          <a:xfrm>
            <a:off x="5797686" y="1815261"/>
            <a:ext cx="626461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char counter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buffer[16] = { 0 }; 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char pause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while(1)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(pause == 0)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sprintf</a:t>
            </a:r>
            <a:r>
              <a:rPr lang="en-US" sz="1100" dirty="0">
                <a:latin typeface="Consolas"/>
                <a:ea typeface="+mn-lt"/>
                <a:cs typeface="+mn-lt"/>
              </a:rPr>
              <a:t>(buffer, "counter=%03d\n\r", counter++);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	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HAL_UART_Transmit_IT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strlen</a:t>
            </a:r>
            <a:r>
              <a:rPr lang="en-US" sz="1100" dirty="0">
                <a:latin typeface="Consolas"/>
                <a:ea typeface="+mn-lt"/>
                <a:cs typeface="+mn-lt"/>
              </a:rPr>
              <a:t>(buffer));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0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AF5D-CFC7-46EE-A19A-05119836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 with interrupt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3A5A-CC88-429E-9D89-DDE601F3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4932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C00000"/>
                </a:solidFill>
              </a:rPr>
              <a:t>HAL_UART_Receive_IT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to read data</a:t>
            </a:r>
          </a:p>
          <a:p>
            <a:r>
              <a:rPr lang="en-HK" dirty="0"/>
              <a:t>Interrupt will issue when the receiver get enough byte and run </a:t>
            </a:r>
            <a:r>
              <a:rPr lang="en-HK" dirty="0" err="1">
                <a:solidFill>
                  <a:srgbClr val="C00000"/>
                </a:solidFill>
              </a:rPr>
              <a:t>HAL_UART_RxCpltCallback</a:t>
            </a:r>
            <a:r>
              <a:rPr lang="en-HK" dirty="0">
                <a:solidFill>
                  <a:srgbClr val="C00000"/>
                </a:solidFill>
              </a:rPr>
              <a:t>() </a:t>
            </a:r>
            <a:r>
              <a:rPr lang="en-HK" dirty="0"/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612C-D66A-43E2-8609-DE8DED68F76B}"/>
              </a:ext>
            </a:extLst>
          </p:cNvPr>
          <p:cNvSpPr txBox="1"/>
          <p:nvPr/>
        </p:nvSpPr>
        <p:spPr>
          <a:xfrm>
            <a:off x="5700409" y="1387244"/>
            <a:ext cx="6264612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nsolas"/>
                <a:ea typeface="+mn-lt"/>
                <a:cs typeface="+mn-lt"/>
              </a:rPr>
              <a:t>char counter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buffer[16] = { 0 };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Char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rx_buffer</a:t>
            </a:r>
            <a:r>
              <a:rPr lang="en-US" sz="1100" dirty="0">
                <a:latin typeface="Consolas"/>
                <a:ea typeface="+mn-lt"/>
                <a:cs typeface="+mn-lt"/>
              </a:rPr>
              <a:t>[16] = {0};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void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HAL_UART_RxCpltCallback</a:t>
            </a:r>
            <a:r>
              <a:rPr lang="en-US" sz="1100" dirty="0">
                <a:latin typeface="Consolas"/>
                <a:ea typeface="+mn-lt"/>
                <a:cs typeface="+mn-lt"/>
              </a:rPr>
              <a:t>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UART_HandleTypeDef</a:t>
            </a:r>
            <a:r>
              <a:rPr lang="en-US" sz="1100" dirty="0">
                <a:latin typeface="Consolas"/>
                <a:ea typeface="+mn-lt"/>
                <a:cs typeface="+mn-lt"/>
              </a:rPr>
              <a:t> *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huart</a:t>
            </a:r>
            <a:r>
              <a:rPr lang="en-US" sz="1100" dirty="0">
                <a:latin typeface="Consolas"/>
                <a:ea typeface="+mn-lt"/>
                <a:cs typeface="+mn-lt"/>
              </a:rPr>
              <a:t>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huart</a:t>
            </a:r>
            <a:r>
              <a:rPr lang="en-US" sz="1100" dirty="0">
                <a:latin typeface="Consolas"/>
                <a:ea typeface="+mn-lt"/>
                <a:cs typeface="+mn-lt"/>
              </a:rPr>
              <a:t> == &amp;huart1) {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1;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int main()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char pause = 0;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while(1)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(pause == 0)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sprintf</a:t>
            </a:r>
            <a:r>
              <a:rPr lang="en-US" sz="1100" dirty="0">
                <a:latin typeface="Consolas"/>
                <a:ea typeface="+mn-lt"/>
                <a:cs typeface="+mn-lt"/>
              </a:rPr>
              <a:t>(buffer, "counter=%03d\n\r", counter++);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	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HAL_UART_Transmit_IT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strlen</a:t>
            </a:r>
            <a:r>
              <a:rPr lang="en-US" sz="1100" dirty="0">
                <a:latin typeface="Consolas"/>
                <a:ea typeface="+mn-lt"/>
                <a:cs typeface="+mn-lt"/>
              </a:rPr>
              <a:t>(buffer));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== 1)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uart_rx_int</a:t>
            </a:r>
            <a:r>
              <a:rPr lang="en-US" sz="1100" dirty="0">
                <a:latin typeface="Consolas"/>
                <a:ea typeface="+mn-lt"/>
                <a:cs typeface="+mn-lt"/>
              </a:rPr>
              <a:t> = 0;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strncmp</a:t>
            </a:r>
            <a:r>
              <a:rPr lang="en-US" sz="1100" dirty="0">
                <a:latin typeface="Consolas"/>
                <a:ea typeface="+mn-lt"/>
                <a:cs typeface="+mn-lt"/>
              </a:rPr>
              <a:t>(command, "stop", 4) == 0)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    pause = 1;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} else if (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strncmp</a:t>
            </a:r>
            <a:r>
              <a:rPr lang="en-US" sz="1100" dirty="0">
                <a:latin typeface="Consolas"/>
                <a:ea typeface="+mn-lt"/>
                <a:cs typeface="+mn-lt"/>
              </a:rPr>
              <a:t>(command, "resume", 6) == 0)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{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    pause = 0; 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HAL_UART_Receive_IT</a:t>
            </a:r>
            <a:r>
              <a:rPr lang="en-US" sz="1100" dirty="0">
                <a:latin typeface="Consolas"/>
                <a:ea typeface="+mn-lt"/>
                <a:cs typeface="+mn-lt"/>
              </a:rPr>
              <a:t>(&amp;huart1, (uint8_t*) buffer, n);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    </a:t>
            </a:r>
            <a:r>
              <a:rPr lang="en-US" sz="1100" dirty="0" err="1">
                <a:latin typeface="Consolas"/>
                <a:ea typeface="+mn-lt"/>
                <a:cs typeface="+mn-lt"/>
              </a:rPr>
              <a:t>HAL_Delay</a:t>
            </a:r>
            <a:r>
              <a:rPr lang="en-US" sz="1100" dirty="0">
                <a:latin typeface="Consolas"/>
                <a:ea typeface="+mn-lt"/>
                <a:cs typeface="+mn-lt"/>
              </a:rPr>
              <a:t>(1000);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    }</a:t>
            </a:r>
          </a:p>
          <a:p>
            <a:r>
              <a:rPr lang="en-US" sz="1100" dirty="0">
                <a:latin typeface="Consolas"/>
                <a:ea typeface="+mn-lt"/>
                <a:cs typeface="+mn-lt"/>
              </a:rPr>
              <a:t>}</a:t>
            </a:r>
          </a:p>
          <a:p>
            <a:endParaRPr lang="en-US" sz="1100" dirty="0">
              <a:latin typeface="Consolas"/>
              <a:ea typeface="+mn-lt"/>
              <a:cs typeface="+mn-lt"/>
            </a:endParaRPr>
          </a:p>
          <a:p>
            <a:endParaRPr lang="en-US" sz="11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65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F6454-3FEF-4A3A-90BD-FDE60B53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AFE48-FB15-4675-938F-A28278BBF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36508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012A8-45E9-4E60-BE7A-769C0474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using UART to send the reading from the ultrasonic sensor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691EA-F126-45CB-8E61-11689DA8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391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2A05D-BEE7-4D63-803A-100F6597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  <a:endParaRPr lang="en-H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70453F-CBB8-4131-94F9-6BFD8C54D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950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E21C-BEC3-4148-84A4-A0585284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Create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022F-952B-44D9-B181-1747CD61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9" y="1825625"/>
            <a:ext cx="49051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Launch STM32CubeIDE</a:t>
            </a:r>
          </a:p>
          <a:p>
            <a:r>
              <a:rPr lang="en-US" dirty="0">
                <a:cs typeface="Calibri"/>
              </a:rPr>
              <a:t>The Project will be saved in the </a:t>
            </a:r>
            <a:r>
              <a:rPr lang="en-US" dirty="0">
                <a:ea typeface="+mn-lt"/>
                <a:cs typeface="+mn-lt"/>
              </a:rPr>
              <a:t>directory of the workspace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C6014F-9560-453C-9E65-21911B08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43" y="3413871"/>
            <a:ext cx="6559943" cy="29233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4388C8-7DFC-4F39-A45F-890AB7B9830A}"/>
              </a:ext>
            </a:extLst>
          </p:cNvPr>
          <p:cNvSpPr/>
          <p:nvPr/>
        </p:nvSpPr>
        <p:spPr>
          <a:xfrm>
            <a:off x="3844088" y="4401480"/>
            <a:ext cx="6460141" cy="43157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1" descr="Badge 1 with solid fill">
            <a:extLst>
              <a:ext uri="{FF2B5EF4-FFF2-40B4-BE49-F238E27FC236}">
                <a16:creationId xmlns:a16="http://schemas.microsoft.com/office/drawing/2014/main" id="{677F0AD2-71BB-43F3-8B48-F64008A60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2323" y="4552321"/>
            <a:ext cx="388419" cy="381675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A491F4E3-2087-433F-9451-2766EE775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105" y="2786091"/>
            <a:ext cx="374932" cy="3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46B-3009-4838-BB22-FAE93B32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412821D-7501-46E0-9171-C704E8836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84" y="133041"/>
            <a:ext cx="10254173" cy="6590133"/>
          </a:xfrm>
        </p:spPr>
      </p:pic>
    </p:spTree>
    <p:extLst>
      <p:ext uri="{BB962C8B-B14F-4D97-AF65-F5344CB8AC3E}">
        <p14:creationId xmlns:p14="http://schemas.microsoft.com/office/powerpoint/2010/main" val="25453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9DB7-D06D-4A31-8CB3-BCDBD753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19" y="1079166"/>
            <a:ext cx="6816538" cy="420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In the Part Number Type:</a:t>
            </a:r>
          </a:p>
          <a:p>
            <a:pPr lvl="1"/>
            <a:r>
              <a:rPr lang="en-US" i="1" dirty="0">
                <a:cs typeface="Calibri"/>
              </a:rPr>
              <a:t>STM32F051R8</a:t>
            </a:r>
          </a:p>
          <a:p>
            <a:r>
              <a:rPr lang="en-US" dirty="0">
                <a:cs typeface="Calibri"/>
              </a:rPr>
              <a:t>Then select </a:t>
            </a:r>
            <a:r>
              <a:rPr lang="en-US" dirty="0">
                <a:solidFill>
                  <a:srgbClr val="C00000"/>
                </a:solidFill>
                <a:cs typeface="Calibri"/>
              </a:rPr>
              <a:t>Package LQFP64</a:t>
            </a:r>
          </a:p>
          <a:p>
            <a:r>
              <a:rPr lang="en-US" dirty="0">
                <a:cs typeface="Calibri"/>
              </a:rPr>
              <a:t>Click next</a:t>
            </a:r>
            <a:endParaRPr lang="en-US" dirty="0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F15428-44EE-4192-9010-958F328BA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5" t="51686" r="180" b="32293"/>
          <a:stretch/>
        </p:blipFill>
        <p:spPr>
          <a:xfrm>
            <a:off x="2857295" y="3843167"/>
            <a:ext cx="8319160" cy="1280868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28CDB0-0537-4725-BCBA-4EAD929F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t="5481" r="73005" b="63322"/>
          <a:stretch/>
        </p:blipFill>
        <p:spPr>
          <a:xfrm>
            <a:off x="6469772" y="586188"/>
            <a:ext cx="2993291" cy="249432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D85C96-E2A6-4AF5-88D7-D8D19FC497E2}"/>
              </a:ext>
            </a:extLst>
          </p:cNvPr>
          <p:cNvSpPr/>
          <p:nvPr/>
        </p:nvSpPr>
        <p:spPr>
          <a:xfrm>
            <a:off x="7087462" y="1836880"/>
            <a:ext cx="1962319" cy="3978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D042704D-E234-470A-8481-DF75A8E5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576" y="1532989"/>
            <a:ext cx="374932" cy="381675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B0FC6E85-67CA-4278-A9C3-EC8F3FF62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0996" y="1989281"/>
            <a:ext cx="374932" cy="38167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9B228F-0D88-4265-8EA2-63B92C61F07D}"/>
              </a:ext>
            </a:extLst>
          </p:cNvPr>
          <p:cNvSpPr/>
          <p:nvPr/>
        </p:nvSpPr>
        <p:spPr>
          <a:xfrm>
            <a:off x="7082684" y="4770175"/>
            <a:ext cx="1058709" cy="21579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Badge with solid fill">
            <a:extLst>
              <a:ext uri="{FF2B5EF4-FFF2-40B4-BE49-F238E27FC236}">
                <a16:creationId xmlns:a16="http://schemas.microsoft.com/office/drawing/2014/main" id="{1F5DD7EB-FB0E-4CD0-A521-193AF61AE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7629" y="2055049"/>
            <a:ext cx="403058" cy="408072"/>
          </a:xfrm>
          <a:prstGeom prst="rect">
            <a:avLst/>
          </a:prstGeom>
        </p:spPr>
      </p:pic>
      <p:pic>
        <p:nvPicPr>
          <p:cNvPr id="13" name="Graphic 6" descr="Badge with solid fill">
            <a:extLst>
              <a:ext uri="{FF2B5EF4-FFF2-40B4-BE49-F238E27FC236}">
                <a16:creationId xmlns:a16="http://schemas.microsoft.com/office/drawing/2014/main" id="{9B8EA346-648E-4FC0-B990-3A408E056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2515" y="4875542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4921F5A-94EA-4010-A41F-91E1E5428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96F5-797F-41AE-9881-AEF93E02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GPIO Pin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B76F-44BA-445F-8AE8-DB7EA743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1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Click PC8 and select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GPIO_Output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Click PA0 and select </a:t>
            </a:r>
            <a:r>
              <a:rPr lang="en-US" dirty="0" err="1">
                <a:solidFill>
                  <a:srgbClr val="C00000"/>
                </a:solidFill>
                <a:cs typeface="Calibri"/>
              </a:rPr>
              <a:t>GPIO_Input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C638B3B-6B80-411F-9879-7CAE98F2C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93" b="-182"/>
          <a:stretch/>
        </p:blipFill>
        <p:spPr>
          <a:xfrm>
            <a:off x="6374310" y="2081967"/>
            <a:ext cx="2657827" cy="3062601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7B8E0C8-F704-4A71-9DDB-793783441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7" t="-470" b="15493"/>
          <a:stretch/>
        </p:blipFill>
        <p:spPr>
          <a:xfrm>
            <a:off x="9218064" y="1174496"/>
            <a:ext cx="2229215" cy="4038996"/>
          </a:xfrm>
          <a:prstGeom prst="rect">
            <a:avLst/>
          </a:prstGeom>
        </p:spPr>
      </p:pic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6984CF6B-052B-4A35-A86C-17B390D72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411" y="1797125"/>
            <a:ext cx="374932" cy="381675"/>
          </a:xfrm>
          <a:prstGeom prst="rect">
            <a:avLst/>
          </a:prstGeom>
        </p:spPr>
      </p:pic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009E4D65-AAC1-4E52-91E2-5C02FB5B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1745" y="3641261"/>
            <a:ext cx="374932" cy="381675"/>
          </a:xfrm>
          <a:prstGeom prst="rect">
            <a:avLst/>
          </a:prstGeom>
        </p:spPr>
      </p:pic>
      <p:pic>
        <p:nvPicPr>
          <p:cNvPr id="12" name="Graphic 6" descr="Badge with solid fill">
            <a:extLst>
              <a:ext uri="{FF2B5EF4-FFF2-40B4-BE49-F238E27FC236}">
                <a16:creationId xmlns:a16="http://schemas.microsoft.com/office/drawing/2014/main" id="{8EA0D1F7-E09C-426E-A4AA-7E33B1151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3168" y="4036586"/>
            <a:ext cx="403058" cy="408072"/>
          </a:xfrm>
          <a:prstGeom prst="rect">
            <a:avLst/>
          </a:prstGeom>
        </p:spPr>
      </p:pic>
      <p:pic>
        <p:nvPicPr>
          <p:cNvPr id="14" name="Graphic 6" descr="Badge with solid fill">
            <a:extLst>
              <a:ext uri="{FF2B5EF4-FFF2-40B4-BE49-F238E27FC236}">
                <a16:creationId xmlns:a16="http://schemas.microsoft.com/office/drawing/2014/main" id="{FCB5848A-C466-412E-9449-A50F18F33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9037" y="2490537"/>
            <a:ext cx="403058" cy="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1755</Words>
  <Application>Microsoft Office PowerPoint</Application>
  <PresentationFormat>Widescreen</PresentationFormat>
  <Paragraphs>230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Noto Serif</vt:lpstr>
      <vt:lpstr>Noto Serif</vt:lpstr>
      <vt:lpstr>office theme</vt:lpstr>
      <vt:lpstr>Introduction to STM32 Microcontroller</vt:lpstr>
      <vt:lpstr>Rundown</vt:lpstr>
      <vt:lpstr>Workflow for STM32 </vt:lpstr>
      <vt:lpstr>GPIO</vt:lpstr>
      <vt:lpstr>Step 1: Create New Project</vt:lpstr>
      <vt:lpstr>PowerPoint Presentation</vt:lpstr>
      <vt:lpstr>PowerPoint Presentation</vt:lpstr>
      <vt:lpstr>PowerPoint Presentation</vt:lpstr>
      <vt:lpstr>Step 2: GPIO Pin Configuration</vt:lpstr>
      <vt:lpstr>PowerPoint Presentation</vt:lpstr>
      <vt:lpstr>Step 3: User code</vt:lpstr>
      <vt:lpstr>Step 4 : Download to the board</vt:lpstr>
      <vt:lpstr>PowerPoint Presentation</vt:lpstr>
      <vt:lpstr>Interrupt</vt:lpstr>
      <vt:lpstr>Handle interrupt</vt:lpstr>
      <vt:lpstr>Timer and PWM</vt:lpstr>
      <vt:lpstr>Basic overview</vt:lpstr>
      <vt:lpstr>System clock configuration</vt:lpstr>
      <vt:lpstr>Blinking LED with timer</vt:lpstr>
      <vt:lpstr>Enable timer interrupt</vt:lpstr>
      <vt:lpstr>User code</vt:lpstr>
      <vt:lpstr>Setup PWM on a Timer</vt:lpstr>
      <vt:lpstr>User code</vt:lpstr>
      <vt:lpstr>Setup Timer for Input Capture</vt:lpstr>
      <vt:lpstr>User code for ultrasonic sensor</vt:lpstr>
      <vt:lpstr>PowerPoint Presentation</vt:lpstr>
      <vt:lpstr>UART</vt:lpstr>
      <vt:lpstr>Setup UART</vt:lpstr>
      <vt:lpstr>PowerPoint Presentation</vt:lpstr>
      <vt:lpstr>PowerPoint Presentation</vt:lpstr>
      <vt:lpstr>Send data with interrupt </vt:lpstr>
      <vt:lpstr>Receive data with interrupt</vt:lpstr>
      <vt:lpstr>Challenge</vt:lpstr>
      <vt:lpstr>Try using UART to send the reading from the ultrasonic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Engineering club</cp:lastModifiedBy>
  <cp:revision>374</cp:revision>
  <dcterms:created xsi:type="dcterms:W3CDTF">2021-12-21T07:22:05Z</dcterms:created>
  <dcterms:modified xsi:type="dcterms:W3CDTF">2021-12-24T07:56:40Z</dcterms:modified>
</cp:coreProperties>
</file>