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imes New Roman Bold" charset="1" panose="02030802070405020303"/>
      <p:regular r:id="rId12"/>
    </p:embeddedFont>
    <p:embeddedFont>
      <p:font typeface="Garamond Bold" charset="1" panose="02020804030307010803"/>
      <p:regular r:id="rId13"/>
    </p:embeddedFont>
    <p:embeddedFont>
      <p:font typeface="Arial Bold" charset="1" panose="020B0802020202020204"/>
      <p:regular r:id="rId14"/>
    </p:embeddedFont>
    <p:embeddedFont>
      <p:font typeface="Arimo Bold" charset="1" panose="020B0704020202020204"/>
      <p:regular r:id="rId18"/>
    </p:embeddedFont>
    <p:embeddedFont>
      <p:font typeface="Calibri (MS)" charset="1" panose="020F0502020204030204"/>
      <p:regular r:id="rId19"/>
    </p:embeddedFont>
    <p:embeddedFont>
      <p:font typeface="Calibri (MS) Bold" charset="1" panose="020F0702030404030204"/>
      <p:regular r:id="rId20"/>
    </p:embeddedFont>
    <p:embeddedFont>
      <p:font typeface="Playwrite US Modern" charset="1" panose="00000000000000000000"/>
      <p:regular r:id="rId21"/>
    </p:embeddedFont>
    <p:embeddedFont>
      <p:font typeface="Arimo" charset="1" panose="020B0604020202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jpe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jpe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29526" y="1277275"/>
            <a:ext cx="6957907" cy="7732451"/>
          </a:xfrm>
          <a:custGeom>
            <a:avLst/>
            <a:gdLst/>
            <a:ahLst/>
            <a:cxnLst/>
            <a:rect r="r" b="b" t="t" l="l"/>
            <a:pathLst>
              <a:path h="7732451" w="6957907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359417" y="2863599"/>
            <a:ext cx="4805264" cy="5139356"/>
            <a:chOff x="0" y="0"/>
            <a:chExt cx="6407018" cy="68524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07023" cy="6852412"/>
            </a:xfrm>
            <a:custGeom>
              <a:avLst/>
              <a:gdLst/>
              <a:ahLst/>
              <a:cxnLst/>
              <a:rect r="r" b="b" t="t" l="l"/>
              <a:pathLst>
                <a:path h="6852412" w="6407023">
                  <a:moveTo>
                    <a:pt x="0" y="0"/>
                  </a:moveTo>
                  <a:lnTo>
                    <a:pt x="6407023" y="0"/>
                  </a:lnTo>
                  <a:lnTo>
                    <a:pt x="6407023" y="6852412"/>
                  </a:lnTo>
                  <a:lnTo>
                    <a:pt x="0" y="6852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49475" b="-1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959969" y="923391"/>
            <a:ext cx="12618720" cy="263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</a:p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 PAGE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96929" y="-790136"/>
            <a:ext cx="15544800" cy="3114675"/>
            <a:chOff x="0" y="0"/>
            <a:chExt cx="20726400" cy="41529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26400" cy="4152900"/>
            </a:xfrm>
            <a:custGeom>
              <a:avLst/>
              <a:gdLst/>
              <a:ahLst/>
              <a:cxnLst/>
              <a:rect r="r" b="b" t="t" l="l"/>
              <a:pathLst>
                <a:path h="415290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52900"/>
                  </a:lnTo>
                  <a:lnTo>
                    <a:pt x="0" y="4152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0726400" cy="41719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1F497D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SMART INDIA HACKATHON 2025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6929" y="2787399"/>
            <a:ext cx="11196034" cy="620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just" marL="579122" indent="-289561" lvl="1">
              <a:lnSpc>
                <a:spcPts val="76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–  25104</a:t>
            </a:r>
          </a:p>
          <a:p>
            <a:pPr algn="just" marL="578715" indent="-289358" lvl="1">
              <a:lnSpc>
                <a:spcPts val="76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 Language Agnostic Chatbot </a:t>
            </a:r>
          </a:p>
          <a:p>
            <a:pPr algn="just" marL="579122" indent="-289561" lvl="1">
              <a:lnSpc>
                <a:spcPts val="76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Theme-  Smart Education</a:t>
            </a:r>
          </a:p>
          <a:p>
            <a:pPr algn="just" marL="579122" indent="-289561" lvl="1">
              <a:lnSpc>
                <a:spcPts val="76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Software</a:t>
            </a:r>
          </a:p>
          <a:p>
            <a:pPr algn="just" marL="579122" indent="-289561" lvl="1">
              <a:lnSpc>
                <a:spcPts val="76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ID-</a:t>
            </a:r>
          </a:p>
          <a:p>
            <a:pPr algn="just" marL="579122" indent="-289561" lvl="1">
              <a:lnSpc>
                <a:spcPts val="76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Name- Algo Yodhas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762049" y="9446"/>
            <a:ext cx="3313680" cy="1684302"/>
            <a:chOff x="0" y="0"/>
            <a:chExt cx="4418240" cy="2245736"/>
          </a:xfrm>
        </p:grpSpPr>
        <p:sp>
          <p:nvSpPr>
            <p:cNvPr name="Freeform 11" id="11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74497" y="0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</a:p>
            <a:p>
              <a:pPr algn="ctr">
                <a:lnSpc>
                  <a:spcPts val="5280"/>
                </a:lnSpc>
              </a:pPr>
              <a:r>
                <a:rPr lang="en-US" sz="4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4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The AI Bridge for India's Languages: Samvaad AI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Algo Yodhas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5" id="15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4497" y="2041371"/>
            <a:ext cx="9101325" cy="7019708"/>
            <a:chOff x="0" y="0"/>
            <a:chExt cx="2397057" cy="18488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97057" cy="1848812"/>
            </a:xfrm>
            <a:custGeom>
              <a:avLst/>
              <a:gdLst/>
              <a:ahLst/>
              <a:cxnLst/>
              <a:rect r="r" b="b" t="t" l="l"/>
              <a:pathLst>
                <a:path h="1848812" w="2397057">
                  <a:moveTo>
                    <a:pt x="0" y="0"/>
                  </a:moveTo>
                  <a:lnTo>
                    <a:pt x="2397057" y="0"/>
                  </a:lnTo>
                  <a:lnTo>
                    <a:pt x="2397057" y="1848812"/>
                  </a:lnTo>
                  <a:lnTo>
                    <a:pt x="0" y="18488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397057" cy="1867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745306" y="2041371"/>
            <a:ext cx="8157212" cy="7019708"/>
            <a:chOff x="0" y="0"/>
            <a:chExt cx="2148402" cy="184881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48402" cy="1848812"/>
            </a:xfrm>
            <a:custGeom>
              <a:avLst/>
              <a:gdLst/>
              <a:ahLst/>
              <a:cxnLst/>
              <a:rect r="r" b="b" t="t" l="l"/>
              <a:pathLst>
                <a:path h="1848812" w="2148402">
                  <a:moveTo>
                    <a:pt x="0" y="0"/>
                  </a:moveTo>
                  <a:lnTo>
                    <a:pt x="2148402" y="0"/>
                  </a:lnTo>
                  <a:lnTo>
                    <a:pt x="2148402" y="1848812"/>
                  </a:lnTo>
                  <a:lnTo>
                    <a:pt x="0" y="18488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2148402" cy="1867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839264" y="6818709"/>
            <a:ext cx="7875339" cy="791345"/>
          </a:xfrm>
          <a:custGeom>
            <a:avLst/>
            <a:gdLst/>
            <a:ahLst/>
            <a:cxnLst/>
            <a:rect r="r" b="b" t="t" l="l"/>
            <a:pathLst>
              <a:path h="791345" w="7875339">
                <a:moveTo>
                  <a:pt x="0" y="0"/>
                </a:moveTo>
                <a:lnTo>
                  <a:pt x="7875338" y="0"/>
                </a:lnTo>
                <a:lnTo>
                  <a:pt x="7875338" y="791345"/>
                </a:lnTo>
                <a:lnTo>
                  <a:pt x="0" y="7913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6212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24808" y="2284809"/>
            <a:ext cx="8619192" cy="633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8"/>
              </a:lnSpc>
            </a:pPr>
            <a:r>
              <a:rPr lang="en-US" sz="3581" b="true">
                <a:solidFill>
                  <a:srgbClr val="0070C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</a:t>
            </a:r>
            <a:r>
              <a:rPr lang="en-US" sz="3581" u="sng" b="true">
                <a:solidFill>
                  <a:srgbClr val="0070C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IDEA/ SOLUTION :-</a:t>
            </a:r>
          </a:p>
          <a:p>
            <a:pPr algn="l">
              <a:lnSpc>
                <a:spcPts val="4058"/>
              </a:lnSpc>
            </a:pPr>
          </a:p>
          <a:p>
            <a:pPr algn="l" marL="536825" indent="-268413" lvl="1">
              <a:lnSpc>
                <a:spcPts val="2983"/>
              </a:lnSpc>
              <a:buFont typeface="Arial"/>
              <a:buChar char="•"/>
            </a:pPr>
            <a:r>
              <a:rPr lang="en-US" sz="24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Samvaad AI is an AI-powered platform for multilingual communication and cultural understanding in India.</a:t>
            </a:r>
          </a:p>
          <a:p>
            <a:pPr algn="l" marL="536825" indent="-268413" lvl="1">
              <a:lnSpc>
                <a:spcPts val="2983"/>
              </a:lnSpc>
              <a:buFont typeface="Arial"/>
              <a:buChar char="•"/>
            </a:pPr>
            <a:r>
              <a:rPr lang="en-US" sz="24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goes beyond simple translation to capture tone, intent, and respect.</a:t>
            </a:r>
          </a:p>
          <a:p>
            <a:pPr algn="l" marL="536825" indent="-268413" lvl="1">
              <a:lnSpc>
                <a:spcPts val="2983"/>
              </a:lnSpc>
              <a:buFont typeface="Arial"/>
              <a:buChar char="•"/>
            </a:pPr>
            <a:r>
              <a:rPr lang="en-US" sz="24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enables real-time multilingual chat.</a:t>
            </a:r>
          </a:p>
          <a:p>
            <a:pPr algn="l" marL="536825" indent="-268413" lvl="1">
              <a:lnSpc>
                <a:spcPts val="2983"/>
              </a:lnSpc>
              <a:buFont typeface="Arial"/>
              <a:buChar char="•"/>
            </a:pPr>
            <a:r>
              <a:rPr lang="en-US" sz="24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platform includes a cultural sensitivity layer that explains language nuances.</a:t>
            </a:r>
          </a:p>
          <a:p>
            <a:pPr algn="l" marL="536825" indent="-268413" lvl="1">
              <a:lnSpc>
                <a:spcPts val="2983"/>
              </a:lnSpc>
              <a:buFont typeface="Arial"/>
              <a:buChar char="•"/>
            </a:pPr>
            <a:r>
              <a:rPr lang="en-US" sz="24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supports both voice and text for accessibility.</a:t>
            </a:r>
          </a:p>
          <a:p>
            <a:pPr algn="l" marL="536825" indent="-268413" lvl="1">
              <a:lnSpc>
                <a:spcPts val="2983"/>
              </a:lnSpc>
              <a:buFont typeface="Arial"/>
              <a:buChar char="•"/>
            </a:pPr>
            <a:r>
              <a:rPr lang="en-US" sz="24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is platform-agnostic, working on any device.</a:t>
            </a:r>
          </a:p>
          <a:p>
            <a:pPr algn="l" marL="536825" indent="-268413" lvl="1">
              <a:lnSpc>
                <a:spcPts val="2983"/>
              </a:lnSpc>
              <a:buFont typeface="Arial"/>
              <a:buChar char="•"/>
            </a:pPr>
            <a:r>
              <a:rPr lang="en-US" sz="24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technology is built on datasets tuned for Indian languages and contexts.</a:t>
            </a:r>
          </a:p>
          <a:p>
            <a:pPr algn="l" marL="536825" indent="-268413" lvl="1">
              <a:lnSpc>
                <a:spcPts val="2983"/>
              </a:lnSpc>
              <a:buFont typeface="Arial"/>
              <a:buChar char="•"/>
            </a:pPr>
            <a:r>
              <a:rPr lang="en-US" sz="24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Its core purpose is to connect humans, not just translate</a:t>
            </a:r>
          </a:p>
          <a:p>
            <a:pPr algn="l">
              <a:lnSpc>
                <a:spcPts val="2983"/>
              </a:lnSpc>
            </a:pPr>
          </a:p>
          <a:p>
            <a:pPr algn="ctr">
              <a:lnSpc>
                <a:spcPts val="2983"/>
              </a:lnSpc>
            </a:pPr>
            <a:r>
              <a:rPr lang="en-US" sz="2486">
                <a:solidFill>
                  <a:srgbClr val="C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“Samvaad doesn’t just translate. It connects humans.”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33222" y="2294334"/>
            <a:ext cx="7781381" cy="387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1"/>
              </a:lnSpc>
            </a:pPr>
            <a:r>
              <a:rPr lang="en-US" sz="2751" u="sng" b="true">
                <a:solidFill>
                  <a:srgbClr val="0070C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PROBLEM STATEMENT:-</a:t>
            </a:r>
          </a:p>
          <a:p>
            <a:pPr algn="l">
              <a:lnSpc>
                <a:spcPts val="3301"/>
              </a:lnSpc>
            </a:pPr>
          </a:p>
          <a:p>
            <a:pPr algn="l" marL="529229" indent="-264615" lvl="1">
              <a:lnSpc>
                <a:spcPts val="2941"/>
              </a:lnSpc>
              <a:buFont typeface="Arial"/>
              <a:buChar char="•"/>
            </a:pPr>
            <a:r>
              <a:rPr lang="en-US" sz="24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There are significant communication gaps in India due to its 22 official languages and more than 19,000 dialects.</a:t>
            </a:r>
          </a:p>
          <a:p>
            <a:pPr algn="l">
              <a:lnSpc>
                <a:spcPts val="2941"/>
              </a:lnSpc>
            </a:pPr>
          </a:p>
          <a:p>
            <a:pPr algn="l" marL="529229" indent="-264615" lvl="1">
              <a:lnSpc>
                <a:spcPts val="2941"/>
              </a:lnSpc>
              <a:buFont typeface="Arial"/>
              <a:buChar char="•"/>
            </a:pPr>
            <a:r>
              <a:rPr lang="en-US" sz="24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Current tools result in literal translations, which are frequently unclear and occasionally offensive.</a:t>
            </a:r>
          </a:p>
          <a:p>
            <a:pPr algn="l">
              <a:lnSpc>
                <a:spcPts val="2941"/>
              </a:lnSpc>
            </a:pPr>
          </a:p>
          <a:p>
            <a:pPr algn="l" marL="529229" indent="-264615" lvl="1">
              <a:lnSpc>
                <a:spcPts val="2941"/>
              </a:lnSpc>
              <a:buFont typeface="Arial"/>
              <a:buChar char="•"/>
            </a:pPr>
            <a:r>
              <a:rPr lang="en-US" sz="245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Business, healthcare, education, and governance are all hampered by poor communication.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TECHNICAL APPROACH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Algo Yodhas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5" id="15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75610" y="2095242"/>
            <a:ext cx="10358170" cy="2637116"/>
            <a:chOff x="0" y="0"/>
            <a:chExt cx="2728078" cy="694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28078" cy="694549"/>
            </a:xfrm>
            <a:custGeom>
              <a:avLst/>
              <a:gdLst/>
              <a:ahLst/>
              <a:cxnLst/>
              <a:rect r="r" b="b" t="t" l="l"/>
              <a:pathLst>
                <a:path h="694549" w="2728078">
                  <a:moveTo>
                    <a:pt x="0" y="0"/>
                  </a:moveTo>
                  <a:lnTo>
                    <a:pt x="2728078" y="0"/>
                  </a:lnTo>
                  <a:lnTo>
                    <a:pt x="2728078" y="694549"/>
                  </a:lnTo>
                  <a:lnTo>
                    <a:pt x="0" y="6945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>
                  <a:alpha val="54902"/>
                </a:srgbClr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728078" cy="71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833780" y="1769948"/>
            <a:ext cx="7241949" cy="7070786"/>
          </a:xfrm>
          <a:custGeom>
            <a:avLst/>
            <a:gdLst/>
            <a:ahLst/>
            <a:cxnLst/>
            <a:rect r="r" b="b" t="t" l="l"/>
            <a:pathLst>
              <a:path h="7070786" w="7241949">
                <a:moveTo>
                  <a:pt x="0" y="0"/>
                </a:moveTo>
                <a:lnTo>
                  <a:pt x="7241949" y="0"/>
                </a:lnTo>
                <a:lnTo>
                  <a:pt x="7241949" y="7070786"/>
                </a:lnTo>
                <a:lnTo>
                  <a:pt x="0" y="707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24941" y="5059168"/>
            <a:ext cx="1378919" cy="1378919"/>
          </a:xfrm>
          <a:custGeom>
            <a:avLst/>
            <a:gdLst/>
            <a:ahLst/>
            <a:cxnLst/>
            <a:rect r="r" b="b" t="t" l="l"/>
            <a:pathLst>
              <a:path h="1378919" w="1378919">
                <a:moveTo>
                  <a:pt x="0" y="0"/>
                </a:moveTo>
                <a:lnTo>
                  <a:pt x="1378918" y="0"/>
                </a:lnTo>
                <a:lnTo>
                  <a:pt x="1378918" y="1378919"/>
                </a:lnTo>
                <a:lnTo>
                  <a:pt x="0" y="13789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012649" y="5028379"/>
            <a:ext cx="1378919" cy="1378919"/>
          </a:xfrm>
          <a:custGeom>
            <a:avLst/>
            <a:gdLst/>
            <a:ahLst/>
            <a:cxnLst/>
            <a:rect r="r" b="b" t="t" l="l"/>
            <a:pathLst>
              <a:path h="1378919" w="1378919">
                <a:moveTo>
                  <a:pt x="0" y="0"/>
                </a:moveTo>
                <a:lnTo>
                  <a:pt x="1378918" y="0"/>
                </a:lnTo>
                <a:lnTo>
                  <a:pt x="1378918" y="1378919"/>
                </a:lnTo>
                <a:lnTo>
                  <a:pt x="0" y="13789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800357" y="4864974"/>
            <a:ext cx="3070312" cy="1705729"/>
          </a:xfrm>
          <a:custGeom>
            <a:avLst/>
            <a:gdLst/>
            <a:ahLst/>
            <a:cxnLst/>
            <a:rect r="r" b="b" t="t" l="l"/>
            <a:pathLst>
              <a:path h="1705729" w="3070312">
                <a:moveTo>
                  <a:pt x="0" y="0"/>
                </a:moveTo>
                <a:lnTo>
                  <a:pt x="3070311" y="0"/>
                </a:lnTo>
                <a:lnTo>
                  <a:pt x="3070311" y="1705729"/>
                </a:lnTo>
                <a:lnTo>
                  <a:pt x="0" y="17057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564494" y="5028379"/>
            <a:ext cx="2349513" cy="1409708"/>
          </a:xfrm>
          <a:custGeom>
            <a:avLst/>
            <a:gdLst/>
            <a:ahLst/>
            <a:cxnLst/>
            <a:rect r="r" b="b" t="t" l="l"/>
            <a:pathLst>
              <a:path h="1409708" w="2349513">
                <a:moveTo>
                  <a:pt x="0" y="0"/>
                </a:moveTo>
                <a:lnTo>
                  <a:pt x="2349513" y="0"/>
                </a:lnTo>
                <a:lnTo>
                  <a:pt x="2349513" y="1409708"/>
                </a:lnTo>
                <a:lnTo>
                  <a:pt x="0" y="14097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91880" y="7115117"/>
            <a:ext cx="2174762" cy="1333652"/>
          </a:xfrm>
          <a:custGeom>
            <a:avLst/>
            <a:gdLst/>
            <a:ahLst/>
            <a:cxnLst/>
            <a:rect r="r" b="b" t="t" l="l"/>
            <a:pathLst>
              <a:path h="1333652" w="2174762">
                <a:moveTo>
                  <a:pt x="0" y="0"/>
                </a:moveTo>
                <a:lnTo>
                  <a:pt x="2174762" y="0"/>
                </a:lnTo>
                <a:lnTo>
                  <a:pt x="2174762" y="1333652"/>
                </a:lnTo>
                <a:lnTo>
                  <a:pt x="0" y="13336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896608" y="6894142"/>
            <a:ext cx="3099384" cy="1735655"/>
          </a:xfrm>
          <a:custGeom>
            <a:avLst/>
            <a:gdLst/>
            <a:ahLst/>
            <a:cxnLst/>
            <a:rect r="r" b="b" t="t" l="l"/>
            <a:pathLst>
              <a:path h="1735655" w="3099384">
                <a:moveTo>
                  <a:pt x="0" y="0"/>
                </a:moveTo>
                <a:lnTo>
                  <a:pt x="3099384" y="0"/>
                </a:lnTo>
                <a:lnTo>
                  <a:pt x="3099384" y="1735655"/>
                </a:lnTo>
                <a:lnTo>
                  <a:pt x="0" y="173565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424617" y="7018378"/>
            <a:ext cx="1288242" cy="1288242"/>
          </a:xfrm>
          <a:custGeom>
            <a:avLst/>
            <a:gdLst/>
            <a:ahLst/>
            <a:cxnLst/>
            <a:rect r="r" b="b" t="t" l="l"/>
            <a:pathLst>
              <a:path h="1288242" w="1288242">
                <a:moveTo>
                  <a:pt x="0" y="0"/>
                </a:moveTo>
                <a:lnTo>
                  <a:pt x="1288242" y="0"/>
                </a:lnTo>
                <a:lnTo>
                  <a:pt x="1288242" y="1288242"/>
                </a:lnTo>
                <a:lnTo>
                  <a:pt x="0" y="128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141484" y="7115117"/>
            <a:ext cx="3219389" cy="1058984"/>
          </a:xfrm>
          <a:custGeom>
            <a:avLst/>
            <a:gdLst/>
            <a:ahLst/>
            <a:cxnLst/>
            <a:rect r="r" b="b" t="t" l="l"/>
            <a:pathLst>
              <a:path h="1058984" w="3219389">
                <a:moveTo>
                  <a:pt x="0" y="0"/>
                </a:moveTo>
                <a:lnTo>
                  <a:pt x="3219389" y="0"/>
                </a:lnTo>
                <a:lnTo>
                  <a:pt x="3219389" y="1058984"/>
                </a:lnTo>
                <a:lnTo>
                  <a:pt x="0" y="105898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0305" t="0" r="-10305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05502" y="2369424"/>
            <a:ext cx="10098386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013" indent="-253507" lvl="1">
              <a:lnSpc>
                <a:spcPts val="2818"/>
              </a:lnSpc>
              <a:buFont typeface="Arial"/>
              <a:buChar char="•"/>
            </a:pPr>
            <a:r>
              <a:rPr lang="en-US" b="true" sz="2348">
                <a:solidFill>
                  <a:srgbClr val="000000">
                    <a:alpha val="96863"/>
                  </a:srgb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Frontend</a:t>
            </a:r>
            <a:r>
              <a:rPr lang="en-US" sz="2348">
                <a:solidFill>
                  <a:srgbClr val="000000">
                    <a:alpha val="96863"/>
                  </a:srgbClr>
                </a:solidFill>
                <a:latin typeface="Calibri (MS)"/>
                <a:ea typeface="Calibri (MS)"/>
                <a:cs typeface="Calibri (MS)"/>
                <a:sym typeface="Calibri (MS)"/>
              </a:rPr>
              <a:t>:  Next.js, Framer Motion, Lucide React, Tailwind-style CSS</a:t>
            </a:r>
          </a:p>
          <a:p>
            <a:pPr algn="l" marL="507013" indent="-253507" lvl="1">
              <a:lnSpc>
                <a:spcPts val="2818"/>
              </a:lnSpc>
              <a:buFont typeface="Arial"/>
              <a:buChar char="•"/>
            </a:pPr>
            <a:r>
              <a:rPr lang="en-US" b="true" sz="2348">
                <a:solidFill>
                  <a:srgbClr val="000000">
                    <a:alpha val="96863"/>
                  </a:srgb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Backend</a:t>
            </a:r>
            <a:r>
              <a:rPr lang="en-US" sz="2348">
                <a:solidFill>
                  <a:srgbClr val="000000">
                    <a:alpha val="96863"/>
                  </a:srgbClr>
                </a:solidFill>
                <a:latin typeface="Calibri (MS)"/>
                <a:ea typeface="Calibri (MS)"/>
                <a:cs typeface="Calibri (MS)"/>
                <a:sym typeface="Calibri (MS)"/>
              </a:rPr>
              <a:t>:  Node.js + Express.js, RESTful APIs, JWT Auth</a:t>
            </a:r>
          </a:p>
          <a:p>
            <a:pPr algn="l" marL="507013" indent="-253507" lvl="1">
              <a:lnSpc>
                <a:spcPts val="2818"/>
              </a:lnSpc>
              <a:buFont typeface="Arial"/>
              <a:buChar char="•"/>
            </a:pPr>
            <a:r>
              <a:rPr lang="en-US" b="true" sz="2348">
                <a:solidFill>
                  <a:srgbClr val="000000">
                    <a:alpha val="96863"/>
                  </a:srgb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Database</a:t>
            </a:r>
            <a:r>
              <a:rPr lang="en-US" sz="2348">
                <a:solidFill>
                  <a:srgbClr val="000000">
                    <a:alpha val="96863"/>
                  </a:srgbClr>
                </a:solidFill>
                <a:latin typeface="Calibri (MS)"/>
                <a:ea typeface="Calibri (MS)"/>
                <a:cs typeface="Calibri (MS)"/>
                <a:sym typeface="Calibri (MS)"/>
              </a:rPr>
              <a:t>:  PostgreSQL (Supabase) with connection pooling</a:t>
            </a:r>
          </a:p>
          <a:p>
            <a:pPr algn="l" marL="507013" indent="-253507" lvl="1">
              <a:lnSpc>
                <a:spcPts val="2818"/>
              </a:lnSpc>
              <a:buFont typeface="Arial"/>
              <a:buChar char="•"/>
            </a:pPr>
            <a:r>
              <a:rPr lang="en-US" b="true" sz="2348">
                <a:solidFill>
                  <a:srgbClr val="000000">
                    <a:alpha val="96863"/>
                  </a:srgb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APIs</a:t>
            </a:r>
            <a:r>
              <a:rPr lang="en-US" sz="2348">
                <a:solidFill>
                  <a:srgbClr val="000000">
                    <a:alpha val="96863"/>
                  </a:srgbClr>
                </a:solidFill>
                <a:latin typeface="Calibri (MS)"/>
                <a:ea typeface="Calibri (MS)"/>
                <a:cs typeface="Calibri (MS)"/>
                <a:sym typeface="Calibri (MS)"/>
              </a:rPr>
              <a:t>:  /auth, /chat, /tips, /ai, /faq</a:t>
            </a:r>
          </a:p>
          <a:p>
            <a:pPr algn="l" marL="507013" indent="-253507" lvl="1">
              <a:lnSpc>
                <a:spcPts val="2818"/>
              </a:lnSpc>
              <a:buFont typeface="Arial"/>
              <a:buChar char="•"/>
            </a:pPr>
            <a:r>
              <a:rPr lang="en-US" b="true" sz="2348">
                <a:solidFill>
                  <a:srgbClr val="000000">
                    <a:alpha val="96863"/>
                  </a:srgb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AI Integration</a:t>
            </a:r>
            <a:r>
              <a:rPr lang="en-US" sz="2348">
                <a:solidFill>
                  <a:srgbClr val="000000">
                    <a:alpha val="96863"/>
                  </a:srgbClr>
                </a:solidFill>
                <a:latin typeface="Calibri (MS)"/>
                <a:ea typeface="Calibri (MS)"/>
                <a:cs typeface="Calibri (MS)"/>
                <a:sym typeface="Calibri (MS)"/>
              </a:rPr>
              <a:t>:  Speech-to-Text (ASR), NLP, Response Generator, Text-to-Speech </a:t>
            </a:r>
          </a:p>
          <a:p>
            <a:pPr algn="l">
              <a:lnSpc>
                <a:spcPts val="28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345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FEASIBILITY AND VIABILITY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Algo Yodhas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5" id="15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75610" y="1769948"/>
            <a:ext cx="9654422" cy="4210606"/>
            <a:chOff x="0" y="0"/>
            <a:chExt cx="2542728" cy="11089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42728" cy="1108966"/>
            </a:xfrm>
            <a:custGeom>
              <a:avLst/>
              <a:gdLst/>
              <a:ahLst/>
              <a:cxnLst/>
              <a:rect r="r" b="b" t="t" l="l"/>
              <a:pathLst>
                <a:path h="1108966" w="2542728">
                  <a:moveTo>
                    <a:pt x="0" y="0"/>
                  </a:moveTo>
                  <a:lnTo>
                    <a:pt x="2542728" y="0"/>
                  </a:lnTo>
                  <a:lnTo>
                    <a:pt x="2542728" y="1108966"/>
                  </a:lnTo>
                  <a:lnTo>
                    <a:pt x="0" y="11089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542728" cy="1128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5610" y="6104378"/>
            <a:ext cx="9654422" cy="3153922"/>
            <a:chOff x="0" y="0"/>
            <a:chExt cx="2542728" cy="8306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42728" cy="830662"/>
            </a:xfrm>
            <a:custGeom>
              <a:avLst/>
              <a:gdLst/>
              <a:ahLst/>
              <a:cxnLst/>
              <a:rect r="r" b="b" t="t" l="l"/>
              <a:pathLst>
                <a:path h="830662" w="2542728">
                  <a:moveTo>
                    <a:pt x="0" y="0"/>
                  </a:moveTo>
                  <a:lnTo>
                    <a:pt x="2542728" y="0"/>
                  </a:lnTo>
                  <a:lnTo>
                    <a:pt x="2542728" y="830662"/>
                  </a:lnTo>
                  <a:lnTo>
                    <a:pt x="0" y="830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2542728" cy="849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445268" y="1769947"/>
            <a:ext cx="7454742" cy="3747926"/>
            <a:chOff x="0" y="0"/>
            <a:chExt cx="1963389" cy="98710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63389" cy="987108"/>
            </a:xfrm>
            <a:custGeom>
              <a:avLst/>
              <a:gdLst/>
              <a:ahLst/>
              <a:cxnLst/>
              <a:rect r="r" b="b" t="t" l="l"/>
              <a:pathLst>
                <a:path h="987108" w="1963389">
                  <a:moveTo>
                    <a:pt x="0" y="0"/>
                  </a:moveTo>
                  <a:lnTo>
                    <a:pt x="1963389" y="0"/>
                  </a:lnTo>
                  <a:lnTo>
                    <a:pt x="1963389" y="987108"/>
                  </a:lnTo>
                  <a:lnTo>
                    <a:pt x="0" y="987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1963389" cy="1006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445268" y="5794771"/>
            <a:ext cx="7454742" cy="3463528"/>
            <a:chOff x="0" y="0"/>
            <a:chExt cx="1963389" cy="91220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963389" cy="912205"/>
            </a:xfrm>
            <a:custGeom>
              <a:avLst/>
              <a:gdLst/>
              <a:ahLst/>
              <a:cxnLst/>
              <a:rect r="r" b="b" t="t" l="l"/>
              <a:pathLst>
                <a:path h="912205" w="1963389">
                  <a:moveTo>
                    <a:pt x="0" y="0"/>
                  </a:moveTo>
                  <a:lnTo>
                    <a:pt x="1963389" y="0"/>
                  </a:lnTo>
                  <a:lnTo>
                    <a:pt x="1963389" y="912205"/>
                  </a:lnTo>
                  <a:lnTo>
                    <a:pt x="0" y="912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1963389" cy="931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704530" y="1928193"/>
            <a:ext cx="9030124" cy="392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96"/>
              </a:lnSpc>
            </a:pPr>
            <a:r>
              <a:rPr lang="en-US" sz="2163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Feasibilty Analysis:</a:t>
            </a:r>
          </a:p>
          <a:p>
            <a:pPr algn="just" marL="467191" indent="-233595" lvl="1">
              <a:lnSpc>
                <a:spcPts val="2596"/>
              </a:lnSpc>
              <a:buFont typeface="Arial"/>
              <a:buChar char="•"/>
            </a:pPr>
            <a:r>
              <a:rPr lang="en-US" b="true" sz="216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Technical:</a:t>
            </a:r>
            <a:r>
              <a:rPr lang="en-US" sz="216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Modern stack (</a:t>
            </a:r>
            <a:r>
              <a:rPr lang="en-US" b="true" sz="216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Next.js, Node.js, Supabase, AI models</a:t>
            </a:r>
            <a:r>
              <a:rPr lang="en-US" sz="216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) ensures scalability and reliability.</a:t>
            </a:r>
          </a:p>
          <a:p>
            <a:pPr algn="just" marL="467191" indent="-233595" lvl="1">
              <a:lnSpc>
                <a:spcPts val="2596"/>
              </a:lnSpc>
              <a:buFont typeface="Arial"/>
              <a:buChar char="•"/>
            </a:pPr>
            <a:r>
              <a:rPr lang="en-US" b="true" sz="216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Financial: Minimal upfront costs;</a:t>
            </a:r>
            <a:r>
              <a:rPr lang="en-US" sz="216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scalable cloud infra reduces long-term expenses.</a:t>
            </a:r>
          </a:p>
          <a:p>
            <a:pPr algn="just" marL="467191" indent="-233595" lvl="1">
              <a:lnSpc>
                <a:spcPts val="2596"/>
              </a:lnSpc>
              <a:buFont typeface="Arial"/>
              <a:buChar char="•"/>
            </a:pPr>
            <a:r>
              <a:rPr lang="en-US" b="true" sz="216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Market:  </a:t>
            </a:r>
            <a:r>
              <a:rPr lang="en-US" sz="216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Rising demand for multilingual AI assistants in India;</a:t>
            </a:r>
            <a:r>
              <a:rPr lang="en-US" b="true" sz="216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untapped regional language market</a:t>
            </a:r>
            <a:r>
              <a:rPr lang="en-US" sz="216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creates strong adoption potential.</a:t>
            </a:r>
          </a:p>
          <a:p>
            <a:pPr algn="just" marL="467191" indent="-233595" lvl="1">
              <a:lnSpc>
                <a:spcPts val="2596"/>
              </a:lnSpc>
              <a:buFont typeface="Arial"/>
              <a:buChar char="•"/>
            </a:pPr>
            <a:r>
              <a:rPr lang="en-US" b="true" sz="216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Operational: Simple UI/UX for end-users, easy onboarding</a:t>
            </a:r>
            <a:r>
              <a:rPr lang="en-US" sz="216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, and low maintenance requirements.</a:t>
            </a:r>
          </a:p>
          <a:p>
            <a:pPr algn="just" marL="467191" indent="-233595" lvl="1">
              <a:lnSpc>
                <a:spcPts val="25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3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Development Complexity:</a:t>
            </a:r>
            <a:r>
              <a:rPr lang="en-US" sz="216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Medium to high; requires seamless AI integration, real-time voice processing, and secure authentication mechanisms.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4530" y="6293976"/>
            <a:ext cx="9342273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1"/>
              </a:lnSpc>
            </a:pPr>
            <a:r>
              <a:rPr lang="en-US" sz="235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Challenges and Risks:</a:t>
            </a:r>
          </a:p>
          <a:p>
            <a:pPr algn="l">
              <a:lnSpc>
                <a:spcPts val="2831"/>
              </a:lnSpc>
            </a:pPr>
          </a:p>
          <a:p>
            <a:pPr algn="l" marL="509523" indent="-254761" lvl="1">
              <a:lnSpc>
                <a:spcPts val="2831"/>
              </a:lnSpc>
              <a:buFont typeface="Arial"/>
              <a:buChar char="•"/>
            </a:pPr>
            <a:r>
              <a:rPr lang="en-US" sz="23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</a:t>
            </a:r>
            <a:r>
              <a:rPr lang="en-US" b="true" sz="23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voice recognition</a:t>
            </a:r>
            <a:r>
              <a:rPr lang="en-US" sz="23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across multiple languages.</a:t>
            </a:r>
          </a:p>
          <a:p>
            <a:pPr algn="l" marL="509523" indent="-254761" lvl="1">
              <a:lnSpc>
                <a:spcPts val="2831"/>
              </a:lnSpc>
              <a:buFont typeface="Arial"/>
              <a:buChar char="•"/>
            </a:pPr>
            <a:r>
              <a:rPr lang="en-US" sz="23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Maintaining</a:t>
            </a:r>
            <a:r>
              <a:rPr lang="en-US" b="true" sz="23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accuracy</a:t>
            </a:r>
            <a:r>
              <a:rPr lang="en-US" sz="23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in regional dialects.</a:t>
            </a:r>
          </a:p>
          <a:p>
            <a:pPr algn="l" marL="509523" indent="-254761" lvl="1">
              <a:lnSpc>
                <a:spcPts val="2831"/>
              </a:lnSpc>
              <a:buFont typeface="Arial"/>
              <a:buChar char="•"/>
            </a:pPr>
            <a:r>
              <a:rPr lang="en-US" sz="23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Ensuring </a:t>
            </a:r>
            <a:r>
              <a:rPr lang="en-US" b="true" sz="23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privacy</a:t>
            </a:r>
            <a:r>
              <a:rPr lang="en-US" sz="23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and </a:t>
            </a:r>
            <a:r>
              <a:rPr lang="en-US" b="true" sz="23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user security.</a:t>
            </a:r>
          </a:p>
          <a:p>
            <a:pPr algn="l" marL="509523" indent="-254761" lvl="1">
              <a:lnSpc>
                <a:spcPts val="2831"/>
              </a:lnSpc>
              <a:buFont typeface="Arial"/>
              <a:buChar char="•"/>
            </a:pPr>
            <a:r>
              <a:rPr lang="en-US" b="true" sz="23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Scaling database</a:t>
            </a:r>
            <a:r>
              <a:rPr lang="en-US" sz="23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for high-volume concurrent users.</a:t>
            </a:r>
          </a:p>
          <a:p>
            <a:pPr algn="l" marL="509523" indent="-254761" lvl="1">
              <a:lnSpc>
                <a:spcPts val="2831"/>
              </a:lnSpc>
              <a:buFont typeface="Arial"/>
              <a:buChar char="•"/>
            </a:pPr>
            <a:r>
              <a:rPr lang="en-US" sz="23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Building trust and </a:t>
            </a:r>
            <a:r>
              <a:rPr lang="en-US" b="true" sz="23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adoption in rural communities.</a:t>
            </a:r>
          </a:p>
          <a:p>
            <a:pPr algn="l">
              <a:lnSpc>
                <a:spcPts val="2831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630778" y="1918668"/>
            <a:ext cx="7083721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2"/>
              </a:lnSpc>
            </a:pPr>
            <a:r>
              <a:rPr lang="en-US" sz="221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Strategies to Overcome Challenges:</a:t>
            </a:r>
          </a:p>
          <a:p>
            <a:pPr algn="l">
              <a:lnSpc>
                <a:spcPts val="2662"/>
              </a:lnSpc>
            </a:pPr>
          </a:p>
          <a:p>
            <a:pPr algn="l" marL="479107" indent="-239553" lvl="1">
              <a:lnSpc>
                <a:spcPts val="2662"/>
              </a:lnSpc>
              <a:buFont typeface="Arial"/>
              <a:buChar char="•"/>
            </a:pPr>
            <a:r>
              <a:rPr lang="en-US" sz="22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 pre-trained multilingual AI models with fine-tuning.</a:t>
            </a:r>
          </a:p>
          <a:p>
            <a:pPr algn="l" marL="479107" indent="-239553" lvl="1">
              <a:lnSpc>
                <a:spcPts val="2662"/>
              </a:lnSpc>
              <a:buFont typeface="Arial"/>
              <a:buChar char="•"/>
            </a:pPr>
            <a:r>
              <a:rPr lang="en-US" sz="22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Hybrid cloud approach to balance cost + performance.</a:t>
            </a:r>
          </a:p>
          <a:p>
            <a:pPr algn="l" marL="479107" indent="-239553" lvl="1">
              <a:lnSpc>
                <a:spcPts val="2662"/>
              </a:lnSpc>
              <a:buFont typeface="Arial"/>
              <a:buChar char="•"/>
            </a:pPr>
            <a:r>
              <a:rPr lang="en-US" sz="22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 strong encryption &amp; compliance with data laws.</a:t>
            </a:r>
          </a:p>
          <a:p>
            <a:pPr algn="l" marL="479107" indent="-239553" lvl="1">
              <a:lnSpc>
                <a:spcPts val="2662"/>
              </a:lnSpc>
              <a:buFont typeface="Arial"/>
              <a:buChar char="•"/>
            </a:pPr>
            <a:r>
              <a:rPr lang="en-US" sz="22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Scalable architecture (load balancers, caching, optimized DB).</a:t>
            </a:r>
          </a:p>
          <a:p>
            <a:pPr algn="l" marL="479107" indent="-239553" lvl="1">
              <a:lnSpc>
                <a:spcPts val="2662"/>
              </a:lnSpc>
              <a:buFont typeface="Arial"/>
              <a:buChar char="•"/>
            </a:pPr>
            <a:r>
              <a:rPr lang="en-US" sz="221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Awareness campaigns and pilot programs in target regions.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445268" y="5923403"/>
            <a:ext cx="7454742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1"/>
              </a:lnSpc>
            </a:pPr>
            <a:r>
              <a:rPr lang="en-US" sz="225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Viability Analysis:</a:t>
            </a:r>
          </a:p>
          <a:p>
            <a:pPr algn="l">
              <a:lnSpc>
                <a:spcPts val="2711"/>
              </a:lnSpc>
            </a:pPr>
          </a:p>
          <a:p>
            <a:pPr algn="l" marL="487933" indent="-243967" lvl="1">
              <a:lnSpc>
                <a:spcPts val="2711"/>
              </a:lnSpc>
              <a:buFont typeface="Arial"/>
              <a:buChar char="•"/>
            </a:pPr>
            <a:r>
              <a:rPr lang="en-US" b="true" sz="22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Financial Viability:</a:t>
            </a:r>
            <a:r>
              <a:rPr lang="en-US" sz="22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Low infra cost, freemium model for scaling.</a:t>
            </a:r>
          </a:p>
          <a:p>
            <a:pPr algn="l" marL="487933" indent="-243967" lvl="1">
              <a:lnSpc>
                <a:spcPts val="2711"/>
              </a:lnSpc>
              <a:buFont typeface="Arial"/>
              <a:buChar char="•"/>
            </a:pPr>
            <a:r>
              <a:rPr lang="en-US" b="true" sz="22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Social Viability: </a:t>
            </a:r>
            <a:r>
              <a:rPr lang="en-US" sz="22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Bridges digital divide, supports inclusivity.</a:t>
            </a:r>
          </a:p>
          <a:p>
            <a:pPr algn="l" marL="487933" indent="-243967" lvl="1">
              <a:lnSpc>
                <a:spcPts val="2711"/>
              </a:lnSpc>
              <a:buFont typeface="Arial"/>
              <a:buChar char="•"/>
            </a:pPr>
            <a:r>
              <a:rPr lang="en-US" b="true" sz="22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Sustainability Viability:</a:t>
            </a:r>
            <a:r>
              <a:rPr lang="en-US" sz="22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Open-source + modular stack reduces long-term overhead.</a:t>
            </a:r>
          </a:p>
          <a:p>
            <a:pPr algn="l" marL="487933" indent="-243967" lvl="1">
              <a:lnSpc>
                <a:spcPts val="2711"/>
              </a:lnSpc>
              <a:buFont typeface="Arial"/>
              <a:buChar char="•"/>
            </a:pPr>
            <a:r>
              <a:rPr lang="en-US" b="true" sz="225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Adoption Viability:</a:t>
            </a:r>
            <a:r>
              <a:rPr lang="en-US" sz="22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Aligned with Digital India, strong government + institutional use cases.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IMPACT AND BENEFITS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Algo Yodhas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5" id="15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75609" y="2057400"/>
            <a:ext cx="8929190" cy="6936153"/>
            <a:chOff x="0" y="0"/>
            <a:chExt cx="2351721" cy="182680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51721" cy="1826806"/>
            </a:xfrm>
            <a:custGeom>
              <a:avLst/>
              <a:gdLst/>
              <a:ahLst/>
              <a:cxnLst/>
              <a:rect r="r" b="b" t="t" l="l"/>
              <a:pathLst>
                <a:path h="1826806" w="2351721">
                  <a:moveTo>
                    <a:pt x="0" y="0"/>
                  </a:moveTo>
                  <a:lnTo>
                    <a:pt x="2351721" y="0"/>
                  </a:lnTo>
                  <a:lnTo>
                    <a:pt x="2351721" y="1826806"/>
                  </a:lnTo>
                  <a:lnTo>
                    <a:pt x="0" y="18268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351721" cy="1845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661909" y="1643062"/>
            <a:ext cx="8221732" cy="4141698"/>
          </a:xfrm>
          <a:custGeom>
            <a:avLst/>
            <a:gdLst/>
            <a:ahLst/>
            <a:cxnLst/>
            <a:rect r="r" b="b" t="t" l="l"/>
            <a:pathLst>
              <a:path h="4141698" w="8221732">
                <a:moveTo>
                  <a:pt x="0" y="0"/>
                </a:moveTo>
                <a:lnTo>
                  <a:pt x="8221733" y="0"/>
                </a:lnTo>
                <a:lnTo>
                  <a:pt x="8221733" y="4141698"/>
                </a:lnTo>
                <a:lnTo>
                  <a:pt x="0" y="4141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485252" y="5417343"/>
            <a:ext cx="4591111" cy="4114800"/>
          </a:xfrm>
          <a:custGeom>
            <a:avLst/>
            <a:gdLst/>
            <a:ahLst/>
            <a:cxnLst/>
            <a:rect r="r" b="b" t="t" l="l"/>
            <a:pathLst>
              <a:path h="4114800" w="4591111">
                <a:moveTo>
                  <a:pt x="0" y="0"/>
                </a:moveTo>
                <a:lnTo>
                  <a:pt x="4591111" y="0"/>
                </a:lnTo>
                <a:lnTo>
                  <a:pt x="45911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78262" y="2343150"/>
            <a:ext cx="8465737" cy="685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657" u="sng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1.) Social Impact :</a:t>
            </a:r>
          </a:p>
          <a:p>
            <a:pPr algn="l" marL="573840" indent="-286920" lvl="1">
              <a:lnSpc>
                <a:spcPts val="3189"/>
              </a:lnSpc>
              <a:buFont typeface="Arial"/>
              <a:buChar char="•"/>
            </a:pPr>
            <a:r>
              <a:rPr lang="en-US" sz="265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Breaks language barriers across India.</a:t>
            </a:r>
          </a:p>
          <a:p>
            <a:pPr algn="l" marL="573840" indent="-286920" lvl="1">
              <a:lnSpc>
                <a:spcPts val="3189"/>
              </a:lnSpc>
              <a:buFont typeface="Arial"/>
              <a:buChar char="•"/>
            </a:pPr>
            <a:r>
              <a:rPr lang="en-US" sz="265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Promotes inclusivity in rural &amp; underserved communities.</a:t>
            </a:r>
          </a:p>
          <a:p>
            <a:pPr algn="l">
              <a:lnSpc>
                <a:spcPts val="3189"/>
              </a:lnSpc>
            </a:pPr>
          </a:p>
          <a:p>
            <a:pPr algn="l">
              <a:lnSpc>
                <a:spcPts val="3189"/>
              </a:lnSpc>
            </a:pPr>
            <a:r>
              <a:rPr lang="en-US" sz="2657" u="sng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2.) Educational Impact:</a:t>
            </a:r>
          </a:p>
          <a:p>
            <a:pPr algn="l" marL="573840" indent="-286920" lvl="1">
              <a:lnSpc>
                <a:spcPts val="3189"/>
              </a:lnSpc>
              <a:buFont typeface="Arial"/>
              <a:buChar char="•"/>
            </a:pPr>
            <a:r>
              <a:rPr lang="en-US" sz="265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Provides learning support in native languages.</a:t>
            </a:r>
          </a:p>
          <a:p>
            <a:pPr algn="l" marL="573840" indent="-286920" lvl="1">
              <a:lnSpc>
                <a:spcPts val="3189"/>
              </a:lnSpc>
              <a:buFont typeface="Arial"/>
              <a:buChar char="•"/>
            </a:pPr>
            <a:r>
              <a:rPr lang="en-US" sz="265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Improves digital literacy &amp; knowledge access.</a:t>
            </a:r>
          </a:p>
          <a:p>
            <a:pPr algn="l">
              <a:lnSpc>
                <a:spcPts val="3189"/>
              </a:lnSpc>
            </a:pPr>
          </a:p>
          <a:p>
            <a:pPr algn="l">
              <a:lnSpc>
                <a:spcPts val="3189"/>
              </a:lnSpc>
            </a:pPr>
            <a:r>
              <a:rPr lang="en-US" sz="2657" u="sng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3.) Economic Impact:</a:t>
            </a:r>
          </a:p>
          <a:p>
            <a:pPr algn="l" marL="573840" indent="-286920" lvl="1">
              <a:lnSpc>
                <a:spcPts val="3189"/>
              </a:lnSpc>
              <a:buFont typeface="Arial"/>
              <a:buChar char="•"/>
            </a:pPr>
            <a:r>
              <a:rPr lang="en-US" sz="265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Expands SME and startup market reach.</a:t>
            </a:r>
          </a:p>
          <a:p>
            <a:pPr algn="l" marL="573840" indent="-286920" lvl="1">
              <a:lnSpc>
                <a:spcPts val="3189"/>
              </a:lnSpc>
              <a:buFont typeface="Arial"/>
              <a:buChar char="•"/>
            </a:pPr>
            <a:r>
              <a:rPr lang="en-US" sz="265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Cuts customer support costs via automation.</a:t>
            </a:r>
          </a:p>
          <a:p>
            <a:pPr algn="l">
              <a:lnSpc>
                <a:spcPts val="3189"/>
              </a:lnSpc>
            </a:pPr>
          </a:p>
          <a:p>
            <a:pPr algn="l">
              <a:lnSpc>
                <a:spcPts val="3189"/>
              </a:lnSpc>
            </a:pPr>
            <a:r>
              <a:rPr lang="en-US" sz="2657" u="sng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4.) Technological Impact:</a:t>
            </a:r>
          </a:p>
          <a:p>
            <a:pPr algn="l" marL="573840" indent="-286920" lvl="1">
              <a:lnSpc>
                <a:spcPts val="3189"/>
              </a:lnSpc>
              <a:buFont typeface="Arial"/>
              <a:buChar char="•"/>
            </a:pPr>
            <a:r>
              <a:rPr lang="en-US" sz="265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Strengthens India’s multilingual AI ecosystem.</a:t>
            </a:r>
          </a:p>
          <a:p>
            <a:pPr algn="l" marL="573840" indent="-286920" lvl="1">
              <a:lnSpc>
                <a:spcPts val="3189"/>
              </a:lnSpc>
              <a:buFont typeface="Arial"/>
              <a:buChar char="•"/>
            </a:pPr>
            <a:r>
              <a:rPr lang="en-US" sz="265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Scalable for healthcare, governance, and businesses.</a:t>
            </a:r>
          </a:p>
          <a:p>
            <a:pPr algn="l">
              <a:lnSpc>
                <a:spcPts val="3189"/>
              </a:lnSpc>
            </a:pPr>
          </a:p>
          <a:p>
            <a:pPr algn="l">
              <a:lnSpc>
                <a:spcPts val="318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RESEARCH  AND REFERENCES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6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5610" y="359319"/>
            <a:ext cx="1915886" cy="1249101"/>
            <a:chOff x="0" y="0"/>
            <a:chExt cx="2554514" cy="1665468"/>
          </a:xfrm>
        </p:grpSpPr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25400" y="2540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 descr="Your startup LOGO"/>
            <p:cNvSpPr/>
            <p:nvPr/>
          </p:nvSpPr>
          <p:spPr>
            <a:xfrm flipH="false" flipV="false" rot="0">
              <a:off x="0" y="0"/>
              <a:ext cx="2554478" cy="1665478"/>
            </a:xfrm>
            <a:custGeom>
              <a:avLst/>
              <a:gdLst/>
              <a:ahLst/>
              <a:cxnLst/>
              <a:rect r="r" b="b" t="t" l="l"/>
              <a:pathLst>
                <a:path h="1665478" w="2554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554514" cy="1722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Algo Yodhas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4762049" y="85645"/>
            <a:ext cx="3313680" cy="1684302"/>
            <a:chOff x="0" y="0"/>
            <a:chExt cx="4418240" cy="2245736"/>
          </a:xfrm>
        </p:grpSpPr>
        <p:sp>
          <p:nvSpPr>
            <p:cNvPr name="Freeform 15" id="15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75610" y="1894604"/>
            <a:ext cx="8369930" cy="7211393"/>
            <a:chOff x="0" y="0"/>
            <a:chExt cx="2204426" cy="18992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04426" cy="1899297"/>
            </a:xfrm>
            <a:custGeom>
              <a:avLst/>
              <a:gdLst/>
              <a:ahLst/>
              <a:cxnLst/>
              <a:rect r="r" b="b" t="t" l="l"/>
              <a:pathLst>
                <a:path h="1899297" w="2204426">
                  <a:moveTo>
                    <a:pt x="0" y="0"/>
                  </a:moveTo>
                  <a:lnTo>
                    <a:pt x="2204426" y="0"/>
                  </a:lnTo>
                  <a:lnTo>
                    <a:pt x="2204426" y="1899297"/>
                  </a:lnTo>
                  <a:lnTo>
                    <a:pt x="0" y="18992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204426" cy="191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144000" y="1894604"/>
            <a:ext cx="8743998" cy="7051457"/>
            <a:chOff x="0" y="0"/>
            <a:chExt cx="2302946" cy="185717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02946" cy="1857174"/>
            </a:xfrm>
            <a:custGeom>
              <a:avLst/>
              <a:gdLst/>
              <a:ahLst/>
              <a:cxnLst/>
              <a:rect r="r" b="b" t="t" l="l"/>
              <a:pathLst>
                <a:path h="1857174" w="2302946">
                  <a:moveTo>
                    <a:pt x="0" y="0"/>
                  </a:moveTo>
                  <a:lnTo>
                    <a:pt x="2302946" y="0"/>
                  </a:lnTo>
                  <a:lnTo>
                    <a:pt x="2302946" y="1857174"/>
                  </a:lnTo>
                  <a:lnTo>
                    <a:pt x="0" y="18571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4A7EBB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2302946" cy="1876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306796" y="6313094"/>
            <a:ext cx="2236217" cy="1252282"/>
          </a:xfrm>
          <a:custGeom>
            <a:avLst/>
            <a:gdLst/>
            <a:ahLst/>
            <a:cxnLst/>
            <a:rect r="r" b="b" t="t" l="l"/>
            <a:pathLst>
              <a:path h="1252282" w="2236217">
                <a:moveTo>
                  <a:pt x="0" y="0"/>
                </a:moveTo>
                <a:lnTo>
                  <a:pt x="2236217" y="0"/>
                </a:lnTo>
                <a:lnTo>
                  <a:pt x="2236217" y="1252281"/>
                </a:lnTo>
                <a:lnTo>
                  <a:pt x="0" y="1252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44798" y="6148771"/>
            <a:ext cx="3428802" cy="1134142"/>
          </a:xfrm>
          <a:custGeom>
            <a:avLst/>
            <a:gdLst/>
            <a:ahLst/>
            <a:cxnLst/>
            <a:rect r="r" b="b" t="t" l="l"/>
            <a:pathLst>
              <a:path h="1134142" w="3428802">
                <a:moveTo>
                  <a:pt x="0" y="0"/>
                </a:moveTo>
                <a:lnTo>
                  <a:pt x="3428802" y="0"/>
                </a:lnTo>
                <a:lnTo>
                  <a:pt x="3428802" y="1134142"/>
                </a:lnTo>
                <a:lnTo>
                  <a:pt x="0" y="11341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765652" y="7644863"/>
            <a:ext cx="2681495" cy="1072598"/>
          </a:xfrm>
          <a:custGeom>
            <a:avLst/>
            <a:gdLst/>
            <a:ahLst/>
            <a:cxnLst/>
            <a:rect r="r" b="b" t="t" l="l"/>
            <a:pathLst>
              <a:path h="1072598" w="2681495">
                <a:moveTo>
                  <a:pt x="0" y="0"/>
                </a:moveTo>
                <a:lnTo>
                  <a:pt x="2681496" y="0"/>
                </a:lnTo>
                <a:lnTo>
                  <a:pt x="2681496" y="1072598"/>
                </a:lnTo>
                <a:lnTo>
                  <a:pt x="0" y="10725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46772" y="1951248"/>
            <a:ext cx="7812380" cy="754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9"/>
              </a:lnSpc>
            </a:pPr>
            <a:r>
              <a:rPr lang="en-US" sz="2866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Research:-</a:t>
            </a:r>
          </a:p>
          <a:p>
            <a:pPr algn="just" marL="770033" indent="-385016" lvl="1">
              <a:lnSpc>
                <a:spcPts val="4279"/>
              </a:lnSpc>
              <a:buFont typeface="Arial"/>
              <a:buChar char="•"/>
            </a:pPr>
            <a:r>
              <a:rPr lang="en-US" sz="35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40% of rural users in India face digital barriers due to lack of regional language support (IAMAI, 2023)</a:t>
            </a:r>
          </a:p>
          <a:p>
            <a:pPr algn="just" marL="770033" indent="-385016" lvl="1">
              <a:lnSpc>
                <a:spcPts val="4279"/>
              </a:lnSpc>
              <a:buFont typeface="Arial"/>
              <a:buChar char="•"/>
            </a:pPr>
            <a:r>
              <a:rPr lang="en-US" sz="35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65% of Indians prefer accessing digital platforms in their native language (Google–KPMG Report)</a:t>
            </a:r>
          </a:p>
          <a:p>
            <a:pPr algn="just" marL="770033" indent="-385016" lvl="1">
              <a:lnSpc>
                <a:spcPts val="4279"/>
              </a:lnSpc>
              <a:buFont typeface="Arial"/>
              <a:buChar char="•"/>
            </a:pPr>
            <a:r>
              <a:rPr lang="en-US" sz="35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Conversational AI adoption is growing at a 30% CAGR till 2027 (Gartner, 2023)</a:t>
            </a:r>
          </a:p>
          <a:p>
            <a:pPr algn="just" marL="770033" indent="-385016" lvl="1">
              <a:lnSpc>
                <a:spcPts val="4279"/>
              </a:lnSpc>
              <a:buFont typeface="Arial"/>
              <a:buChar char="•"/>
            </a:pPr>
            <a:r>
              <a:rPr lang="en-US" sz="35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AI-driven multilingual solutions improve customer engagement by 25–35% (Deloitte, 2022)</a:t>
            </a:r>
          </a:p>
          <a:p>
            <a:pPr algn="just">
              <a:lnSpc>
                <a:spcPts val="427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9023049" y="1989348"/>
            <a:ext cx="8864949" cy="4323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1"/>
              </a:lnSpc>
            </a:pPr>
            <a:r>
              <a:rPr lang="en-US" sz="284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43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Research:-</a:t>
            </a:r>
          </a:p>
          <a:p>
            <a:pPr algn="l">
              <a:lnSpc>
                <a:spcPts val="3411"/>
              </a:lnSpc>
            </a:pPr>
          </a:p>
          <a:p>
            <a:pPr algn="l" marL="613847" indent="-306923" lvl="1">
              <a:lnSpc>
                <a:spcPts val="3411"/>
              </a:lnSpc>
              <a:buFont typeface="Arial"/>
              <a:buChar char="•"/>
            </a:pPr>
            <a:r>
              <a:rPr lang="en-US" sz="284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IAMAI Report (2023) – Internet in India</a:t>
            </a:r>
          </a:p>
          <a:p>
            <a:pPr algn="l" marL="613847" indent="-306923" lvl="1">
              <a:lnSpc>
                <a:spcPts val="3411"/>
              </a:lnSpc>
              <a:buFont typeface="Arial"/>
              <a:buChar char="•"/>
            </a:pPr>
            <a:r>
              <a:rPr lang="en-US" sz="284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Google &amp; KPMG – Indian Languages: The Digital Divide</a:t>
            </a:r>
          </a:p>
          <a:p>
            <a:pPr algn="l" marL="613847" indent="-306923" lvl="1">
              <a:lnSpc>
                <a:spcPts val="3411"/>
              </a:lnSpc>
              <a:buFont typeface="Arial"/>
              <a:buChar char="•"/>
            </a:pPr>
            <a:r>
              <a:rPr lang="en-US" sz="284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Gartner (2023) – Conversational AI Market Trends</a:t>
            </a:r>
          </a:p>
          <a:p>
            <a:pPr algn="l" marL="613847" indent="-306923" lvl="1">
              <a:lnSpc>
                <a:spcPts val="3411"/>
              </a:lnSpc>
              <a:buFont typeface="Arial"/>
              <a:buChar char="•"/>
            </a:pPr>
            <a:r>
              <a:rPr lang="en-US" sz="284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Deloitte Insights (2022) – Future of Conversational AI</a:t>
            </a:r>
          </a:p>
          <a:p>
            <a:pPr algn="l" marL="613847" indent="-306923" lvl="1">
              <a:lnSpc>
                <a:spcPts val="3411"/>
              </a:lnSpc>
              <a:buFont typeface="Arial"/>
              <a:buChar char="•"/>
            </a:pPr>
            <a:r>
              <a:rPr lang="en-US" sz="284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IEEE Access (2022) – Multilingual Conversational AI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DAGxmYlW3kY</dc:identifier>
  <dcterms:modified xsi:type="dcterms:W3CDTF">2011-08-01T06:04:30Z</dcterms:modified>
  <cp:revision>1</cp:revision>
  <dc:title>SIH2025-IDEA-Presentation-Format.pptx</dc:title>
</cp:coreProperties>
</file>