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EE4A9-F96D-4449-9D20-575969B8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7BEC1-5E57-4A43-9EE7-C934F1FCB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850E4-234C-4039-82D3-7DBCC759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A7638-7841-4EA2-AC60-9F25A2EA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611DB-1744-41D5-9A47-8997AB1C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5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D1FA3-278E-4A2D-8236-6047FC70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384437-3657-4CB8-8574-BE612291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B470A1-4382-455E-B567-2F150B5B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2D1F34-11B1-49AF-9376-E84575E1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D4683-0C87-4A1F-A90D-F2E93AF8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3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93BF78-598E-4FB9-A5A8-9896D8386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F7C59-EF4F-4153-9061-9457F62CA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11E25-3E33-4330-B90F-7D10402A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385A1-7998-4EC3-8FA4-B84EA90A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6CB3B-6A8F-4929-83A9-161217B7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33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4B5AC-A17C-46C7-AE8D-A3286466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DC618-5C21-4F05-A967-DB0A377B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96D4A-FED8-4033-99BC-1512997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CD035-FC4E-4039-BD9C-29853F72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DDD31-8F90-4CD0-9300-0CD391CD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2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31DF-A375-4B7C-ABB0-39610491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1B8571-4199-4517-860E-003F3CF8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4456C-99A3-4C64-A1CC-4BAA894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740A7-D5C3-4D54-BDBA-D169A729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EA896-A74E-4454-B9CC-2EE79A53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0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ADEF8-994F-4F6E-8E47-2984AD0B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E966D-01B4-4F70-9DC0-06959AAAE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1ADBED-3885-4124-9894-71235C0D7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919554-0ED9-41E6-9342-2F45AB2B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1BFBB8-A007-4AEC-8A2C-E111BE60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4BC952-A907-4534-97B4-195FC396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0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37A0F-352A-4635-A6F0-07951EA3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86D9C-11D4-4367-A6B6-9987FE63A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5CCE3C-D2CD-478B-85FB-80AC1994F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9E5F86-D08D-4E60-8A2C-3471BAA38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2CAB58-A365-4BE5-ABDE-7449100EE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3063FE-8FD0-4B82-B0EF-6009BC68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B09D86-6EF4-4FB0-A6BF-CA5329C0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66428E-A1E5-4212-B934-ABA1CCF9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85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1B91C-D4F5-441F-8CA4-4D2BD9D9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7C2426-23D8-4F08-82B7-25D3F3B0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DC4562-3F24-4794-8C67-D6E852C5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BEE8CD-84A7-471B-A88F-AB4DFE3F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25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4DB1B1-5293-427F-A813-0D8C3EFA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ECD144-111A-45B3-9323-99188A20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504312-654D-408C-98E3-CC819595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9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C1E72-0AF6-4BDE-8B13-9C571F8A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2C92A-3781-41D1-B1FF-49EAC2B5D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705386-9B42-41DF-BC1D-97D5D9DB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0AEC1-12F7-482C-8617-8DF58F98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369BB6-BA16-47C6-B97F-9943194C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0DE412-248D-41D7-964D-22208A1F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4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B9EA-B49C-4E3C-A4A5-F8431845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C1EB63-85D3-4E4A-BE2F-6DE0D9B3F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4929B-E4B2-4531-A4A6-356448D6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C45B19-1E0D-4A29-BFAE-C57C7D42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F7F434-870E-4280-A051-C919CBD2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FC8AA-51C5-49F2-8BEB-D6801569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98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BACC91-F0A2-40B8-A5FC-6CAA4801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F4A918-43A9-4BAD-BC5C-16DBAD2C0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97B81-66ED-477C-A07B-97EF27DB6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E5D3-F1C4-4498-A50A-75FA0BC133C6}" type="datetimeFigureOut">
              <a:rPr lang="es-MX" smtClean="0"/>
              <a:t>07/11/2021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87300-8A47-4A59-A116-7E7C114BE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7692F-0F91-4FA4-B944-56A44108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FCDE-1025-426D-98E5-53C472300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53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D8B6516-6809-4696-82D8-1F79D073BF4E}"/>
              </a:ext>
            </a:extLst>
          </p:cNvPr>
          <p:cNvSpPr/>
          <p:nvPr/>
        </p:nvSpPr>
        <p:spPr>
          <a:xfrm>
            <a:off x="7268210" y="1770357"/>
            <a:ext cx="1669770" cy="156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Generador por combustible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995FD-D994-4B9F-9407-6B273F09919D}"/>
              </a:ext>
            </a:extLst>
          </p:cNvPr>
          <p:cNvSpPr/>
          <p:nvPr/>
        </p:nvSpPr>
        <p:spPr>
          <a:xfrm>
            <a:off x="7261566" y="3746788"/>
            <a:ext cx="1669770" cy="156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Generador por baterías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49015E-5D4A-4A6E-BBD5-A7C3C7612407}"/>
              </a:ext>
            </a:extLst>
          </p:cNvPr>
          <p:cNvSpPr/>
          <p:nvPr/>
        </p:nvSpPr>
        <p:spPr>
          <a:xfrm>
            <a:off x="383702" y="2512357"/>
            <a:ext cx="1577008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Computadoras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520E2F-2642-4EB0-95B6-9E48D459015A}"/>
              </a:ext>
            </a:extLst>
          </p:cNvPr>
          <p:cNvSpPr/>
          <p:nvPr/>
        </p:nvSpPr>
        <p:spPr>
          <a:xfrm>
            <a:off x="466528" y="3623558"/>
            <a:ext cx="1411356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Servidores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EF7102-8B7C-4E8D-AD20-42107AE74D3E}"/>
              </a:ext>
            </a:extLst>
          </p:cNvPr>
          <p:cNvSpPr/>
          <p:nvPr/>
        </p:nvSpPr>
        <p:spPr>
          <a:xfrm>
            <a:off x="377078" y="4856676"/>
            <a:ext cx="1490867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Dispositivos importantes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118CD78-086D-4A3F-89D4-0D41010C4706}"/>
              </a:ext>
            </a:extLst>
          </p:cNvPr>
          <p:cNvSpPr/>
          <p:nvPr/>
        </p:nvSpPr>
        <p:spPr>
          <a:xfrm>
            <a:off x="3325687" y="2512357"/>
            <a:ext cx="1411356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Lámparas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84CCF3-437B-4A39-B5F5-B37D62773CDA}"/>
              </a:ext>
            </a:extLst>
          </p:cNvPr>
          <p:cNvSpPr/>
          <p:nvPr/>
        </p:nvSpPr>
        <p:spPr>
          <a:xfrm>
            <a:off x="3206414" y="3623559"/>
            <a:ext cx="1736033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Aire Acondicionado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14345C9-404E-41F6-BD0D-1132E0B0E2E3}"/>
              </a:ext>
            </a:extLst>
          </p:cNvPr>
          <p:cNvSpPr/>
          <p:nvPr/>
        </p:nvSpPr>
        <p:spPr>
          <a:xfrm>
            <a:off x="3289241" y="4778477"/>
            <a:ext cx="1490867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Dispositivos prescindibles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9CBAEEB-451F-41F8-A32A-611503582047}"/>
              </a:ext>
            </a:extLst>
          </p:cNvPr>
          <p:cNvCxnSpPr>
            <a:cxnSpLocks/>
          </p:cNvCxnSpPr>
          <p:nvPr/>
        </p:nvCxnSpPr>
        <p:spPr>
          <a:xfrm flipH="1">
            <a:off x="2583563" y="1813305"/>
            <a:ext cx="29949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F2E8B8A-62D3-4816-B5AE-6FCDF922FC9A}"/>
              </a:ext>
            </a:extLst>
          </p:cNvPr>
          <p:cNvCxnSpPr>
            <a:cxnSpLocks/>
          </p:cNvCxnSpPr>
          <p:nvPr/>
        </p:nvCxnSpPr>
        <p:spPr>
          <a:xfrm>
            <a:off x="5578553" y="2856912"/>
            <a:ext cx="0" cy="2374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5BB5FE1-6CE3-4E10-890B-3D4E4767FDD4}"/>
              </a:ext>
            </a:extLst>
          </p:cNvPr>
          <p:cNvCxnSpPr>
            <a:cxnSpLocks/>
          </p:cNvCxnSpPr>
          <p:nvPr/>
        </p:nvCxnSpPr>
        <p:spPr>
          <a:xfrm>
            <a:off x="5583315" y="1813305"/>
            <a:ext cx="0" cy="892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978D870-5D2D-4403-95A6-0C8B0A533E6C}"/>
              </a:ext>
            </a:extLst>
          </p:cNvPr>
          <p:cNvCxnSpPr>
            <a:cxnSpLocks/>
          </p:cNvCxnSpPr>
          <p:nvPr/>
        </p:nvCxnSpPr>
        <p:spPr>
          <a:xfrm>
            <a:off x="2583562" y="1813305"/>
            <a:ext cx="0" cy="34959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B4B71C4-8F6D-4479-8F6A-55A64069C021}"/>
              </a:ext>
            </a:extLst>
          </p:cNvPr>
          <p:cNvCxnSpPr>
            <a:cxnSpLocks/>
          </p:cNvCxnSpPr>
          <p:nvPr/>
        </p:nvCxnSpPr>
        <p:spPr>
          <a:xfrm flipH="1">
            <a:off x="5578554" y="2859287"/>
            <a:ext cx="12589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D794138-0B2A-499F-88FE-5048DAF534D2}"/>
              </a:ext>
            </a:extLst>
          </p:cNvPr>
          <p:cNvSpPr/>
          <p:nvPr/>
        </p:nvSpPr>
        <p:spPr>
          <a:xfrm>
            <a:off x="6837511" y="1299781"/>
            <a:ext cx="4625837" cy="46879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2FC2E20-6BA5-49C7-9041-77EB7FA4CC7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37043" y="2964911"/>
            <a:ext cx="84151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AB962F5-5C01-4CB7-BB93-C50317EAFC6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942447" y="4076114"/>
            <a:ext cx="6361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20DC4A6-BAB4-4572-A870-AF9644B148A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780108" y="5231032"/>
            <a:ext cx="7984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0A6869C-9615-415B-8B99-FB0AECEA2CF5}"/>
              </a:ext>
            </a:extLst>
          </p:cNvPr>
          <p:cNvCxnSpPr>
            <a:cxnSpLocks/>
          </p:cNvCxnSpPr>
          <p:nvPr/>
        </p:nvCxnSpPr>
        <p:spPr>
          <a:xfrm flipH="1">
            <a:off x="5578554" y="2707942"/>
            <a:ext cx="12589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2F27518-B6AF-442E-85CC-5D3354B3E75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960710" y="2964912"/>
            <a:ext cx="6361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B5E5A434-F5F5-4995-AAEF-4667479BC489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877884" y="4076113"/>
            <a:ext cx="715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0FC0AB8A-DE9A-4940-91AC-3C629A74547C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867945" y="5309231"/>
            <a:ext cx="7156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3D40CAA8-947E-4C2E-B37B-ABA277D85211}"/>
              </a:ext>
            </a:extLst>
          </p:cNvPr>
          <p:cNvCxnSpPr>
            <a:cxnSpLocks/>
          </p:cNvCxnSpPr>
          <p:nvPr/>
        </p:nvCxnSpPr>
        <p:spPr>
          <a:xfrm>
            <a:off x="3438773" y="1299781"/>
            <a:ext cx="162556" cy="513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E6B4B00-87A4-4E44-9819-53D3A207DD82}"/>
              </a:ext>
            </a:extLst>
          </p:cNvPr>
          <p:cNvSpPr txBox="1"/>
          <p:nvPr/>
        </p:nvSpPr>
        <p:spPr>
          <a:xfrm>
            <a:off x="1561987" y="869025"/>
            <a:ext cx="36985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Cableado de dispositivos importantes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AB73F00-41E6-4D80-A136-E6D14FBB47C8}"/>
              </a:ext>
            </a:extLst>
          </p:cNvPr>
          <p:cNvCxnSpPr>
            <a:cxnSpLocks/>
          </p:cNvCxnSpPr>
          <p:nvPr/>
        </p:nvCxnSpPr>
        <p:spPr>
          <a:xfrm flipV="1">
            <a:off x="6034304" y="2856914"/>
            <a:ext cx="0" cy="3460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F973FD0-8B6F-47D9-AA23-A1E2AF7F1F33}"/>
              </a:ext>
            </a:extLst>
          </p:cNvPr>
          <p:cNvSpPr txBox="1"/>
          <p:nvPr/>
        </p:nvSpPr>
        <p:spPr>
          <a:xfrm>
            <a:off x="4074430" y="6317187"/>
            <a:ext cx="378469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Cableado de dispositivos prescindibles</a:t>
            </a:r>
          </a:p>
        </p:txBody>
      </p:sp>
      <p:pic>
        <p:nvPicPr>
          <p:cNvPr id="1026" name="Picture 2" descr="Tipos de generadores | De Máquinas y Herramientas">
            <a:extLst>
              <a:ext uri="{FF2B5EF4-FFF2-40B4-BE49-F238E27FC236}">
                <a16:creationId xmlns:a16="http://schemas.microsoft.com/office/drawing/2014/main" id="{A5006440-6F5F-43EB-93BA-75D8AFBA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664" y="1833241"/>
            <a:ext cx="2304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LNSLNM - Batería de litio recargable de 500 W con dos salidas  de CA 110 V, UPS 288 W/90000 mAh generador eléctrico solar para  emergencias/drones/camping/CPAP : Salud y Hogar">
            <a:extLst>
              <a:ext uri="{FF2B5EF4-FFF2-40B4-BE49-F238E27FC236}">
                <a16:creationId xmlns:a16="http://schemas.microsoft.com/office/drawing/2014/main" id="{FA62A148-26D0-486C-B0DF-C6AE2F33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567" y="3808666"/>
            <a:ext cx="197419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64C89E39-9857-4DC0-B44A-31CF74D8C107}"/>
              </a:ext>
            </a:extLst>
          </p:cNvPr>
          <p:cNvSpPr txBox="1"/>
          <p:nvPr/>
        </p:nvSpPr>
        <p:spPr>
          <a:xfrm>
            <a:off x="759656" y="140613"/>
            <a:ext cx="9845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¿Cómo alimentar dispositivos ante la pérdida de energía eléctrica?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9703EBB-9AFA-47DD-8ED9-C7EFEFE28A0F}"/>
              </a:ext>
            </a:extLst>
          </p:cNvPr>
          <p:cNvSpPr txBox="1"/>
          <p:nvPr/>
        </p:nvSpPr>
        <p:spPr>
          <a:xfrm>
            <a:off x="7131620" y="940850"/>
            <a:ext cx="361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Generación temporal de electricidad</a:t>
            </a:r>
          </a:p>
        </p:txBody>
      </p:sp>
    </p:spTree>
    <p:extLst>
      <p:ext uri="{BB962C8B-B14F-4D97-AF65-F5344CB8AC3E}">
        <p14:creationId xmlns:p14="http://schemas.microsoft.com/office/powerpoint/2010/main" val="258646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02E623D-497D-4D45-9AB9-E894C2664362}"/>
              </a:ext>
            </a:extLst>
          </p:cNvPr>
          <p:cNvSpPr/>
          <p:nvPr/>
        </p:nvSpPr>
        <p:spPr>
          <a:xfrm>
            <a:off x="595330" y="1688888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1. Medición del consumo de energía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098868F-7B4C-4D47-85F2-20EF121993B3}"/>
              </a:ext>
            </a:extLst>
          </p:cNvPr>
          <p:cNvSpPr/>
          <p:nvPr/>
        </p:nvSpPr>
        <p:spPr>
          <a:xfrm>
            <a:off x="4216227" y="1688888"/>
            <a:ext cx="2462357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2. Envío y procesamiento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2D2A50-1D57-4763-A094-E6556B82E0C7}"/>
              </a:ext>
            </a:extLst>
          </p:cNvPr>
          <p:cNvSpPr/>
          <p:nvPr/>
        </p:nvSpPr>
        <p:spPr>
          <a:xfrm>
            <a:off x="7933976" y="1688888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3. Generación de un reporte desglosado de consumo eléctrico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8F5D603-AA85-4C25-8B30-50880E65146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09261" y="2141443"/>
            <a:ext cx="12069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FE0956B-4BA3-43FE-A5B9-AAB2371A474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678584" y="2141443"/>
            <a:ext cx="12553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6FF676A-9F15-46A7-843A-D165B8049826}"/>
              </a:ext>
            </a:extLst>
          </p:cNvPr>
          <p:cNvCxnSpPr>
            <a:cxnSpLocks/>
          </p:cNvCxnSpPr>
          <p:nvPr/>
        </p:nvCxnSpPr>
        <p:spPr>
          <a:xfrm>
            <a:off x="808382" y="2593997"/>
            <a:ext cx="0" cy="24969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47D1CDE-F3D8-4D10-8BFC-CA5DD331675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08382" y="3616206"/>
            <a:ext cx="5408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3D74D07-BA50-4A42-A27B-18EF7816D7F6}"/>
                  </a:ext>
                </a:extLst>
              </p:cNvPr>
              <p:cNvSpPr/>
              <p:nvPr/>
            </p:nvSpPr>
            <p:spPr>
              <a:xfrm>
                <a:off x="1349275" y="3163651"/>
                <a:ext cx="2413931" cy="90510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lphaLcPeriod"/>
                </a:pPr>
                <a:r>
                  <a:rPr lang="es-MX" dirty="0">
                    <a:solidFill>
                      <a:schemeClr val="tx1"/>
                    </a:solidFill>
                  </a:rPr>
                  <a:t>Medición de potencia eléctrica </a:t>
                </a:r>
              </a:p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3D74D07-BA50-4A42-A27B-18EF7816D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75" y="3163651"/>
                <a:ext cx="2413931" cy="905109"/>
              </a:xfrm>
              <a:prstGeom prst="rect">
                <a:avLst/>
              </a:prstGeom>
              <a:blipFill>
                <a:blip r:embed="rId2"/>
                <a:stretch>
                  <a:fillRect t="-1948" b="-9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B693810D-F907-4AB1-82A6-1DB3ED9E47F1}"/>
              </a:ext>
            </a:extLst>
          </p:cNvPr>
          <p:cNvSpPr/>
          <p:nvPr/>
        </p:nvSpPr>
        <p:spPr>
          <a:xfrm>
            <a:off x="1349275" y="4638414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b. A través del uso de dispositivos. (logs) 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5E57CE3-A103-44F3-904B-206FC02A227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08382" y="5090969"/>
            <a:ext cx="5408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82B9176-1A24-49EB-ABF5-DE844B875C7B}"/>
              </a:ext>
            </a:extLst>
          </p:cNvPr>
          <p:cNvSpPr/>
          <p:nvPr/>
        </p:nvSpPr>
        <p:spPr>
          <a:xfrm>
            <a:off x="4544686" y="3656899"/>
            <a:ext cx="7146385" cy="1886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En esta semana …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     se consumieron X Watts en luz.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     las computadoras consumieron el X% del consumo total.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     se utilizó un X% más de luz que la semana pasada.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     Mientras la luz estaba prendida, solo en un X% nadie estaba presente. 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     Un X% se utilizó en X aplicaciones (quienes utilizan la computadora). 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4FF8018-E7F1-4CBF-86F9-9AE4C86DBFF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140942" y="2593997"/>
            <a:ext cx="0" cy="10629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FC0055B-6479-43D1-8992-96A8B16EC7F7}"/>
              </a:ext>
            </a:extLst>
          </p:cNvPr>
          <p:cNvSpPr/>
          <p:nvPr/>
        </p:nvSpPr>
        <p:spPr>
          <a:xfrm>
            <a:off x="9140941" y="2842103"/>
            <a:ext cx="967404" cy="525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Ejemplo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9FA36B-F67F-44AE-8FCA-53A474B9071C}"/>
              </a:ext>
            </a:extLst>
          </p:cNvPr>
          <p:cNvSpPr txBox="1"/>
          <p:nvPr/>
        </p:nvSpPr>
        <p:spPr>
          <a:xfrm>
            <a:off x="4738675" y="302260"/>
            <a:ext cx="2714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dirty="0"/>
              <a:t>Idea del proyecto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1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E756D1-FDA6-4E66-BEF5-6C02C2258E43}"/>
              </a:ext>
            </a:extLst>
          </p:cNvPr>
          <p:cNvSpPr txBox="1"/>
          <p:nvPr/>
        </p:nvSpPr>
        <p:spPr>
          <a:xfrm>
            <a:off x="2545386" y="302260"/>
            <a:ext cx="710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1. Medición del consumo de energía (corriente)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86B752-6A07-4155-B60B-047635B7CC82}"/>
              </a:ext>
            </a:extLst>
          </p:cNvPr>
          <p:cNvSpPr txBox="1"/>
          <p:nvPr/>
        </p:nvSpPr>
        <p:spPr>
          <a:xfrm>
            <a:off x="2574685" y="5603810"/>
            <a:ext cx="8062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https://programarfacil.com/blog/arduino-blog/sct-013-consumo-electrico-arduino/</a:t>
            </a:r>
          </a:p>
          <a:p>
            <a:r>
              <a:rPr lang="es-MX" dirty="0"/>
              <a:t>https://programarfacil.com/podcast/como-configurar-esp01-wifi-esp8266/</a:t>
            </a:r>
          </a:p>
          <a:p>
            <a:r>
              <a:rPr lang="es-MX" dirty="0"/>
              <a:t>https://www.instructables.com/I2C-With-the-ESP8266-01-Exploring-ESP8266Part-1/</a:t>
            </a:r>
          </a:p>
          <a:p>
            <a:r>
              <a:rPr lang="es-MX" dirty="0"/>
              <a:t>https://microcontrollerslab.com/ads1115-external-adc-with-esp32/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9E34C6-2DF3-4570-A2D9-67BC18471A1E}"/>
              </a:ext>
            </a:extLst>
          </p:cNvPr>
          <p:cNvSpPr/>
          <p:nvPr/>
        </p:nvSpPr>
        <p:spPr>
          <a:xfrm>
            <a:off x="2845372" y="1880045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Sensor de corriente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8C6356-BF26-41C6-87E8-2040BD25D603}"/>
              </a:ext>
            </a:extLst>
          </p:cNvPr>
          <p:cNvSpPr/>
          <p:nvPr/>
        </p:nvSpPr>
        <p:spPr>
          <a:xfrm>
            <a:off x="5576181" y="1888799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Convertidor analógico digital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8933B5-7BF0-4351-B786-6743B3072E4D}"/>
              </a:ext>
            </a:extLst>
          </p:cNvPr>
          <p:cNvSpPr/>
          <p:nvPr/>
        </p:nvSpPr>
        <p:spPr>
          <a:xfrm>
            <a:off x="8223218" y="1880045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microcontrolador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1AA6B22-C10E-42A9-B4D1-3C0AA79FB32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59303" y="2332600"/>
            <a:ext cx="316878" cy="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0E32061-54FC-4683-B33F-598E48741F1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990112" y="2332600"/>
            <a:ext cx="233106" cy="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>
            <a:extLst>
              <a:ext uri="{FF2B5EF4-FFF2-40B4-BE49-F238E27FC236}">
                <a16:creationId xmlns:a16="http://schemas.microsoft.com/office/drawing/2014/main" id="{82618E3A-64C8-495F-B0EA-B19623DD53E3}"/>
              </a:ext>
            </a:extLst>
          </p:cNvPr>
          <p:cNvSpPr/>
          <p:nvPr/>
        </p:nvSpPr>
        <p:spPr>
          <a:xfrm>
            <a:off x="10259724" y="1519570"/>
            <a:ext cx="700265" cy="1596946"/>
          </a:xfrm>
          <a:prstGeom prst="arc">
            <a:avLst>
              <a:gd name="adj1" fmla="val 16200000"/>
              <a:gd name="adj2" fmla="val 532985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0B1A28AD-8D74-4477-961D-33DC73ABAAC0}"/>
              </a:ext>
            </a:extLst>
          </p:cNvPr>
          <p:cNvSpPr/>
          <p:nvPr/>
        </p:nvSpPr>
        <p:spPr>
          <a:xfrm>
            <a:off x="10370640" y="1203321"/>
            <a:ext cx="1010123" cy="2303573"/>
          </a:xfrm>
          <a:prstGeom prst="arc">
            <a:avLst>
              <a:gd name="adj1" fmla="val 16200000"/>
              <a:gd name="adj2" fmla="val 532985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FE8CC06F-BE65-4905-8292-704063163D02}"/>
              </a:ext>
            </a:extLst>
          </p:cNvPr>
          <p:cNvSpPr/>
          <p:nvPr/>
        </p:nvSpPr>
        <p:spPr>
          <a:xfrm>
            <a:off x="10609856" y="848646"/>
            <a:ext cx="1321174" cy="3012921"/>
          </a:xfrm>
          <a:prstGeom prst="arc">
            <a:avLst>
              <a:gd name="adj1" fmla="val 16200000"/>
              <a:gd name="adj2" fmla="val 532985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Sensor de Corriente">
            <a:extLst>
              <a:ext uri="{FF2B5EF4-FFF2-40B4-BE49-F238E27FC236}">
                <a16:creationId xmlns:a16="http://schemas.microsoft.com/office/drawing/2014/main" id="{1DC8471E-77FE-4CE7-9792-7617A79DB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75" y="3325017"/>
            <a:ext cx="1919068" cy="191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F66CED8-A022-4709-90AF-02A41F80803D}"/>
              </a:ext>
            </a:extLst>
          </p:cNvPr>
          <p:cNvSpPr txBox="1"/>
          <p:nvPr/>
        </p:nvSpPr>
        <p:spPr>
          <a:xfrm>
            <a:off x="3448550" y="5108991"/>
            <a:ext cx="8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SCT013</a:t>
            </a:r>
          </a:p>
        </p:txBody>
      </p:sp>
      <p:pic>
        <p:nvPicPr>
          <p:cNvPr id="1028" name="Picture 4" descr="Jack 3,5 mm estéreo, encapsulado, para chasis">
            <a:extLst>
              <a:ext uri="{FF2B5EF4-FFF2-40B4-BE49-F238E27FC236}">
                <a16:creationId xmlns:a16="http://schemas.microsoft.com/office/drawing/2014/main" id="{360BB63E-7F6F-443C-93DD-ACD1A711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99636" y="3655013"/>
            <a:ext cx="1259076" cy="12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735E7A6-5C8A-475A-A6DB-A79B726806FE}"/>
              </a:ext>
            </a:extLst>
          </p:cNvPr>
          <p:cNvSpPr txBox="1"/>
          <p:nvPr/>
        </p:nvSpPr>
        <p:spPr>
          <a:xfrm>
            <a:off x="4774174" y="5108991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Jack hembra 3.5 mm</a:t>
            </a:r>
          </a:p>
        </p:txBody>
      </p:sp>
      <p:pic>
        <p:nvPicPr>
          <p:cNvPr id="1030" name="Picture 6" descr="Modulo ADS1115 ADC Amplificador de Ganancia Programable">
            <a:extLst>
              <a:ext uri="{FF2B5EF4-FFF2-40B4-BE49-F238E27FC236}">
                <a16:creationId xmlns:a16="http://schemas.microsoft.com/office/drawing/2014/main" id="{999C64B9-779F-458C-91CD-AC6C8C92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98" y="3415046"/>
            <a:ext cx="1717431" cy="17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B804675-F9D0-40F1-AF23-5E17349358DE}"/>
              </a:ext>
            </a:extLst>
          </p:cNvPr>
          <p:cNvSpPr txBox="1"/>
          <p:nvPr/>
        </p:nvSpPr>
        <p:spPr>
          <a:xfrm>
            <a:off x="7472984" y="504863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ADS1115</a:t>
            </a:r>
          </a:p>
        </p:txBody>
      </p:sp>
      <p:pic>
        <p:nvPicPr>
          <p:cNvPr id="1032" name="Picture 8" descr="ESP-01S ESP8266">
            <a:extLst>
              <a:ext uri="{FF2B5EF4-FFF2-40B4-BE49-F238E27FC236}">
                <a16:creationId xmlns:a16="http://schemas.microsoft.com/office/drawing/2014/main" id="{D0716181-E0DC-453B-93AE-0ED47E11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906" y="3508696"/>
            <a:ext cx="1530129" cy="15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9177864-4A4A-4A32-AF26-39743BEDEDB4}"/>
              </a:ext>
            </a:extLst>
          </p:cNvPr>
          <p:cNvSpPr txBox="1"/>
          <p:nvPr/>
        </p:nvSpPr>
        <p:spPr>
          <a:xfrm>
            <a:off x="9392055" y="5057330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ESP01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CED8961-5EA5-4BB9-95C7-FF8B37FE0469}"/>
              </a:ext>
            </a:extLst>
          </p:cNvPr>
          <p:cNvSpPr/>
          <p:nvPr/>
        </p:nvSpPr>
        <p:spPr>
          <a:xfrm>
            <a:off x="2974976" y="3223152"/>
            <a:ext cx="4018301" cy="23035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4EFBFE4-146F-408E-B1EC-69A428B6A7F4}"/>
              </a:ext>
            </a:extLst>
          </p:cNvPr>
          <p:cNvSpPr/>
          <p:nvPr/>
        </p:nvSpPr>
        <p:spPr>
          <a:xfrm>
            <a:off x="7169806" y="3223151"/>
            <a:ext cx="1589807" cy="23035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15ADCD5-1BF1-4A45-9FD2-F0E9D875CDCC}"/>
              </a:ext>
            </a:extLst>
          </p:cNvPr>
          <p:cNvSpPr/>
          <p:nvPr/>
        </p:nvSpPr>
        <p:spPr>
          <a:xfrm>
            <a:off x="8928489" y="3223151"/>
            <a:ext cx="1589807" cy="23035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1034" name="Picture 10" descr="Extensión Eléctrica Sanelec Clavija Reforzada 10 cm">
            <a:extLst>
              <a:ext uri="{FF2B5EF4-FFF2-40B4-BE49-F238E27FC236}">
                <a16:creationId xmlns:a16="http://schemas.microsoft.com/office/drawing/2014/main" id="{5C9958B2-449D-4BEB-8D93-2C26A2361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3" r="22494"/>
          <a:stretch/>
        </p:blipFill>
        <p:spPr bwMode="auto">
          <a:xfrm>
            <a:off x="1445399" y="3331947"/>
            <a:ext cx="1035469" cy="206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30A117F-FC19-4015-B0EF-CA0F77E5D4DB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6993277" y="4374936"/>
            <a:ext cx="17652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AB62DF4-65F5-4FCF-87E2-1DCCAF0D3AF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759613" y="4374936"/>
            <a:ext cx="1688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C819774-E23C-45F5-92F1-F34A24CEC1AB}"/>
              </a:ext>
            </a:extLst>
          </p:cNvPr>
          <p:cNvSpPr/>
          <p:nvPr/>
        </p:nvSpPr>
        <p:spPr>
          <a:xfrm>
            <a:off x="156449" y="1873523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Cable de alimentación del dispositivo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3E5A05E6-3B81-4FA5-8C1F-08BB43CA867C}"/>
              </a:ext>
            </a:extLst>
          </p:cNvPr>
          <p:cNvCxnSpPr>
            <a:cxnSpLocks/>
            <a:stCxn id="44" idx="3"/>
            <a:endCxn id="4" idx="1"/>
          </p:cNvCxnSpPr>
          <p:nvPr/>
        </p:nvCxnSpPr>
        <p:spPr>
          <a:xfrm>
            <a:off x="2570380" y="2326078"/>
            <a:ext cx="274992" cy="65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5640AC8-A9BF-4861-8253-B1524858A111}"/>
              </a:ext>
            </a:extLst>
          </p:cNvPr>
          <p:cNvCxnSpPr>
            <a:cxnSpLocks/>
            <a:stCxn id="1034" idx="3"/>
            <a:endCxn id="29" idx="1"/>
          </p:cNvCxnSpPr>
          <p:nvPr/>
        </p:nvCxnSpPr>
        <p:spPr>
          <a:xfrm>
            <a:off x="2480868" y="4366520"/>
            <a:ext cx="494108" cy="8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0EFEAA8-715A-4734-A1E1-99CCCB07496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363415" y="2778632"/>
            <a:ext cx="191436" cy="650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374AF1-3E05-4B04-A3F3-36B988240210}"/>
              </a:ext>
            </a:extLst>
          </p:cNvPr>
          <p:cNvSpPr txBox="1"/>
          <p:nvPr/>
        </p:nvSpPr>
        <p:spPr>
          <a:xfrm>
            <a:off x="1240181" y="5331467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Extensión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2121F1A-E462-4893-80D9-30A70AC3A331}"/>
              </a:ext>
            </a:extLst>
          </p:cNvPr>
          <p:cNvSpPr txBox="1"/>
          <p:nvPr/>
        </p:nvSpPr>
        <p:spPr>
          <a:xfrm>
            <a:off x="7132339" y="1404810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Comunicación I2C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83F4AAC8-79F1-4BC2-821E-CA6A10F30A11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>
            <a:off x="4052338" y="2785154"/>
            <a:ext cx="931789" cy="437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6206E95B-9014-423A-9226-D3A3C199D31C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6783147" y="2793908"/>
            <a:ext cx="1181563" cy="429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9E1D111D-FE59-4A78-9123-A41EEE554783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9430184" y="2785154"/>
            <a:ext cx="293209" cy="437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051CA7-8D15-47FC-B80C-A6A98EE7861E}"/>
              </a:ext>
            </a:extLst>
          </p:cNvPr>
          <p:cNvSpPr txBox="1"/>
          <p:nvPr/>
        </p:nvSpPr>
        <p:spPr>
          <a:xfrm>
            <a:off x="1940242" y="5849710"/>
            <a:ext cx="8872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https://www.youtube.com/watch?v=wm4A3G_z3Q8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18F9A8-9801-4865-A80D-AF343C4E39C9}"/>
              </a:ext>
            </a:extLst>
          </p:cNvPr>
          <p:cNvSpPr txBox="1"/>
          <p:nvPr/>
        </p:nvSpPr>
        <p:spPr>
          <a:xfrm>
            <a:off x="2718896" y="302260"/>
            <a:ext cx="6754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1. Medición del consumo de energía (voltaje)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EED915-91C0-4722-9A9C-C91E4326032B}"/>
              </a:ext>
            </a:extLst>
          </p:cNvPr>
          <p:cNvSpPr/>
          <p:nvPr/>
        </p:nvSpPr>
        <p:spPr>
          <a:xfrm>
            <a:off x="2845372" y="1880045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Sensor de voltaje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1D1FAE-BE8D-4E61-9691-5EEAF8C11D21}"/>
              </a:ext>
            </a:extLst>
          </p:cNvPr>
          <p:cNvSpPr/>
          <p:nvPr/>
        </p:nvSpPr>
        <p:spPr>
          <a:xfrm>
            <a:off x="5576181" y="1888799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Convertidor analógico digital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8CB2F20-6B2B-4D6C-BCEB-E21D0E209EF9}"/>
              </a:ext>
            </a:extLst>
          </p:cNvPr>
          <p:cNvSpPr/>
          <p:nvPr/>
        </p:nvSpPr>
        <p:spPr>
          <a:xfrm>
            <a:off x="8223218" y="1880045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microcontrolador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4506E09-34A9-436D-9ECA-690AFEF2CD8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59303" y="2332600"/>
            <a:ext cx="316878" cy="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B3B81F1-8E42-4CB7-A528-C1A592B5C03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990112" y="2332600"/>
            <a:ext cx="233106" cy="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>
            <a:extLst>
              <a:ext uri="{FF2B5EF4-FFF2-40B4-BE49-F238E27FC236}">
                <a16:creationId xmlns:a16="http://schemas.microsoft.com/office/drawing/2014/main" id="{D96B4D3B-5E5E-46A5-96BF-8C97CF74922B}"/>
              </a:ext>
            </a:extLst>
          </p:cNvPr>
          <p:cNvSpPr/>
          <p:nvPr/>
        </p:nvSpPr>
        <p:spPr>
          <a:xfrm>
            <a:off x="10259724" y="1519570"/>
            <a:ext cx="700265" cy="1596946"/>
          </a:xfrm>
          <a:prstGeom prst="arc">
            <a:avLst>
              <a:gd name="adj1" fmla="val 16200000"/>
              <a:gd name="adj2" fmla="val 532985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406E0DBE-5653-446C-B86E-EE09A109E3CA}"/>
              </a:ext>
            </a:extLst>
          </p:cNvPr>
          <p:cNvSpPr/>
          <p:nvPr/>
        </p:nvSpPr>
        <p:spPr>
          <a:xfrm>
            <a:off x="10370640" y="1203321"/>
            <a:ext cx="1010123" cy="2303573"/>
          </a:xfrm>
          <a:prstGeom prst="arc">
            <a:avLst>
              <a:gd name="adj1" fmla="val 16200000"/>
              <a:gd name="adj2" fmla="val 532985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DBDDEFD2-B57B-4CB5-904C-A4CC187326A6}"/>
              </a:ext>
            </a:extLst>
          </p:cNvPr>
          <p:cNvSpPr/>
          <p:nvPr/>
        </p:nvSpPr>
        <p:spPr>
          <a:xfrm>
            <a:off x="10609856" y="848646"/>
            <a:ext cx="1321174" cy="3012921"/>
          </a:xfrm>
          <a:prstGeom prst="arc">
            <a:avLst>
              <a:gd name="adj1" fmla="val 16200000"/>
              <a:gd name="adj2" fmla="val 532985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15F80E7-C117-4981-BCB5-F8C18050BD27}"/>
              </a:ext>
            </a:extLst>
          </p:cNvPr>
          <p:cNvSpPr txBox="1"/>
          <p:nvPr/>
        </p:nvSpPr>
        <p:spPr>
          <a:xfrm>
            <a:off x="4285237" y="5108470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ZMPT101B</a:t>
            </a:r>
          </a:p>
        </p:txBody>
      </p:sp>
      <p:pic>
        <p:nvPicPr>
          <p:cNvPr id="21" name="Picture 6" descr="Modulo ADS1115 ADC Amplificador de Ganancia Programable">
            <a:extLst>
              <a:ext uri="{FF2B5EF4-FFF2-40B4-BE49-F238E27FC236}">
                <a16:creationId xmlns:a16="http://schemas.microsoft.com/office/drawing/2014/main" id="{D24C9D43-2742-4175-B1DF-E4378A8B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98" y="3415046"/>
            <a:ext cx="1717431" cy="17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8475832-3F8A-4878-805F-FFB1DD89EB43}"/>
              </a:ext>
            </a:extLst>
          </p:cNvPr>
          <p:cNvSpPr txBox="1"/>
          <p:nvPr/>
        </p:nvSpPr>
        <p:spPr>
          <a:xfrm>
            <a:off x="7472984" y="504863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ADS1115</a:t>
            </a:r>
          </a:p>
        </p:txBody>
      </p:sp>
      <p:pic>
        <p:nvPicPr>
          <p:cNvPr id="23" name="Picture 8" descr="ESP-01S ESP8266">
            <a:extLst>
              <a:ext uri="{FF2B5EF4-FFF2-40B4-BE49-F238E27FC236}">
                <a16:creationId xmlns:a16="http://schemas.microsoft.com/office/drawing/2014/main" id="{CA0B96FF-AF08-4E0D-B58F-A6280244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906" y="3508696"/>
            <a:ext cx="1530129" cy="15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4309039-62EE-405F-864A-224653FCB8FE}"/>
              </a:ext>
            </a:extLst>
          </p:cNvPr>
          <p:cNvSpPr txBox="1"/>
          <p:nvPr/>
        </p:nvSpPr>
        <p:spPr>
          <a:xfrm>
            <a:off x="9392055" y="5057330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ESP01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32EA99-03D3-42C4-A3E7-CB0F4D197801}"/>
              </a:ext>
            </a:extLst>
          </p:cNvPr>
          <p:cNvSpPr/>
          <p:nvPr/>
        </p:nvSpPr>
        <p:spPr>
          <a:xfrm>
            <a:off x="2974976" y="3223152"/>
            <a:ext cx="4018301" cy="23035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F480123-5E26-466A-BF0D-60A9C3B4FC4E}"/>
              </a:ext>
            </a:extLst>
          </p:cNvPr>
          <p:cNvSpPr/>
          <p:nvPr/>
        </p:nvSpPr>
        <p:spPr>
          <a:xfrm>
            <a:off x="7169806" y="3223151"/>
            <a:ext cx="1589807" cy="23035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FEE91FD-AA79-4025-90D1-660708FFA9DC}"/>
              </a:ext>
            </a:extLst>
          </p:cNvPr>
          <p:cNvSpPr/>
          <p:nvPr/>
        </p:nvSpPr>
        <p:spPr>
          <a:xfrm>
            <a:off x="8928489" y="3223151"/>
            <a:ext cx="1589807" cy="23035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28" name="Picture 10" descr="Extensión Eléctrica Sanelec Clavija Reforzada 10 cm">
            <a:extLst>
              <a:ext uri="{FF2B5EF4-FFF2-40B4-BE49-F238E27FC236}">
                <a16:creationId xmlns:a16="http://schemas.microsoft.com/office/drawing/2014/main" id="{096974A8-FC8C-4D95-BBA4-E750C9795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3" r="22494"/>
          <a:stretch/>
        </p:blipFill>
        <p:spPr bwMode="auto">
          <a:xfrm>
            <a:off x="1445399" y="3331947"/>
            <a:ext cx="1035469" cy="206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03B5218-D89B-42C2-AC01-9781EB0F3E97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993277" y="4374936"/>
            <a:ext cx="17652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4CA92C2-34F6-4118-A075-9B3A57183E3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8759613" y="4374936"/>
            <a:ext cx="1688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EB81AFD-50EF-4841-B2BB-3A1087584588}"/>
              </a:ext>
            </a:extLst>
          </p:cNvPr>
          <p:cNvSpPr/>
          <p:nvPr/>
        </p:nvSpPr>
        <p:spPr>
          <a:xfrm>
            <a:off x="156449" y="1873523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Cable de alimentación del dispositivo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6825216-14B6-4C93-B85A-19E55E7B1B67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2570380" y="2326078"/>
            <a:ext cx="274992" cy="65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D8129BF-5F66-4D9E-9103-671F13DB128A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2480868" y="4366520"/>
            <a:ext cx="494108" cy="8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6390C72-9DD8-42F1-8A93-DE470DAB07F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363415" y="2778632"/>
            <a:ext cx="191436" cy="650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9E65014-79F6-424D-ABAD-DCE164F51399}"/>
              </a:ext>
            </a:extLst>
          </p:cNvPr>
          <p:cNvSpPr txBox="1"/>
          <p:nvPr/>
        </p:nvSpPr>
        <p:spPr>
          <a:xfrm>
            <a:off x="1240181" y="5331467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Extensión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5308D89-37B4-4CF4-A1A7-1A0068DB1DAD}"/>
              </a:ext>
            </a:extLst>
          </p:cNvPr>
          <p:cNvSpPr txBox="1"/>
          <p:nvPr/>
        </p:nvSpPr>
        <p:spPr>
          <a:xfrm>
            <a:off x="7132339" y="1404810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Comunicación I2C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31550B1-CE8A-4853-9BC2-0B2B30D8E5AE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4052338" y="2785154"/>
            <a:ext cx="931789" cy="437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47E0B26-AFF1-4350-B6AF-7C1AA41B80D1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6783147" y="2793908"/>
            <a:ext cx="1181563" cy="429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9F05FFE-156E-4184-AE4C-EC7466AF5E3F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9430184" y="2785154"/>
            <a:ext cx="293209" cy="4379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ZMPT101B Sensor De Voltaje AC 2mA">
            <a:extLst>
              <a:ext uri="{FF2B5EF4-FFF2-40B4-BE49-F238E27FC236}">
                <a16:creationId xmlns:a16="http://schemas.microsoft.com/office/drawing/2014/main" id="{4B1A8038-FE65-42AD-B503-50653C6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445" y="3336503"/>
            <a:ext cx="1697511" cy="169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04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aptador USB Tipo A Macho">
            <a:extLst>
              <a:ext uri="{FF2B5EF4-FFF2-40B4-BE49-F238E27FC236}">
                <a16:creationId xmlns:a16="http://schemas.microsoft.com/office/drawing/2014/main" id="{412BB4CD-BB5B-48C5-AB4D-D91B6140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74" y="1082890"/>
            <a:ext cx="2699657" cy="269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rgador USB rápido">
            <a:extLst>
              <a:ext uri="{FF2B5EF4-FFF2-40B4-BE49-F238E27FC236}">
                <a16:creationId xmlns:a16="http://schemas.microsoft.com/office/drawing/2014/main" id="{4E212149-3336-4E03-8C65-B52DB834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55" y="100396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7FF7EF7-5026-4AA3-A3E4-D1A64ADB611B}"/>
              </a:ext>
            </a:extLst>
          </p:cNvPr>
          <p:cNvSpPr txBox="1"/>
          <p:nvPr/>
        </p:nvSpPr>
        <p:spPr>
          <a:xfrm>
            <a:off x="3359449" y="302260"/>
            <a:ext cx="547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Circuito de alimentación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043EDBD-6834-434A-86EF-AACA0EE67E4F}"/>
              </a:ext>
            </a:extLst>
          </p:cNvPr>
          <p:cNvCxnSpPr>
            <a:cxnSpLocks/>
            <a:stCxn id="3074" idx="3"/>
          </p:cNvCxnSpPr>
          <p:nvPr/>
        </p:nvCxnSpPr>
        <p:spPr>
          <a:xfrm>
            <a:off x="7472331" y="2432719"/>
            <a:ext cx="10160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8EE7BF3-2720-43AE-A588-6CFC1F60D173}"/>
              </a:ext>
            </a:extLst>
          </p:cNvPr>
          <p:cNvCxnSpPr>
            <a:cxnSpLocks/>
            <a:stCxn id="3076" idx="3"/>
            <a:endCxn id="3074" idx="1"/>
          </p:cNvCxnSpPr>
          <p:nvPr/>
        </p:nvCxnSpPr>
        <p:spPr>
          <a:xfrm>
            <a:off x="3995255" y="2432719"/>
            <a:ext cx="7774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89D63D2-87D4-4AD7-9C0E-B48B5B02CA16}"/>
              </a:ext>
            </a:extLst>
          </p:cNvPr>
          <p:cNvSpPr/>
          <p:nvPr/>
        </p:nvSpPr>
        <p:spPr>
          <a:xfrm>
            <a:off x="8488333" y="1980163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Alimentación 5V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E36DB-C849-430D-AB23-BFEFA7F0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83" y="4039957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DCA9D52-B4ED-454F-A4E9-A64A27E2D2C8}"/>
              </a:ext>
            </a:extLst>
          </p:cNvPr>
          <p:cNvSpPr txBox="1"/>
          <p:nvPr/>
        </p:nvSpPr>
        <p:spPr>
          <a:xfrm>
            <a:off x="5683343" y="3413215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Conector USB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860CD9-214F-4DE6-AD33-F942EC778FBC}"/>
              </a:ext>
            </a:extLst>
          </p:cNvPr>
          <p:cNvSpPr txBox="1"/>
          <p:nvPr/>
        </p:nvSpPr>
        <p:spPr>
          <a:xfrm>
            <a:off x="1830085" y="3460480"/>
            <a:ext cx="14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Cargador USB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21674C-6010-49FF-BDE2-366B13FE19D8}"/>
              </a:ext>
            </a:extLst>
          </p:cNvPr>
          <p:cNvSpPr txBox="1"/>
          <p:nvPr/>
        </p:nvSpPr>
        <p:spPr>
          <a:xfrm>
            <a:off x="5874403" y="592820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AMS1117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3F8ECB6-047E-4D21-B9A9-8013A2D37B59}"/>
              </a:ext>
            </a:extLst>
          </p:cNvPr>
          <p:cNvCxnSpPr>
            <a:cxnSpLocks/>
            <a:stCxn id="9" idx="2"/>
            <a:endCxn id="1026" idx="0"/>
          </p:cNvCxnSpPr>
          <p:nvPr/>
        </p:nvCxnSpPr>
        <p:spPr>
          <a:xfrm flipH="1">
            <a:off x="6418783" y="3782547"/>
            <a:ext cx="980" cy="257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BA929F2-ADE2-42B1-AA1D-218511716624}"/>
              </a:ext>
            </a:extLst>
          </p:cNvPr>
          <p:cNvCxnSpPr>
            <a:cxnSpLocks/>
            <a:stCxn id="1026" idx="3"/>
            <a:endCxn id="16" idx="1"/>
          </p:cNvCxnSpPr>
          <p:nvPr/>
        </p:nvCxnSpPr>
        <p:spPr>
          <a:xfrm flipV="1">
            <a:off x="7485583" y="5103030"/>
            <a:ext cx="1002750" cy="37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511D932-EB26-497F-8A3D-0549ACE80628}"/>
              </a:ext>
            </a:extLst>
          </p:cNvPr>
          <p:cNvSpPr/>
          <p:nvPr/>
        </p:nvSpPr>
        <p:spPr>
          <a:xfrm>
            <a:off x="8488333" y="4650475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Alimentación 3.3V</a:t>
            </a:r>
          </a:p>
        </p:txBody>
      </p:sp>
    </p:spTree>
    <p:extLst>
      <p:ext uri="{BB962C8B-B14F-4D97-AF65-F5344CB8AC3E}">
        <p14:creationId xmlns:p14="http://schemas.microsoft.com/office/powerpoint/2010/main" val="40518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C4A8845-2B3B-4949-8914-0C0AAF8AD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1" y="946940"/>
            <a:ext cx="11585478" cy="5453859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1D37D215-F6C3-44B9-A35F-84B5481CFC03}"/>
              </a:ext>
            </a:extLst>
          </p:cNvPr>
          <p:cNvSpPr txBox="1"/>
          <p:nvPr/>
        </p:nvSpPr>
        <p:spPr>
          <a:xfrm>
            <a:off x="3359449" y="302260"/>
            <a:ext cx="547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Diagrama esquemático completo</a:t>
            </a:r>
          </a:p>
        </p:txBody>
      </p:sp>
    </p:spTree>
    <p:extLst>
      <p:ext uri="{BB962C8B-B14F-4D97-AF65-F5344CB8AC3E}">
        <p14:creationId xmlns:p14="http://schemas.microsoft.com/office/powerpoint/2010/main" val="42808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C4A8845-2B3B-4949-8914-0C0AAF8AD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1" y="946940"/>
            <a:ext cx="11585478" cy="5453859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1D37D215-F6C3-44B9-A35F-84B5481CFC03}"/>
              </a:ext>
            </a:extLst>
          </p:cNvPr>
          <p:cNvSpPr txBox="1"/>
          <p:nvPr/>
        </p:nvSpPr>
        <p:spPr>
          <a:xfrm>
            <a:off x="3359449" y="302260"/>
            <a:ext cx="726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Diagrama esquemático completo (por partes)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BDDCECC-0D8B-4CED-9A4C-8C1DF5DC836B}"/>
              </a:ext>
            </a:extLst>
          </p:cNvPr>
          <p:cNvSpPr/>
          <p:nvPr/>
        </p:nvSpPr>
        <p:spPr>
          <a:xfrm>
            <a:off x="303261" y="825480"/>
            <a:ext cx="5024113" cy="24478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5C940F-AA58-4076-A0AE-70C7EA359945}"/>
              </a:ext>
            </a:extLst>
          </p:cNvPr>
          <p:cNvSpPr/>
          <p:nvPr/>
        </p:nvSpPr>
        <p:spPr>
          <a:xfrm>
            <a:off x="303261" y="2931886"/>
            <a:ext cx="2413931" cy="3414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Alimentación 5V y 3.3V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DA5792-C2DD-4BDA-86A4-E769D6C711E0}"/>
              </a:ext>
            </a:extLst>
          </p:cNvPr>
          <p:cNvSpPr/>
          <p:nvPr/>
        </p:nvSpPr>
        <p:spPr>
          <a:xfrm>
            <a:off x="5327375" y="1707982"/>
            <a:ext cx="2413932" cy="49685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BDF939-ADF8-45E7-83A7-0575FE91C821}"/>
              </a:ext>
            </a:extLst>
          </p:cNvPr>
          <p:cNvSpPr/>
          <p:nvPr/>
        </p:nvSpPr>
        <p:spPr>
          <a:xfrm>
            <a:off x="5327374" y="6032520"/>
            <a:ext cx="2413931" cy="633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Circuitos para programar el ESP01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F980C7-5BB6-4C4A-A17D-046FB35D7E72}"/>
              </a:ext>
            </a:extLst>
          </p:cNvPr>
          <p:cNvSpPr/>
          <p:nvPr/>
        </p:nvSpPr>
        <p:spPr>
          <a:xfrm>
            <a:off x="7625584" y="6080925"/>
            <a:ext cx="4432417" cy="90510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* En caso de utilizar Raspberry, sólo utilizar los pines b2 y b3 para comunicación I2C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C552C59-4C7D-4376-BB42-9A553BE7EE0D}"/>
              </a:ext>
            </a:extLst>
          </p:cNvPr>
          <p:cNvSpPr/>
          <p:nvPr/>
        </p:nvSpPr>
        <p:spPr>
          <a:xfrm>
            <a:off x="7739741" y="825480"/>
            <a:ext cx="4321629" cy="38045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9C147F-8528-4897-894D-BA2FE3D1BC4A}"/>
              </a:ext>
            </a:extLst>
          </p:cNvPr>
          <p:cNvSpPr/>
          <p:nvPr/>
        </p:nvSpPr>
        <p:spPr>
          <a:xfrm>
            <a:off x="7739740" y="827315"/>
            <a:ext cx="4321629" cy="633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Convertidor analógico digital externo, utilizando protocolo I2C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8309154-4C35-45DD-8144-196787683B94}"/>
              </a:ext>
            </a:extLst>
          </p:cNvPr>
          <p:cNvSpPr/>
          <p:nvPr/>
        </p:nvSpPr>
        <p:spPr>
          <a:xfrm>
            <a:off x="7739741" y="4630058"/>
            <a:ext cx="1201060" cy="13228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B50A3D-23E1-4BF5-A1A5-9F5AC83E049F}"/>
              </a:ext>
            </a:extLst>
          </p:cNvPr>
          <p:cNvSpPr/>
          <p:nvPr/>
        </p:nvSpPr>
        <p:spPr>
          <a:xfrm>
            <a:off x="8946707" y="5020477"/>
            <a:ext cx="2413931" cy="633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Sensor de voltaje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3945DA4-095D-4F07-9FCD-D119E3A21AD9}"/>
              </a:ext>
            </a:extLst>
          </p:cNvPr>
          <p:cNvSpPr/>
          <p:nvPr/>
        </p:nvSpPr>
        <p:spPr>
          <a:xfrm>
            <a:off x="2550883" y="4180114"/>
            <a:ext cx="2993573" cy="18524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7933AC1-7C54-4C83-B4A4-789D6F407B6D}"/>
              </a:ext>
            </a:extLst>
          </p:cNvPr>
          <p:cNvSpPr/>
          <p:nvPr/>
        </p:nvSpPr>
        <p:spPr>
          <a:xfrm>
            <a:off x="133999" y="4704459"/>
            <a:ext cx="2413931" cy="633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Sensor de corriente</a:t>
            </a:r>
          </a:p>
        </p:txBody>
      </p:sp>
    </p:spTree>
    <p:extLst>
      <p:ext uri="{BB962C8B-B14F-4D97-AF65-F5344CB8AC3E}">
        <p14:creationId xmlns:p14="http://schemas.microsoft.com/office/powerpoint/2010/main" val="116702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adroTexto 72">
            <a:extLst>
              <a:ext uri="{FF2B5EF4-FFF2-40B4-BE49-F238E27FC236}">
                <a16:creationId xmlns:a16="http://schemas.microsoft.com/office/drawing/2014/main" id="{1D37D215-F6C3-44B9-A35F-84B5481CFC03}"/>
              </a:ext>
            </a:extLst>
          </p:cNvPr>
          <p:cNvSpPr txBox="1"/>
          <p:nvPr/>
        </p:nvSpPr>
        <p:spPr>
          <a:xfrm>
            <a:off x="2427210" y="316774"/>
            <a:ext cx="733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Diagrama esquemático completo (alternativo)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85AAB36-528B-4D3E-B0E4-9F9787E26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" y="839994"/>
            <a:ext cx="11774543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2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E9D7C4-D1BB-48E4-B776-1B379586719F}"/>
              </a:ext>
            </a:extLst>
          </p:cNvPr>
          <p:cNvSpPr txBox="1"/>
          <p:nvPr/>
        </p:nvSpPr>
        <p:spPr>
          <a:xfrm>
            <a:off x="1342571" y="285920"/>
            <a:ext cx="950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Descripción del funcionamiento del programa del ESP01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DD5DE53-F775-4531-B507-48A260602091}"/>
              </a:ext>
            </a:extLst>
          </p:cNvPr>
          <p:cNvSpPr/>
          <p:nvPr/>
        </p:nvSpPr>
        <p:spPr>
          <a:xfrm>
            <a:off x="533567" y="1357318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Inicialización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532F66-F6A7-47C6-B931-38514A701218}"/>
              </a:ext>
            </a:extLst>
          </p:cNvPr>
          <p:cNvSpPr/>
          <p:nvPr/>
        </p:nvSpPr>
        <p:spPr>
          <a:xfrm>
            <a:off x="3283393" y="1357317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Medición de corriente y voltaje (mediante protocolo I2C)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D95758-31F6-4D9D-A9FF-8CCF48F622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947498" y="1809872"/>
            <a:ext cx="3358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BB6DF1-3EF9-437F-BE83-854F94E1AA3A}"/>
              </a:ext>
            </a:extLst>
          </p:cNvPr>
          <p:cNvSpPr/>
          <p:nvPr/>
        </p:nvSpPr>
        <p:spPr>
          <a:xfrm>
            <a:off x="6033219" y="1357316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Cálculo de potencia real, aparente y factor de potencia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AF9C86A-B257-4D38-A000-280DFAC6F9A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697324" y="1809871"/>
            <a:ext cx="3358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487D980-5122-473D-A305-60B4FDB7BDF5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8447150" y="1809870"/>
            <a:ext cx="3854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BB2B324-85C4-4F03-A313-E8FD5CD74413}"/>
              </a:ext>
            </a:extLst>
          </p:cNvPr>
          <p:cNvSpPr/>
          <p:nvPr/>
        </p:nvSpPr>
        <p:spPr>
          <a:xfrm>
            <a:off x="8832550" y="1357315"/>
            <a:ext cx="2413931" cy="9051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Envío de datos a través del protocolo MQTT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E86384D3-3FDB-49BC-B817-9A0E4EDC70CA}"/>
              </a:ext>
            </a:extLst>
          </p:cNvPr>
          <p:cNvSpPr/>
          <p:nvPr/>
        </p:nvSpPr>
        <p:spPr>
          <a:xfrm rot="5400000">
            <a:off x="5950158" y="-2801959"/>
            <a:ext cx="698084" cy="11321142"/>
          </a:xfrm>
          <a:prstGeom prst="leftBrace">
            <a:avLst>
              <a:gd name="adj1" fmla="val 56154"/>
              <a:gd name="adj2" fmla="val 4171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80DDEEDD-09F6-46A9-A28E-4903E79BFEBE}"/>
                  </a:ext>
                </a:extLst>
              </p:cNvPr>
              <p:cNvSpPr/>
              <p:nvPr/>
            </p:nvSpPr>
            <p:spPr>
              <a:xfrm>
                <a:off x="698776" y="3454798"/>
                <a:ext cx="2413931" cy="90510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Cáculo de potencia instantánea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80DDEEDD-09F6-46A9-A28E-4903E79BF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6" y="3454798"/>
                <a:ext cx="2413931" cy="905109"/>
              </a:xfrm>
              <a:prstGeom prst="rect">
                <a:avLst/>
              </a:prstGeom>
              <a:blipFill>
                <a:blip r:embed="rId2"/>
                <a:stretch>
                  <a:fillRect t="-25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6B657E1F-A4AA-498F-A82C-2883641B744A}"/>
              </a:ext>
            </a:extLst>
          </p:cNvPr>
          <p:cNvSpPr/>
          <p:nvPr/>
        </p:nvSpPr>
        <p:spPr>
          <a:xfrm>
            <a:off x="698775" y="4359906"/>
            <a:ext cx="2413931" cy="90510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 realiza por cada muestra de voltaje y corriente tomada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30A62FE-A731-4139-AF65-904F6FE698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112707" y="3907353"/>
            <a:ext cx="3947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2F89A1E-E871-4EBA-B3D9-345BB1A9AEB2}"/>
                  </a:ext>
                </a:extLst>
              </p:cNvPr>
              <p:cNvSpPr/>
              <p:nvPr/>
            </p:nvSpPr>
            <p:spPr>
              <a:xfrm>
                <a:off x="3507495" y="3454798"/>
                <a:ext cx="2849762" cy="13203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Cáculo de potencia promedio (o potencia real)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𝑝𝑟𝑜𝑚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E2F89A1E-E871-4EBA-B3D9-345BB1A9A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95" y="3454798"/>
                <a:ext cx="2849762" cy="1320397"/>
              </a:xfrm>
              <a:prstGeom prst="rect">
                <a:avLst/>
              </a:prstGeom>
              <a:blipFill>
                <a:blip r:embed="rId3"/>
                <a:stretch>
                  <a:fillRect t="-360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ángulo 26">
            <a:extLst>
              <a:ext uri="{FF2B5EF4-FFF2-40B4-BE49-F238E27FC236}">
                <a16:creationId xmlns:a16="http://schemas.microsoft.com/office/drawing/2014/main" id="{9A66DCBC-58E9-4077-A586-C75870830E04}"/>
              </a:ext>
            </a:extLst>
          </p:cNvPr>
          <p:cNvSpPr/>
          <p:nvPr/>
        </p:nvSpPr>
        <p:spPr>
          <a:xfrm>
            <a:off x="3283394" y="4701789"/>
            <a:ext cx="3192476" cy="14962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 realiza por cada conjunto de x muestras. 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Ej. Un conjunto de 50 muestras para 2 ciclos (2 segundos)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A5F155A5-3599-4A72-A396-9752E7C941C7}"/>
                  </a:ext>
                </a:extLst>
              </p:cNvPr>
              <p:cNvSpPr/>
              <p:nvPr/>
            </p:nvSpPr>
            <p:spPr>
              <a:xfrm>
                <a:off x="6752045" y="3454796"/>
                <a:ext cx="2968375" cy="20751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Cáculo de potencia aparente:</a:t>
                </a:r>
              </a:p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Calcular amplitud pico-pico de corriente y voltaje</a:t>
                </a:r>
              </a:p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Calcular valor </a:t>
                </a:r>
                <a:r>
                  <a:rPr lang="es-MX" dirty="0" err="1">
                    <a:solidFill>
                      <a:schemeClr val="tx1"/>
                    </a:solidFill>
                  </a:rPr>
                  <a:t>rms</a:t>
                </a:r>
                <a:r>
                  <a:rPr lang="es-MX" dirty="0">
                    <a:solidFill>
                      <a:schemeClr val="tx1"/>
                    </a:solidFill>
                  </a:rPr>
                  <a:t> a partir de la amplitud pico-pico</a:t>
                </a:r>
              </a:p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Calcular la potencia aparente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A5F155A5-3599-4A72-A396-9752E7C94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45" y="3454796"/>
                <a:ext cx="2968375" cy="2075143"/>
              </a:xfrm>
              <a:prstGeom prst="rect">
                <a:avLst/>
              </a:prstGeom>
              <a:blipFill>
                <a:blip r:embed="rId4"/>
                <a:stretch>
                  <a:fillRect l="-406" r="-81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A3B1B18-6055-4888-A3AA-C970C4EFB51A}"/>
              </a:ext>
            </a:extLst>
          </p:cNvPr>
          <p:cNvCxnSpPr>
            <a:cxnSpLocks/>
          </p:cNvCxnSpPr>
          <p:nvPr/>
        </p:nvCxnSpPr>
        <p:spPr>
          <a:xfrm>
            <a:off x="6357257" y="3907352"/>
            <a:ext cx="3947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78251D2C-72A2-4F7F-BD86-0AE567796B2B}"/>
                  </a:ext>
                </a:extLst>
              </p:cNvPr>
              <p:cNvSpPr/>
              <p:nvPr/>
            </p:nvSpPr>
            <p:spPr>
              <a:xfrm>
                <a:off x="9967584" y="3418510"/>
                <a:ext cx="1847046" cy="13566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Cálculo de factor de potencia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𝑝𝑟𝑜𝑚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78251D2C-72A2-4F7F-BD86-0AE567796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84" y="3418510"/>
                <a:ext cx="1847046" cy="1356688"/>
              </a:xfrm>
              <a:prstGeom prst="rect">
                <a:avLst/>
              </a:prstGeom>
              <a:blipFill>
                <a:blip r:embed="rId5"/>
                <a:stretch>
                  <a:fillRect r="-19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1A2D86E-A9E4-4CD9-8115-160C6FDC573C}"/>
              </a:ext>
            </a:extLst>
          </p:cNvPr>
          <p:cNvCxnSpPr>
            <a:cxnSpLocks/>
          </p:cNvCxnSpPr>
          <p:nvPr/>
        </p:nvCxnSpPr>
        <p:spPr>
          <a:xfrm>
            <a:off x="9720421" y="3907352"/>
            <a:ext cx="2471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27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469</Words>
  <Application>Microsoft Office PowerPoint</Application>
  <PresentationFormat>Panorámica</PresentationFormat>
  <Paragraphs>86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Daniel Ramirez</dc:creator>
  <cp:lastModifiedBy>Fernando Daniel Ramirez</cp:lastModifiedBy>
  <cp:revision>14</cp:revision>
  <dcterms:created xsi:type="dcterms:W3CDTF">2021-10-28T13:03:28Z</dcterms:created>
  <dcterms:modified xsi:type="dcterms:W3CDTF">2021-11-07T18:15:45Z</dcterms:modified>
</cp:coreProperties>
</file>