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65" r:id="rId6"/>
    <p:sldId id="260" r:id="rId7"/>
    <p:sldId id="262" r:id="rId8"/>
    <p:sldId id="264" r:id="rId9"/>
    <p:sldId id="263" r:id="rId10"/>
    <p:sldId id="259"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CA955-A585-4D19-9D02-4D26BFFAC8F1}" type="datetimeFigureOut">
              <a:rPr lang="es-MX" smtClean="0"/>
              <a:t>09/11/2021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4C403-E16D-463A-85AF-3715C439FE5E}" type="slidenum">
              <a:rPr lang="es-MX" smtClean="0"/>
              <a:t>‹Nº›</a:t>
            </a:fld>
            <a:endParaRPr lang="es-MX"/>
          </a:p>
        </p:txBody>
      </p:sp>
    </p:spTree>
    <p:extLst>
      <p:ext uri="{BB962C8B-B14F-4D97-AF65-F5344CB8AC3E}">
        <p14:creationId xmlns:p14="http://schemas.microsoft.com/office/powerpoint/2010/main" val="20332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EE4A9-F96D-4449-9D20-575969B80C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CC7BEC1-5E57-4A43-9EE7-C934F1FCB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2C850E4-234C-4039-82D3-7DBCC7596E5D}"/>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C71A7638-7841-4EA2-AC60-9F25A2EA22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CA611DB-1744-41D5-9A47-8997AB1C0D24}"/>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5475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D1FA3-278E-4A2D-8236-6047FC701A5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B384437-3657-4CB8-8574-BE612291F2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AB470A1-4382-455E-B567-2F150B5BF0AB}"/>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D52D1F34-11B1-49AF-9376-E84575E1690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2D4683-0C87-4A1F-A90D-F2E93AF87327}"/>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26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93BF78-598E-4FB9-A5A8-9896D83861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A6F7C59-EF4F-4153-9061-9457F62CA5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A11E25-3E33-4330-B90F-7D10402A60C9}"/>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391385A1-7998-4EC3-8FA4-B84EA90A8BA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606CB3B-6A8F-4929-83A9-161217B75070}"/>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633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4B5AC-A17C-46C7-AE8D-A328646665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91DC618-5C21-4F05-A967-DB0A377B58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0096D4A-FED8-4033-99BC-15129977DA38}"/>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C29CD035-FC4E-4039-BD9C-29853F729B2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FDDD31-8F90-4CD0-9300-0CD391CD009C}"/>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5222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231DF-A375-4B7C-ABB0-39610491845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11B8571-4199-4517-860E-003F3CF83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44456C-99A3-4C64-A1CC-4BAA894004D9}"/>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CB4740A7-D5C3-4D54-BDBA-D169A72920E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3EA896-A74E-4454-B9CC-2EE79A5341D1}"/>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87302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ADEF8-994F-4F6E-8E47-2984AD0BEC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ADE966D-01B4-4F70-9DC0-06959AAAEF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61ADBED-3885-4124-9894-71235C0D7A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D919554-0ED9-41E6-9342-2F45AB2B3054}"/>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6" name="Marcador de pie de página 5">
            <a:extLst>
              <a:ext uri="{FF2B5EF4-FFF2-40B4-BE49-F238E27FC236}">
                <a16:creationId xmlns:a16="http://schemas.microsoft.com/office/drawing/2014/main" id="{941BFBB8-A007-4AEC-8A2C-E111BE603C6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54BC952-A907-4534-97B4-195FC396942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880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37A0F-352A-4635-A6F0-07951EA3B3A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086D9C-11D4-4367-A6B6-9987FE63A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D5CCE3C-D2CD-478B-85FB-80AC1994FB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69E5F86-D08D-4E60-8A2C-3471BAA38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2CAB58-A365-4BE5-ABDE-7449100EED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C3063FE-8FD0-4B82-B0EF-6009BC684912}"/>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8" name="Marcador de pie de página 7">
            <a:extLst>
              <a:ext uri="{FF2B5EF4-FFF2-40B4-BE49-F238E27FC236}">
                <a16:creationId xmlns:a16="http://schemas.microsoft.com/office/drawing/2014/main" id="{2CB09D86-6EF4-4FB0-A6BF-CA5329C0D5E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F66428E-A1E5-4212-B934-ABA1CCF92AA8}"/>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248585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B91C-D4F5-441F-8CA4-4D2BD9D9DB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47C2426-23D8-4F08-82B7-25D3F3B0B894}"/>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4" name="Marcador de pie de página 3">
            <a:extLst>
              <a:ext uri="{FF2B5EF4-FFF2-40B4-BE49-F238E27FC236}">
                <a16:creationId xmlns:a16="http://schemas.microsoft.com/office/drawing/2014/main" id="{9EDC4562-3F24-4794-8C67-D6E852C5CCA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0BEE8CD-84A7-471B-A88F-AB4DFE3F94D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92025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4DB1B1-5293-427F-A813-0D8C3EFAD15C}"/>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3" name="Marcador de pie de página 2">
            <a:extLst>
              <a:ext uri="{FF2B5EF4-FFF2-40B4-BE49-F238E27FC236}">
                <a16:creationId xmlns:a16="http://schemas.microsoft.com/office/drawing/2014/main" id="{5DECD144-111A-45B3-9323-99188A20C63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1504312-654D-408C-98E3-CC819595F33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80699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C1E72-0AF6-4BDE-8B13-9C571F8A76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882C92A-3781-41D1-B1FF-49EAC2B5D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5705386-9B42-41DF-BC1D-97D5D9DB3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F0AEC1-12F7-482C-8617-8DF58F98C5AC}"/>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6" name="Marcador de pie de página 5">
            <a:extLst>
              <a:ext uri="{FF2B5EF4-FFF2-40B4-BE49-F238E27FC236}">
                <a16:creationId xmlns:a16="http://schemas.microsoft.com/office/drawing/2014/main" id="{AC369BB6-BA16-47C6-B97F-9943194C837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0DE412-248D-41D7-964D-22208A1F71B0}"/>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9342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CB9EA-B49C-4E3C-A4A5-F843184557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C1EB63-85D3-4E4A-BE2F-6DE0D9B3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C54929B-E4B2-4531-A4A6-356448D6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C45B19-1E0D-4A29-BFAE-C57C7D4259E4}"/>
              </a:ext>
            </a:extLst>
          </p:cNvPr>
          <p:cNvSpPr>
            <a:spLocks noGrp="1"/>
          </p:cNvSpPr>
          <p:nvPr>
            <p:ph type="dt" sz="half" idx="10"/>
          </p:nvPr>
        </p:nvSpPr>
        <p:spPr/>
        <p:txBody>
          <a:bodyPr/>
          <a:lstStyle/>
          <a:p>
            <a:fld id="{E8C2E5D3-F1C4-4498-A50A-75FA0BC133C6}" type="datetimeFigureOut">
              <a:rPr lang="es-MX" smtClean="0"/>
              <a:t>09/11/2021</a:t>
            </a:fld>
            <a:endParaRPr lang="es-MX"/>
          </a:p>
        </p:txBody>
      </p:sp>
      <p:sp>
        <p:nvSpPr>
          <p:cNvPr id="6" name="Marcador de pie de página 5">
            <a:extLst>
              <a:ext uri="{FF2B5EF4-FFF2-40B4-BE49-F238E27FC236}">
                <a16:creationId xmlns:a16="http://schemas.microsoft.com/office/drawing/2014/main" id="{83F7F434-870E-4280-A051-C919CBD2A26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7CFC8AA-51C5-49F2-8BEB-D6801569B1C4}"/>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48598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BACC91-F0A2-40B8-A5FC-6CAA48013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2F4A918-43A9-4BAD-BC5C-16DBAD2C0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B297B81-66ED-477C-A07B-97EF27DB6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2E5D3-F1C4-4498-A50A-75FA0BC133C6}" type="datetimeFigureOut">
              <a:rPr lang="es-MX" smtClean="0"/>
              <a:t>09/11/2021</a:t>
            </a:fld>
            <a:endParaRPr lang="es-MX"/>
          </a:p>
        </p:txBody>
      </p:sp>
      <p:sp>
        <p:nvSpPr>
          <p:cNvPr id="5" name="Marcador de pie de página 4">
            <a:extLst>
              <a:ext uri="{FF2B5EF4-FFF2-40B4-BE49-F238E27FC236}">
                <a16:creationId xmlns:a16="http://schemas.microsoft.com/office/drawing/2014/main" id="{96987300-8A47-4A59-A116-7E7C114BE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B67692F-0F91-4FA4-B944-56A441082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FCDE-1025-426D-98E5-53C472300116}" type="slidenum">
              <a:rPr lang="es-MX" smtClean="0"/>
              <a:t>‹Nº›</a:t>
            </a:fld>
            <a:endParaRPr lang="es-MX"/>
          </a:p>
        </p:txBody>
      </p:sp>
    </p:spTree>
    <p:extLst>
      <p:ext uri="{BB962C8B-B14F-4D97-AF65-F5344CB8AC3E}">
        <p14:creationId xmlns:p14="http://schemas.microsoft.com/office/powerpoint/2010/main" val="357553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naylampmechatronics.com/sensores-corriente-voltaje/393-transformador-de-voltaje-ac-zmpt101b.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8B6516-6809-4696-82D8-1F79D073BF4E}"/>
              </a:ext>
            </a:extLst>
          </p:cNvPr>
          <p:cNvSpPr/>
          <p:nvPr/>
        </p:nvSpPr>
        <p:spPr>
          <a:xfrm>
            <a:off x="7268210" y="1770357"/>
            <a:ext cx="1669770" cy="156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Generador por combustible</a:t>
            </a:r>
          </a:p>
        </p:txBody>
      </p:sp>
      <p:sp>
        <p:nvSpPr>
          <p:cNvPr id="5" name="Rectángulo 4">
            <a:extLst>
              <a:ext uri="{FF2B5EF4-FFF2-40B4-BE49-F238E27FC236}">
                <a16:creationId xmlns:a16="http://schemas.microsoft.com/office/drawing/2014/main" id="{A88995FD-D994-4B9F-9407-6B273F09919D}"/>
              </a:ext>
            </a:extLst>
          </p:cNvPr>
          <p:cNvSpPr/>
          <p:nvPr/>
        </p:nvSpPr>
        <p:spPr>
          <a:xfrm>
            <a:off x="7261566" y="3746788"/>
            <a:ext cx="1669770" cy="156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Generador por baterías</a:t>
            </a:r>
          </a:p>
        </p:txBody>
      </p:sp>
      <p:sp>
        <p:nvSpPr>
          <p:cNvPr id="6" name="Rectángulo 5">
            <a:extLst>
              <a:ext uri="{FF2B5EF4-FFF2-40B4-BE49-F238E27FC236}">
                <a16:creationId xmlns:a16="http://schemas.microsoft.com/office/drawing/2014/main" id="{5B49015E-5D4A-4A6E-BBD5-A7C3C7612407}"/>
              </a:ext>
            </a:extLst>
          </p:cNvPr>
          <p:cNvSpPr/>
          <p:nvPr/>
        </p:nvSpPr>
        <p:spPr>
          <a:xfrm>
            <a:off x="383702" y="2512357"/>
            <a:ext cx="1577008"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Computadoras</a:t>
            </a:r>
          </a:p>
        </p:txBody>
      </p:sp>
      <p:sp>
        <p:nvSpPr>
          <p:cNvPr id="7" name="Rectángulo 6">
            <a:extLst>
              <a:ext uri="{FF2B5EF4-FFF2-40B4-BE49-F238E27FC236}">
                <a16:creationId xmlns:a16="http://schemas.microsoft.com/office/drawing/2014/main" id="{14520E2F-2642-4EB0-95B6-9E48D459015A}"/>
              </a:ext>
            </a:extLst>
          </p:cNvPr>
          <p:cNvSpPr/>
          <p:nvPr/>
        </p:nvSpPr>
        <p:spPr>
          <a:xfrm>
            <a:off x="466528" y="3623558"/>
            <a:ext cx="1411356"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Servidores</a:t>
            </a:r>
          </a:p>
        </p:txBody>
      </p:sp>
      <p:sp>
        <p:nvSpPr>
          <p:cNvPr id="8" name="Rectángulo 7">
            <a:extLst>
              <a:ext uri="{FF2B5EF4-FFF2-40B4-BE49-F238E27FC236}">
                <a16:creationId xmlns:a16="http://schemas.microsoft.com/office/drawing/2014/main" id="{3DEF7102-8B7C-4E8D-AD20-42107AE74D3E}"/>
              </a:ext>
            </a:extLst>
          </p:cNvPr>
          <p:cNvSpPr/>
          <p:nvPr/>
        </p:nvSpPr>
        <p:spPr>
          <a:xfrm>
            <a:off x="377078" y="4856676"/>
            <a:ext cx="149086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Dispositivos importantes</a:t>
            </a:r>
          </a:p>
        </p:txBody>
      </p:sp>
      <p:sp>
        <p:nvSpPr>
          <p:cNvPr id="9" name="Rectángulo 8">
            <a:extLst>
              <a:ext uri="{FF2B5EF4-FFF2-40B4-BE49-F238E27FC236}">
                <a16:creationId xmlns:a16="http://schemas.microsoft.com/office/drawing/2014/main" id="{1118CD78-086D-4A3F-89D4-0D41010C4706}"/>
              </a:ext>
            </a:extLst>
          </p:cNvPr>
          <p:cNvSpPr/>
          <p:nvPr/>
        </p:nvSpPr>
        <p:spPr>
          <a:xfrm>
            <a:off x="3325687" y="2512357"/>
            <a:ext cx="1411356"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Lámparas</a:t>
            </a:r>
          </a:p>
        </p:txBody>
      </p:sp>
      <p:sp>
        <p:nvSpPr>
          <p:cNvPr id="10" name="Rectángulo 9">
            <a:extLst>
              <a:ext uri="{FF2B5EF4-FFF2-40B4-BE49-F238E27FC236}">
                <a16:creationId xmlns:a16="http://schemas.microsoft.com/office/drawing/2014/main" id="{8A84CCF3-437B-4A39-B5F5-B37D62773CDA}"/>
              </a:ext>
            </a:extLst>
          </p:cNvPr>
          <p:cNvSpPr/>
          <p:nvPr/>
        </p:nvSpPr>
        <p:spPr>
          <a:xfrm>
            <a:off x="3206414" y="3623559"/>
            <a:ext cx="1736033"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Aire Acondicionado</a:t>
            </a:r>
          </a:p>
        </p:txBody>
      </p:sp>
      <p:sp>
        <p:nvSpPr>
          <p:cNvPr id="11" name="Rectángulo 10">
            <a:extLst>
              <a:ext uri="{FF2B5EF4-FFF2-40B4-BE49-F238E27FC236}">
                <a16:creationId xmlns:a16="http://schemas.microsoft.com/office/drawing/2014/main" id="{014345C9-404E-41F6-BD0D-1132E0B0E2E3}"/>
              </a:ext>
            </a:extLst>
          </p:cNvPr>
          <p:cNvSpPr/>
          <p:nvPr/>
        </p:nvSpPr>
        <p:spPr>
          <a:xfrm>
            <a:off x="3289241" y="4778477"/>
            <a:ext cx="149086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Dispositivos prescindibles</a:t>
            </a:r>
          </a:p>
        </p:txBody>
      </p:sp>
      <p:cxnSp>
        <p:nvCxnSpPr>
          <p:cNvPr id="13" name="Conector recto 12">
            <a:extLst>
              <a:ext uri="{FF2B5EF4-FFF2-40B4-BE49-F238E27FC236}">
                <a16:creationId xmlns:a16="http://schemas.microsoft.com/office/drawing/2014/main" id="{89CBAEEB-451F-41F8-A32A-611503582047}"/>
              </a:ext>
            </a:extLst>
          </p:cNvPr>
          <p:cNvCxnSpPr>
            <a:cxnSpLocks/>
          </p:cNvCxnSpPr>
          <p:nvPr/>
        </p:nvCxnSpPr>
        <p:spPr>
          <a:xfrm flipH="1">
            <a:off x="2583563" y="1813305"/>
            <a:ext cx="29949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F2E8B8A-62D3-4816-B5AE-6FCDF922FC9A}"/>
              </a:ext>
            </a:extLst>
          </p:cNvPr>
          <p:cNvCxnSpPr>
            <a:cxnSpLocks/>
          </p:cNvCxnSpPr>
          <p:nvPr/>
        </p:nvCxnSpPr>
        <p:spPr>
          <a:xfrm>
            <a:off x="5578553" y="2856912"/>
            <a:ext cx="0" cy="2374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5BB5FE1-6CE3-4E10-890B-3D4E4767FDD4}"/>
              </a:ext>
            </a:extLst>
          </p:cNvPr>
          <p:cNvCxnSpPr>
            <a:cxnSpLocks/>
          </p:cNvCxnSpPr>
          <p:nvPr/>
        </p:nvCxnSpPr>
        <p:spPr>
          <a:xfrm>
            <a:off x="5583315" y="1813305"/>
            <a:ext cx="0" cy="892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978D870-5D2D-4403-95A6-0C8B0A533E6C}"/>
              </a:ext>
            </a:extLst>
          </p:cNvPr>
          <p:cNvCxnSpPr>
            <a:cxnSpLocks/>
          </p:cNvCxnSpPr>
          <p:nvPr/>
        </p:nvCxnSpPr>
        <p:spPr>
          <a:xfrm>
            <a:off x="2583562" y="1813305"/>
            <a:ext cx="0" cy="34959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9B4B71C4-8F6D-4479-8F6A-55A64069C021}"/>
              </a:ext>
            </a:extLst>
          </p:cNvPr>
          <p:cNvCxnSpPr>
            <a:cxnSpLocks/>
          </p:cNvCxnSpPr>
          <p:nvPr/>
        </p:nvCxnSpPr>
        <p:spPr>
          <a:xfrm flipH="1">
            <a:off x="5578554" y="2859287"/>
            <a:ext cx="12589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0D794138-0B2A-499F-88FE-5048DAF534D2}"/>
              </a:ext>
            </a:extLst>
          </p:cNvPr>
          <p:cNvSpPr/>
          <p:nvPr/>
        </p:nvSpPr>
        <p:spPr>
          <a:xfrm>
            <a:off x="6837511" y="1299781"/>
            <a:ext cx="4625837" cy="46879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7" name="Conector recto 26">
            <a:extLst>
              <a:ext uri="{FF2B5EF4-FFF2-40B4-BE49-F238E27FC236}">
                <a16:creationId xmlns:a16="http://schemas.microsoft.com/office/drawing/2014/main" id="{62FC2E20-6BA5-49C7-9041-77EB7FA4CC7E}"/>
              </a:ext>
            </a:extLst>
          </p:cNvPr>
          <p:cNvCxnSpPr>
            <a:cxnSpLocks/>
            <a:endCxn id="9" idx="3"/>
          </p:cNvCxnSpPr>
          <p:nvPr/>
        </p:nvCxnSpPr>
        <p:spPr>
          <a:xfrm flipH="1">
            <a:off x="4737043" y="2964911"/>
            <a:ext cx="84151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7AB962F5-5C01-4CB7-BB93-C50317EAFC6D}"/>
              </a:ext>
            </a:extLst>
          </p:cNvPr>
          <p:cNvCxnSpPr>
            <a:cxnSpLocks/>
            <a:endCxn id="10" idx="3"/>
          </p:cNvCxnSpPr>
          <p:nvPr/>
        </p:nvCxnSpPr>
        <p:spPr>
          <a:xfrm flipH="1">
            <a:off x="4942447" y="4076114"/>
            <a:ext cx="6361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D20DC4A6-BAB4-4572-A870-AF9644B148AF}"/>
              </a:ext>
            </a:extLst>
          </p:cNvPr>
          <p:cNvCxnSpPr>
            <a:cxnSpLocks/>
            <a:endCxn id="11" idx="3"/>
          </p:cNvCxnSpPr>
          <p:nvPr/>
        </p:nvCxnSpPr>
        <p:spPr>
          <a:xfrm flipH="1">
            <a:off x="4780108" y="5231032"/>
            <a:ext cx="7984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E0A6869C-9615-415B-8B99-FB0AECEA2CF5}"/>
              </a:ext>
            </a:extLst>
          </p:cNvPr>
          <p:cNvCxnSpPr>
            <a:cxnSpLocks/>
          </p:cNvCxnSpPr>
          <p:nvPr/>
        </p:nvCxnSpPr>
        <p:spPr>
          <a:xfrm flipH="1">
            <a:off x="5578554" y="2707942"/>
            <a:ext cx="12589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62F27518-B6AF-442E-85CC-5D3354B3E75C}"/>
              </a:ext>
            </a:extLst>
          </p:cNvPr>
          <p:cNvCxnSpPr>
            <a:cxnSpLocks/>
            <a:endCxn id="6" idx="3"/>
          </p:cNvCxnSpPr>
          <p:nvPr/>
        </p:nvCxnSpPr>
        <p:spPr>
          <a:xfrm flipH="1">
            <a:off x="1960710" y="2964912"/>
            <a:ext cx="6361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B5E5A434-F5F5-4995-AAEF-4667479BC489}"/>
              </a:ext>
            </a:extLst>
          </p:cNvPr>
          <p:cNvCxnSpPr>
            <a:cxnSpLocks/>
            <a:endCxn id="7" idx="3"/>
          </p:cNvCxnSpPr>
          <p:nvPr/>
        </p:nvCxnSpPr>
        <p:spPr>
          <a:xfrm flipH="1">
            <a:off x="1877884" y="4076113"/>
            <a:ext cx="7156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0FC0AB8A-DE9A-4940-91AC-3C629A74547C}"/>
              </a:ext>
            </a:extLst>
          </p:cNvPr>
          <p:cNvCxnSpPr>
            <a:cxnSpLocks/>
            <a:endCxn id="8" idx="3"/>
          </p:cNvCxnSpPr>
          <p:nvPr/>
        </p:nvCxnSpPr>
        <p:spPr>
          <a:xfrm flipH="1">
            <a:off x="1867945" y="5309231"/>
            <a:ext cx="7156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3D40CAA8-947E-4C2E-B37B-ABA277D85211}"/>
              </a:ext>
            </a:extLst>
          </p:cNvPr>
          <p:cNvCxnSpPr>
            <a:cxnSpLocks/>
          </p:cNvCxnSpPr>
          <p:nvPr/>
        </p:nvCxnSpPr>
        <p:spPr>
          <a:xfrm>
            <a:off x="3438773" y="1299781"/>
            <a:ext cx="162556" cy="513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3E6B4B00-87A4-4E44-9819-53D3A207DD82}"/>
              </a:ext>
            </a:extLst>
          </p:cNvPr>
          <p:cNvSpPr txBox="1"/>
          <p:nvPr/>
        </p:nvSpPr>
        <p:spPr>
          <a:xfrm>
            <a:off x="1561987" y="869025"/>
            <a:ext cx="3698513" cy="369332"/>
          </a:xfrm>
          <a:prstGeom prst="rect">
            <a:avLst/>
          </a:prstGeom>
          <a:noFill/>
          <a:ln w="12700">
            <a:solidFill>
              <a:schemeClr val="tx1"/>
            </a:solidFill>
          </a:ln>
        </p:spPr>
        <p:txBody>
          <a:bodyPr wrap="none" rtlCol="0">
            <a:spAutoFit/>
          </a:bodyPr>
          <a:lstStyle/>
          <a:p>
            <a:r>
              <a:rPr lang="es-MX" dirty="0"/>
              <a:t>Cableado de dispositivos importantes</a:t>
            </a:r>
          </a:p>
        </p:txBody>
      </p:sp>
      <p:cxnSp>
        <p:nvCxnSpPr>
          <p:cNvPr id="64" name="Conector recto de flecha 63">
            <a:extLst>
              <a:ext uri="{FF2B5EF4-FFF2-40B4-BE49-F238E27FC236}">
                <a16:creationId xmlns:a16="http://schemas.microsoft.com/office/drawing/2014/main" id="{7AB73F00-41E6-4D80-A136-E6D14FBB47C8}"/>
              </a:ext>
            </a:extLst>
          </p:cNvPr>
          <p:cNvCxnSpPr>
            <a:cxnSpLocks/>
          </p:cNvCxnSpPr>
          <p:nvPr/>
        </p:nvCxnSpPr>
        <p:spPr>
          <a:xfrm flipV="1">
            <a:off x="6034304" y="2856914"/>
            <a:ext cx="0" cy="34602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5F973FD0-8B6F-47D9-AA23-A1E2AF7F1F33}"/>
              </a:ext>
            </a:extLst>
          </p:cNvPr>
          <p:cNvSpPr txBox="1"/>
          <p:nvPr/>
        </p:nvSpPr>
        <p:spPr>
          <a:xfrm>
            <a:off x="4074430" y="6317187"/>
            <a:ext cx="3784690" cy="369332"/>
          </a:xfrm>
          <a:prstGeom prst="rect">
            <a:avLst/>
          </a:prstGeom>
          <a:noFill/>
          <a:ln w="12700">
            <a:solidFill>
              <a:schemeClr val="tx1"/>
            </a:solidFill>
          </a:ln>
        </p:spPr>
        <p:txBody>
          <a:bodyPr wrap="none" rtlCol="0">
            <a:spAutoFit/>
          </a:bodyPr>
          <a:lstStyle/>
          <a:p>
            <a:r>
              <a:rPr lang="es-MX" dirty="0"/>
              <a:t>Cableado de dispositivos prescindibles</a:t>
            </a:r>
          </a:p>
        </p:txBody>
      </p:sp>
      <p:pic>
        <p:nvPicPr>
          <p:cNvPr id="1026" name="Picture 2" descr="Tipos de generadores | De Máquinas y Herramientas">
            <a:extLst>
              <a:ext uri="{FF2B5EF4-FFF2-40B4-BE49-F238E27FC236}">
                <a16:creationId xmlns:a16="http://schemas.microsoft.com/office/drawing/2014/main" id="{A5006440-6F5F-43EB-93BA-75D8AFBA1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664" y="1833241"/>
            <a:ext cx="2304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LNSLNM - Batería de litio recargable de 500 W con dos salidas  de CA 110 V, UPS 288 W/90000 mAh generador eléctrico solar para  emergencias/drones/camping/CPAP : Salud y Hogar">
            <a:extLst>
              <a:ext uri="{FF2B5EF4-FFF2-40B4-BE49-F238E27FC236}">
                <a16:creationId xmlns:a16="http://schemas.microsoft.com/office/drawing/2014/main" id="{FA62A148-26D0-486C-B0DF-C6AE2F33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567" y="3808666"/>
            <a:ext cx="1974194" cy="1440000"/>
          </a:xfrm>
          <a:prstGeom prst="rect">
            <a:avLst/>
          </a:prstGeom>
          <a:noFill/>
          <a:extLst>
            <a:ext uri="{909E8E84-426E-40DD-AFC4-6F175D3DCCD1}">
              <a14:hiddenFill xmlns:a14="http://schemas.microsoft.com/office/drawing/2010/main">
                <a:solidFill>
                  <a:srgbClr val="FFFFFF"/>
                </a:solidFill>
              </a14:hiddenFill>
            </a:ext>
          </a:extLst>
        </p:spPr>
      </p:pic>
      <p:sp>
        <p:nvSpPr>
          <p:cNvPr id="72" name="CuadroTexto 71">
            <a:extLst>
              <a:ext uri="{FF2B5EF4-FFF2-40B4-BE49-F238E27FC236}">
                <a16:creationId xmlns:a16="http://schemas.microsoft.com/office/drawing/2014/main" id="{64C89E39-9857-4DC0-B44A-31CF74D8C107}"/>
              </a:ext>
            </a:extLst>
          </p:cNvPr>
          <p:cNvSpPr txBox="1"/>
          <p:nvPr/>
        </p:nvSpPr>
        <p:spPr>
          <a:xfrm>
            <a:off x="759656" y="140613"/>
            <a:ext cx="9845388" cy="523220"/>
          </a:xfrm>
          <a:prstGeom prst="rect">
            <a:avLst/>
          </a:prstGeom>
          <a:noFill/>
        </p:spPr>
        <p:txBody>
          <a:bodyPr wrap="none" rtlCol="0">
            <a:spAutoFit/>
          </a:bodyPr>
          <a:lstStyle/>
          <a:p>
            <a:r>
              <a:rPr lang="es-MX" sz="2800" dirty="0"/>
              <a:t>¿Cómo alimentar dispositivos ante la pérdida de energía eléctrica?</a:t>
            </a:r>
          </a:p>
        </p:txBody>
      </p:sp>
      <p:sp>
        <p:nvSpPr>
          <p:cNvPr id="75" name="CuadroTexto 74">
            <a:extLst>
              <a:ext uri="{FF2B5EF4-FFF2-40B4-BE49-F238E27FC236}">
                <a16:creationId xmlns:a16="http://schemas.microsoft.com/office/drawing/2014/main" id="{79703EBB-9AFA-47DD-8ED9-C7EFEFE28A0F}"/>
              </a:ext>
            </a:extLst>
          </p:cNvPr>
          <p:cNvSpPr txBox="1"/>
          <p:nvPr/>
        </p:nvSpPr>
        <p:spPr>
          <a:xfrm>
            <a:off x="7131620" y="940850"/>
            <a:ext cx="3612720" cy="369332"/>
          </a:xfrm>
          <a:prstGeom prst="rect">
            <a:avLst/>
          </a:prstGeom>
          <a:noFill/>
        </p:spPr>
        <p:txBody>
          <a:bodyPr wrap="none" rtlCol="0">
            <a:spAutoFit/>
          </a:bodyPr>
          <a:lstStyle/>
          <a:p>
            <a:r>
              <a:rPr lang="es-MX" dirty="0"/>
              <a:t>Generación temporal de electricidad</a:t>
            </a:r>
          </a:p>
        </p:txBody>
      </p:sp>
    </p:spTree>
    <p:extLst>
      <p:ext uri="{BB962C8B-B14F-4D97-AF65-F5344CB8AC3E}">
        <p14:creationId xmlns:p14="http://schemas.microsoft.com/office/powerpoint/2010/main" val="258646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E9D7C4-D1BB-48E4-B776-1B379586719F}"/>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Descripción del funcionamiento del programa del ESP01</a:t>
            </a:r>
          </a:p>
        </p:txBody>
      </p:sp>
      <p:sp>
        <p:nvSpPr>
          <p:cNvPr id="5" name="Rectángulo 4">
            <a:extLst>
              <a:ext uri="{FF2B5EF4-FFF2-40B4-BE49-F238E27FC236}">
                <a16:creationId xmlns:a16="http://schemas.microsoft.com/office/drawing/2014/main" id="{7DD5DE53-F775-4531-B507-48A260602091}"/>
              </a:ext>
            </a:extLst>
          </p:cNvPr>
          <p:cNvSpPr/>
          <p:nvPr/>
        </p:nvSpPr>
        <p:spPr>
          <a:xfrm>
            <a:off x="533567" y="135731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Inicialización</a:t>
            </a:r>
          </a:p>
        </p:txBody>
      </p:sp>
      <p:sp>
        <p:nvSpPr>
          <p:cNvPr id="6" name="Rectángulo 5">
            <a:extLst>
              <a:ext uri="{FF2B5EF4-FFF2-40B4-BE49-F238E27FC236}">
                <a16:creationId xmlns:a16="http://schemas.microsoft.com/office/drawing/2014/main" id="{6F532F66-F6A7-47C6-B931-38514A701218}"/>
              </a:ext>
            </a:extLst>
          </p:cNvPr>
          <p:cNvSpPr/>
          <p:nvPr/>
        </p:nvSpPr>
        <p:spPr>
          <a:xfrm>
            <a:off x="3283393" y="1357317"/>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Medición de corriente y voltaje (mediante protocolo I2C)</a:t>
            </a:r>
          </a:p>
        </p:txBody>
      </p:sp>
      <p:cxnSp>
        <p:nvCxnSpPr>
          <p:cNvPr id="7" name="Conector recto de flecha 6">
            <a:extLst>
              <a:ext uri="{FF2B5EF4-FFF2-40B4-BE49-F238E27FC236}">
                <a16:creationId xmlns:a16="http://schemas.microsoft.com/office/drawing/2014/main" id="{A4D95758-31F6-4D9D-A9FF-8CCF48F6224D}"/>
              </a:ext>
            </a:extLst>
          </p:cNvPr>
          <p:cNvCxnSpPr>
            <a:cxnSpLocks/>
            <a:stCxn id="5" idx="3"/>
            <a:endCxn id="6" idx="1"/>
          </p:cNvCxnSpPr>
          <p:nvPr/>
        </p:nvCxnSpPr>
        <p:spPr>
          <a:xfrm flipV="1">
            <a:off x="2947498" y="1809872"/>
            <a:ext cx="33589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03BB6DF1-3EF9-437F-BE83-854F94E1AA3A}"/>
              </a:ext>
            </a:extLst>
          </p:cNvPr>
          <p:cNvSpPr/>
          <p:nvPr/>
        </p:nvSpPr>
        <p:spPr>
          <a:xfrm>
            <a:off x="6033219" y="1357316"/>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Cálculo de potencia real, aparente y factor de potencia</a:t>
            </a:r>
          </a:p>
        </p:txBody>
      </p:sp>
      <p:cxnSp>
        <p:nvCxnSpPr>
          <p:cNvPr id="11" name="Conector recto de flecha 10">
            <a:extLst>
              <a:ext uri="{FF2B5EF4-FFF2-40B4-BE49-F238E27FC236}">
                <a16:creationId xmlns:a16="http://schemas.microsoft.com/office/drawing/2014/main" id="{CAF9C86A-B257-4D38-A000-280DFAC6F9A6}"/>
              </a:ext>
            </a:extLst>
          </p:cNvPr>
          <p:cNvCxnSpPr>
            <a:cxnSpLocks/>
            <a:stCxn id="6" idx="3"/>
            <a:endCxn id="10" idx="1"/>
          </p:cNvCxnSpPr>
          <p:nvPr/>
        </p:nvCxnSpPr>
        <p:spPr>
          <a:xfrm flipV="1">
            <a:off x="5697324" y="1809871"/>
            <a:ext cx="33589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C487D980-5122-473D-A305-60B4FDB7BDF5}"/>
              </a:ext>
            </a:extLst>
          </p:cNvPr>
          <p:cNvCxnSpPr>
            <a:cxnSpLocks/>
            <a:stCxn id="10" idx="3"/>
            <a:endCxn id="17" idx="1"/>
          </p:cNvCxnSpPr>
          <p:nvPr/>
        </p:nvCxnSpPr>
        <p:spPr>
          <a:xfrm flipV="1">
            <a:off x="8447150" y="1809870"/>
            <a:ext cx="38540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8BB2B324-85C4-4F03-A313-E8FD5CD74413}"/>
              </a:ext>
            </a:extLst>
          </p:cNvPr>
          <p:cNvSpPr/>
          <p:nvPr/>
        </p:nvSpPr>
        <p:spPr>
          <a:xfrm>
            <a:off x="8832550" y="135731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Envío de datos a través del protocolo MQTT</a:t>
            </a:r>
          </a:p>
        </p:txBody>
      </p:sp>
      <p:sp>
        <p:nvSpPr>
          <p:cNvPr id="18" name="Abrir llave 17">
            <a:extLst>
              <a:ext uri="{FF2B5EF4-FFF2-40B4-BE49-F238E27FC236}">
                <a16:creationId xmlns:a16="http://schemas.microsoft.com/office/drawing/2014/main" id="{E86384D3-3FDB-49BC-B817-9A0E4EDC70CA}"/>
              </a:ext>
            </a:extLst>
          </p:cNvPr>
          <p:cNvSpPr/>
          <p:nvPr/>
        </p:nvSpPr>
        <p:spPr>
          <a:xfrm rot="5400000">
            <a:off x="5950158" y="-2801959"/>
            <a:ext cx="698084" cy="11321142"/>
          </a:xfrm>
          <a:prstGeom prst="leftBrace">
            <a:avLst>
              <a:gd name="adj1" fmla="val 56154"/>
              <a:gd name="adj2" fmla="val 4171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0" name="Rectángulo 19">
                <a:extLst>
                  <a:ext uri="{FF2B5EF4-FFF2-40B4-BE49-F238E27FC236}">
                    <a16:creationId xmlns:a16="http://schemas.microsoft.com/office/drawing/2014/main" id="{80DDEEDD-09F6-46A9-A28E-4903E79BFEBE}"/>
                  </a:ext>
                </a:extLst>
              </p:cNvPr>
              <p:cNvSpPr/>
              <p:nvPr/>
            </p:nvSpPr>
            <p:spPr>
              <a:xfrm>
                <a:off x="698776" y="345479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Cáculo de potencia instantánea</a:t>
                </a:r>
              </a:p>
              <a:p>
                <a:pPr algn="ct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𝑃</m:t>
                      </m:r>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𝑉</m:t>
                      </m:r>
                      <m:r>
                        <a:rPr lang="es-MX" b="0" i="1" smtClean="0">
                          <a:solidFill>
                            <a:schemeClr val="tx1"/>
                          </a:solidFill>
                          <a:latin typeface="Cambria Math" panose="02040503050406030204" pitchFamily="18" charset="0"/>
                          <a:ea typeface="Cambria Math" panose="02040503050406030204" pitchFamily="18" charset="0"/>
                        </a:rPr>
                        <m:t>×</m:t>
                      </m:r>
                      <m:r>
                        <a:rPr lang="es-MX" b="0" i="1" smtClean="0">
                          <a:solidFill>
                            <a:schemeClr val="tx1"/>
                          </a:solidFill>
                          <a:latin typeface="Cambria Math" panose="02040503050406030204" pitchFamily="18" charset="0"/>
                          <a:ea typeface="Cambria Math" panose="02040503050406030204" pitchFamily="18" charset="0"/>
                        </a:rPr>
                        <m:t>𝐼</m:t>
                      </m:r>
                    </m:oMath>
                  </m:oMathPara>
                </a14:m>
                <a:endParaRPr lang="es-MX" dirty="0">
                  <a:solidFill>
                    <a:schemeClr val="tx1"/>
                  </a:solidFill>
                </a:endParaRPr>
              </a:p>
            </p:txBody>
          </p:sp>
        </mc:Choice>
        <mc:Fallback xmlns="">
          <p:sp>
            <p:nvSpPr>
              <p:cNvPr id="20" name="Rectángulo 19">
                <a:extLst>
                  <a:ext uri="{FF2B5EF4-FFF2-40B4-BE49-F238E27FC236}">
                    <a16:creationId xmlns:a16="http://schemas.microsoft.com/office/drawing/2014/main" id="{80DDEEDD-09F6-46A9-A28E-4903E79BFEBE}"/>
                  </a:ext>
                </a:extLst>
              </p:cNvPr>
              <p:cNvSpPr>
                <a:spLocks noRot="1" noChangeAspect="1" noMove="1" noResize="1" noEditPoints="1" noAdjustHandles="1" noChangeArrowheads="1" noChangeShapeType="1" noTextEdit="1"/>
              </p:cNvSpPr>
              <p:nvPr/>
            </p:nvSpPr>
            <p:spPr>
              <a:xfrm>
                <a:off x="698776" y="3454798"/>
                <a:ext cx="2413931" cy="905109"/>
              </a:xfrm>
              <a:prstGeom prst="rect">
                <a:avLst/>
              </a:prstGeom>
              <a:blipFill>
                <a:blip r:embed="rId2"/>
                <a:stretch>
                  <a:fillRect t="-2597"/>
                </a:stretch>
              </a:blipFill>
              <a:ln w="38100">
                <a:solidFill>
                  <a:schemeClr val="tx1"/>
                </a:solidFill>
              </a:ln>
            </p:spPr>
            <p:txBody>
              <a:bodyPr/>
              <a:lstStyle/>
              <a:p>
                <a:r>
                  <a:rPr lang="es-MX">
                    <a:noFill/>
                  </a:rPr>
                  <a:t> </a:t>
                </a:r>
              </a:p>
            </p:txBody>
          </p:sp>
        </mc:Fallback>
      </mc:AlternateContent>
      <p:sp>
        <p:nvSpPr>
          <p:cNvPr id="21" name="Rectángulo 20">
            <a:extLst>
              <a:ext uri="{FF2B5EF4-FFF2-40B4-BE49-F238E27FC236}">
                <a16:creationId xmlns:a16="http://schemas.microsoft.com/office/drawing/2014/main" id="{6B657E1F-A4AA-498F-A82C-2883641B744A}"/>
              </a:ext>
            </a:extLst>
          </p:cNvPr>
          <p:cNvSpPr/>
          <p:nvPr/>
        </p:nvSpPr>
        <p:spPr>
          <a:xfrm>
            <a:off x="698775" y="4359906"/>
            <a:ext cx="2413931" cy="9051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 realiza por cada muestra de voltaje y corriente tomada</a:t>
            </a:r>
          </a:p>
        </p:txBody>
      </p:sp>
      <p:cxnSp>
        <p:nvCxnSpPr>
          <p:cNvPr id="22" name="Conector recto de flecha 21">
            <a:extLst>
              <a:ext uri="{FF2B5EF4-FFF2-40B4-BE49-F238E27FC236}">
                <a16:creationId xmlns:a16="http://schemas.microsoft.com/office/drawing/2014/main" id="{130A62FE-A731-4139-AF65-904F6FE698EB}"/>
              </a:ext>
            </a:extLst>
          </p:cNvPr>
          <p:cNvCxnSpPr>
            <a:cxnSpLocks/>
            <a:stCxn id="20" idx="3"/>
          </p:cNvCxnSpPr>
          <p:nvPr/>
        </p:nvCxnSpPr>
        <p:spPr>
          <a:xfrm>
            <a:off x="3112707" y="3907353"/>
            <a:ext cx="3947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ángulo 24">
                <a:extLst>
                  <a:ext uri="{FF2B5EF4-FFF2-40B4-BE49-F238E27FC236}">
                    <a16:creationId xmlns:a16="http://schemas.microsoft.com/office/drawing/2014/main" id="{E2F89A1E-E871-4EBA-B3D9-345BB1A9AEB2}"/>
                  </a:ext>
                </a:extLst>
              </p:cNvPr>
              <p:cNvSpPr/>
              <p:nvPr/>
            </p:nvSpPr>
            <p:spPr>
              <a:xfrm>
                <a:off x="3507495" y="3454798"/>
                <a:ext cx="2849762" cy="13203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Cáculo de potencia promedio (o potencia real)</a:t>
                </a:r>
              </a:p>
              <a:p>
                <a:pPr algn="ct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𝑃</m:t>
                          </m:r>
                        </m:e>
                        <m:sub>
                          <m:r>
                            <a:rPr lang="es-MX" b="0" i="1" smtClean="0">
                              <a:solidFill>
                                <a:schemeClr val="tx1"/>
                              </a:solidFill>
                              <a:latin typeface="Cambria Math" panose="02040503050406030204" pitchFamily="18" charset="0"/>
                            </a:rPr>
                            <m:t>𝑝𝑟𝑜𝑚</m:t>
                          </m:r>
                        </m:sub>
                      </m:sSub>
                      <m:r>
                        <a:rPr lang="es-MX" b="0" i="1" smtClean="0">
                          <a:solidFill>
                            <a:schemeClr val="tx1"/>
                          </a:solidFill>
                          <a:latin typeface="Cambria Math" panose="02040503050406030204" pitchFamily="18" charset="0"/>
                        </a:rPr>
                        <m:t>=</m:t>
                      </m:r>
                      <m:f>
                        <m:fPr>
                          <m:ctrlPr>
                            <a:rPr lang="es-MX" b="0" i="1" smtClean="0">
                              <a:solidFill>
                                <a:schemeClr val="tx1"/>
                              </a:solidFill>
                              <a:latin typeface="Cambria Math" panose="02040503050406030204" pitchFamily="18" charset="0"/>
                            </a:rPr>
                          </m:ctrlPr>
                        </m:fPr>
                        <m:num>
                          <m:r>
                            <a:rPr lang="es-MX" b="0" i="1" smtClean="0">
                              <a:solidFill>
                                <a:schemeClr val="tx1"/>
                              </a:solidFill>
                              <a:latin typeface="Cambria Math" panose="02040503050406030204" pitchFamily="18" charset="0"/>
                            </a:rPr>
                            <m:t>1</m:t>
                          </m:r>
                        </m:num>
                        <m:den>
                          <m:r>
                            <a:rPr lang="es-MX" b="0" i="1" smtClean="0">
                              <a:solidFill>
                                <a:schemeClr val="tx1"/>
                              </a:solidFill>
                              <a:latin typeface="Cambria Math" panose="02040503050406030204" pitchFamily="18" charset="0"/>
                            </a:rPr>
                            <m:t>𝑛</m:t>
                          </m:r>
                        </m:den>
                      </m:f>
                      <m:nary>
                        <m:naryPr>
                          <m:chr m:val="∑"/>
                          <m:ctrlPr>
                            <a:rPr lang="es-MX" b="0" i="1" smtClean="0">
                              <a:solidFill>
                                <a:schemeClr val="tx1"/>
                              </a:solidFill>
                              <a:latin typeface="Cambria Math" panose="02040503050406030204" pitchFamily="18" charset="0"/>
                            </a:rPr>
                          </m:ctrlPr>
                        </m:naryPr>
                        <m:sub>
                          <m:r>
                            <m:rPr>
                              <m:brk m:alnAt="23"/>
                            </m:rPr>
                            <a:rPr lang="es-MX" b="0" i="1" smtClean="0">
                              <a:solidFill>
                                <a:schemeClr val="tx1"/>
                              </a:solidFill>
                              <a:latin typeface="Cambria Math" panose="02040503050406030204" pitchFamily="18" charset="0"/>
                            </a:rPr>
                            <m:t>𝑖</m:t>
                          </m:r>
                          <m:r>
                            <a:rPr lang="es-MX" b="0" i="1" smtClean="0">
                              <a:solidFill>
                                <a:schemeClr val="tx1"/>
                              </a:solidFill>
                              <a:latin typeface="Cambria Math" panose="02040503050406030204" pitchFamily="18" charset="0"/>
                            </a:rPr>
                            <m:t>=0</m:t>
                          </m:r>
                        </m:sub>
                        <m:sup>
                          <m:r>
                            <a:rPr lang="es-MX" b="0" i="1" smtClean="0">
                              <a:solidFill>
                                <a:schemeClr val="tx1"/>
                              </a:solidFill>
                              <a:latin typeface="Cambria Math" panose="02040503050406030204" pitchFamily="18" charset="0"/>
                            </a:rPr>
                            <m:t>𝑛</m:t>
                          </m:r>
                        </m:sup>
                        <m:e>
                          <m:sSub>
                            <m:sSubPr>
                              <m:ctrlPr>
                                <a:rPr lang="es-MX" b="0" i="1" smtClean="0">
                                  <a:solidFill>
                                    <a:schemeClr val="tx1"/>
                                  </a:solidFill>
                                  <a:latin typeface="Cambria Math" panose="02040503050406030204" pitchFamily="18" charset="0"/>
                                </a:rPr>
                              </m:ctrlPr>
                            </m:sSubPr>
                            <m:e>
                              <m:r>
                                <a:rPr lang="es-MX" i="1">
                                  <a:solidFill>
                                    <a:schemeClr val="tx1"/>
                                  </a:solidFill>
                                  <a:latin typeface="Cambria Math" panose="02040503050406030204" pitchFamily="18" charset="0"/>
                                </a:rPr>
                                <m:t>𝑉</m:t>
                              </m:r>
                            </m:e>
                            <m:sub>
                              <m:r>
                                <a:rPr lang="es-MX" b="0" i="1" smtClean="0">
                                  <a:solidFill>
                                    <a:schemeClr val="tx1"/>
                                  </a:solidFill>
                                  <a:latin typeface="Cambria Math" panose="02040503050406030204" pitchFamily="18" charset="0"/>
                                </a:rPr>
                                <m:t>𝑖</m:t>
                              </m:r>
                            </m:sub>
                          </m:sSub>
                          <m:r>
                            <a:rPr lang="es-MX" i="1">
                              <a:solidFill>
                                <a:schemeClr val="tx1"/>
                              </a:solidFill>
                              <a:latin typeface="Cambria Math" panose="02040503050406030204" pitchFamily="18" charset="0"/>
                              <a:ea typeface="Cambria Math" panose="02040503050406030204" pitchFamily="18" charset="0"/>
                            </a:rPr>
                            <m:t>×</m:t>
                          </m:r>
                          <m:sSub>
                            <m:sSubPr>
                              <m:ctrlPr>
                                <a:rPr lang="es-MX" i="1">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𝐼</m:t>
                              </m:r>
                            </m:e>
                            <m:sub>
                              <m:r>
                                <a:rPr lang="es-MX" i="1">
                                  <a:solidFill>
                                    <a:schemeClr val="tx1"/>
                                  </a:solidFill>
                                  <a:latin typeface="Cambria Math" panose="02040503050406030204" pitchFamily="18" charset="0"/>
                                </a:rPr>
                                <m:t>𝑖</m:t>
                              </m:r>
                            </m:sub>
                          </m:sSub>
                        </m:e>
                      </m:nary>
                    </m:oMath>
                  </m:oMathPara>
                </a14:m>
                <a:endParaRPr lang="es-MX" dirty="0">
                  <a:solidFill>
                    <a:schemeClr val="tx1"/>
                  </a:solidFill>
                </a:endParaRPr>
              </a:p>
            </p:txBody>
          </p:sp>
        </mc:Choice>
        <mc:Fallback xmlns="">
          <p:sp>
            <p:nvSpPr>
              <p:cNvPr id="25" name="Rectángulo 24">
                <a:extLst>
                  <a:ext uri="{FF2B5EF4-FFF2-40B4-BE49-F238E27FC236}">
                    <a16:creationId xmlns:a16="http://schemas.microsoft.com/office/drawing/2014/main" id="{E2F89A1E-E871-4EBA-B3D9-345BB1A9AEB2}"/>
                  </a:ext>
                </a:extLst>
              </p:cNvPr>
              <p:cNvSpPr>
                <a:spLocks noRot="1" noChangeAspect="1" noMove="1" noResize="1" noEditPoints="1" noAdjustHandles="1" noChangeArrowheads="1" noChangeShapeType="1" noTextEdit="1"/>
              </p:cNvSpPr>
              <p:nvPr/>
            </p:nvSpPr>
            <p:spPr>
              <a:xfrm>
                <a:off x="3507495" y="3454798"/>
                <a:ext cx="2849762" cy="1320397"/>
              </a:xfrm>
              <a:prstGeom prst="rect">
                <a:avLst/>
              </a:prstGeom>
              <a:blipFill>
                <a:blip r:embed="rId3"/>
                <a:stretch>
                  <a:fillRect t="-3604"/>
                </a:stretch>
              </a:blipFill>
              <a:ln w="38100">
                <a:solidFill>
                  <a:schemeClr val="tx1"/>
                </a:solidFill>
              </a:ln>
            </p:spPr>
            <p:txBody>
              <a:bodyPr/>
              <a:lstStyle/>
              <a:p>
                <a:r>
                  <a:rPr lang="es-MX">
                    <a:noFill/>
                  </a:rPr>
                  <a:t> </a:t>
                </a:r>
              </a:p>
            </p:txBody>
          </p:sp>
        </mc:Fallback>
      </mc:AlternateContent>
      <p:sp>
        <p:nvSpPr>
          <p:cNvPr id="27" name="Rectángulo 26">
            <a:extLst>
              <a:ext uri="{FF2B5EF4-FFF2-40B4-BE49-F238E27FC236}">
                <a16:creationId xmlns:a16="http://schemas.microsoft.com/office/drawing/2014/main" id="{9A66DCBC-58E9-4077-A586-C75870830E04}"/>
              </a:ext>
            </a:extLst>
          </p:cNvPr>
          <p:cNvSpPr/>
          <p:nvPr/>
        </p:nvSpPr>
        <p:spPr>
          <a:xfrm>
            <a:off x="3283394" y="4701789"/>
            <a:ext cx="3192476" cy="149620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 realiza por cada conjunto de x muestras. </a:t>
            </a:r>
          </a:p>
          <a:p>
            <a:pPr algn="ctr"/>
            <a:r>
              <a:rPr lang="es-MX" dirty="0">
                <a:solidFill>
                  <a:schemeClr val="tx1"/>
                </a:solidFill>
              </a:rPr>
              <a:t>Ej. Un conjunto de 50 muestras para 2 ciclos (2 segundos)</a:t>
            </a:r>
          </a:p>
        </p:txBody>
      </p:sp>
      <mc:AlternateContent xmlns:mc="http://schemas.openxmlformats.org/markup-compatibility/2006" xmlns:a14="http://schemas.microsoft.com/office/drawing/2010/main">
        <mc:Choice Requires="a14">
          <p:sp>
            <p:nvSpPr>
              <p:cNvPr id="28" name="Rectángulo 27">
                <a:extLst>
                  <a:ext uri="{FF2B5EF4-FFF2-40B4-BE49-F238E27FC236}">
                    <a16:creationId xmlns:a16="http://schemas.microsoft.com/office/drawing/2014/main" id="{A5F155A5-3599-4A72-A396-9752E7C941C7}"/>
                  </a:ext>
                </a:extLst>
              </p:cNvPr>
              <p:cNvSpPr/>
              <p:nvPr/>
            </p:nvSpPr>
            <p:spPr>
              <a:xfrm>
                <a:off x="6752045" y="3454796"/>
                <a:ext cx="2968375" cy="20751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Cáculo de potencia aparente:</a:t>
                </a:r>
              </a:p>
              <a:p>
                <a:pPr algn="ctr"/>
                <a:r>
                  <a:rPr lang="es-MX" dirty="0">
                    <a:solidFill>
                      <a:schemeClr val="tx1"/>
                    </a:solidFill>
                  </a:rPr>
                  <a:t>Calcular amplitud pico-pico de corriente y voltaje</a:t>
                </a:r>
              </a:p>
              <a:p>
                <a:pPr algn="ctr"/>
                <a:r>
                  <a:rPr lang="es-MX" dirty="0">
                    <a:solidFill>
                      <a:schemeClr val="tx1"/>
                    </a:solidFill>
                  </a:rPr>
                  <a:t>Calcular valor </a:t>
                </a:r>
                <a:r>
                  <a:rPr lang="es-MX" dirty="0" err="1">
                    <a:solidFill>
                      <a:schemeClr val="tx1"/>
                    </a:solidFill>
                  </a:rPr>
                  <a:t>rms</a:t>
                </a:r>
                <a:r>
                  <a:rPr lang="es-MX" dirty="0">
                    <a:solidFill>
                      <a:schemeClr val="tx1"/>
                    </a:solidFill>
                  </a:rPr>
                  <a:t> a partir de la amplitud pico-pico</a:t>
                </a:r>
              </a:p>
              <a:p>
                <a:pPr algn="ctr"/>
                <a:r>
                  <a:rPr lang="es-MX" dirty="0">
                    <a:solidFill>
                      <a:schemeClr val="tx1"/>
                    </a:solidFill>
                  </a:rPr>
                  <a:t>Calcular la potencia aparente</a:t>
                </a:r>
              </a:p>
              <a:p>
                <a:pPr algn="ct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𝑆</m:t>
                      </m:r>
                      <m:r>
                        <a:rPr lang="es-MX" b="0" i="1" smtClean="0">
                          <a:solidFill>
                            <a:schemeClr val="tx1"/>
                          </a:solidFill>
                          <a:latin typeface="Cambria Math" panose="02040503050406030204" pitchFamily="18" charset="0"/>
                        </a:rPr>
                        <m:t>=</m:t>
                      </m:r>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𝑉</m:t>
                          </m:r>
                        </m:e>
                        <m:sub>
                          <m:r>
                            <a:rPr lang="es-MX" b="0" i="1" smtClean="0">
                              <a:solidFill>
                                <a:schemeClr val="tx1"/>
                              </a:solidFill>
                              <a:latin typeface="Cambria Math" panose="02040503050406030204" pitchFamily="18" charset="0"/>
                            </a:rPr>
                            <m:t>𝑟𝑚𝑠</m:t>
                          </m:r>
                        </m:sub>
                      </m:sSub>
                      <m:r>
                        <a:rPr lang="es-MX" b="0" i="1" smtClean="0">
                          <a:solidFill>
                            <a:schemeClr val="tx1"/>
                          </a:solidFill>
                          <a:latin typeface="Cambria Math" panose="02040503050406030204" pitchFamily="18" charset="0"/>
                          <a:ea typeface="Cambria Math" panose="02040503050406030204" pitchFamily="18" charset="0"/>
                        </a:rPr>
                        <m:t>×</m:t>
                      </m:r>
                      <m:sSub>
                        <m:sSubPr>
                          <m:ctrlPr>
                            <a:rPr lang="es-MX" i="1">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𝐼</m:t>
                          </m:r>
                        </m:e>
                        <m:sub>
                          <m:r>
                            <a:rPr lang="es-MX" i="1">
                              <a:solidFill>
                                <a:schemeClr val="tx1"/>
                              </a:solidFill>
                              <a:latin typeface="Cambria Math" panose="02040503050406030204" pitchFamily="18" charset="0"/>
                            </a:rPr>
                            <m:t>𝑟𝑚𝑠</m:t>
                          </m:r>
                        </m:sub>
                      </m:sSub>
                    </m:oMath>
                  </m:oMathPara>
                </a14:m>
                <a:endParaRPr lang="es-MX" dirty="0">
                  <a:solidFill>
                    <a:schemeClr val="tx1"/>
                  </a:solidFill>
                </a:endParaRPr>
              </a:p>
            </p:txBody>
          </p:sp>
        </mc:Choice>
        <mc:Fallback xmlns="">
          <p:sp>
            <p:nvSpPr>
              <p:cNvPr id="28" name="Rectángulo 27">
                <a:extLst>
                  <a:ext uri="{FF2B5EF4-FFF2-40B4-BE49-F238E27FC236}">
                    <a16:creationId xmlns:a16="http://schemas.microsoft.com/office/drawing/2014/main" id="{A5F155A5-3599-4A72-A396-9752E7C941C7}"/>
                  </a:ext>
                </a:extLst>
              </p:cNvPr>
              <p:cNvSpPr>
                <a:spLocks noRot="1" noChangeAspect="1" noMove="1" noResize="1" noEditPoints="1" noAdjustHandles="1" noChangeArrowheads="1" noChangeShapeType="1" noTextEdit="1"/>
              </p:cNvSpPr>
              <p:nvPr/>
            </p:nvSpPr>
            <p:spPr>
              <a:xfrm>
                <a:off x="6752045" y="3454796"/>
                <a:ext cx="2968375" cy="2075143"/>
              </a:xfrm>
              <a:prstGeom prst="rect">
                <a:avLst/>
              </a:prstGeom>
              <a:blipFill>
                <a:blip r:embed="rId4"/>
                <a:stretch>
                  <a:fillRect l="-406" r="-811"/>
                </a:stretch>
              </a:blipFill>
              <a:ln w="38100">
                <a:solidFill>
                  <a:schemeClr val="tx1"/>
                </a:solidFill>
              </a:ln>
            </p:spPr>
            <p:txBody>
              <a:bodyPr/>
              <a:lstStyle/>
              <a:p>
                <a:r>
                  <a:rPr lang="es-MX">
                    <a:noFill/>
                  </a:rPr>
                  <a:t> </a:t>
                </a:r>
              </a:p>
            </p:txBody>
          </p:sp>
        </mc:Fallback>
      </mc:AlternateContent>
      <p:cxnSp>
        <p:nvCxnSpPr>
          <p:cNvPr id="29" name="Conector recto de flecha 28">
            <a:extLst>
              <a:ext uri="{FF2B5EF4-FFF2-40B4-BE49-F238E27FC236}">
                <a16:creationId xmlns:a16="http://schemas.microsoft.com/office/drawing/2014/main" id="{7A3B1B18-6055-4888-A3AA-C970C4EFB51A}"/>
              </a:ext>
            </a:extLst>
          </p:cNvPr>
          <p:cNvCxnSpPr>
            <a:cxnSpLocks/>
          </p:cNvCxnSpPr>
          <p:nvPr/>
        </p:nvCxnSpPr>
        <p:spPr>
          <a:xfrm>
            <a:off x="6357257" y="3907352"/>
            <a:ext cx="39478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ángulo 30">
                <a:extLst>
                  <a:ext uri="{FF2B5EF4-FFF2-40B4-BE49-F238E27FC236}">
                    <a16:creationId xmlns:a16="http://schemas.microsoft.com/office/drawing/2014/main" id="{78251D2C-72A2-4F7F-BD86-0AE567796B2B}"/>
                  </a:ext>
                </a:extLst>
              </p:cNvPr>
              <p:cNvSpPr/>
              <p:nvPr/>
            </p:nvSpPr>
            <p:spPr>
              <a:xfrm>
                <a:off x="9967584" y="3418510"/>
                <a:ext cx="1847046" cy="13566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Cálculo de factor de potencia</a:t>
                </a:r>
              </a:p>
              <a:p>
                <a:pPr algn="ct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𝑓</m:t>
                          </m:r>
                        </m:e>
                        <m:sub>
                          <m:r>
                            <a:rPr lang="es-MX" b="0" i="1" smtClean="0">
                              <a:solidFill>
                                <a:schemeClr val="tx1"/>
                              </a:solidFill>
                              <a:latin typeface="Cambria Math" panose="02040503050406030204" pitchFamily="18" charset="0"/>
                            </a:rPr>
                            <m:t>𝑝</m:t>
                          </m:r>
                        </m:sub>
                      </m:sSub>
                      <m:r>
                        <a:rPr lang="es-MX" b="0" i="1" smtClean="0">
                          <a:solidFill>
                            <a:schemeClr val="tx1"/>
                          </a:solidFill>
                          <a:latin typeface="Cambria Math" panose="02040503050406030204" pitchFamily="18" charset="0"/>
                        </a:rPr>
                        <m:t>=</m:t>
                      </m:r>
                      <m:f>
                        <m:fPr>
                          <m:ctrlPr>
                            <a:rPr lang="es-MX" b="0" i="1" smtClean="0">
                              <a:solidFill>
                                <a:schemeClr val="tx1"/>
                              </a:solidFill>
                              <a:latin typeface="Cambria Math" panose="02040503050406030204" pitchFamily="18" charset="0"/>
                            </a:rPr>
                          </m:ctrlPr>
                        </m:fPr>
                        <m:num>
                          <m:sSub>
                            <m:sSubPr>
                              <m:ctrlPr>
                                <a:rPr lang="es-MX" i="1">
                                  <a:solidFill>
                                    <a:schemeClr val="tx1"/>
                                  </a:solidFill>
                                  <a:latin typeface="Cambria Math" panose="02040503050406030204" pitchFamily="18" charset="0"/>
                                </a:rPr>
                              </m:ctrlPr>
                            </m:sSubPr>
                            <m:e>
                              <m:r>
                                <a:rPr lang="es-MX" i="1">
                                  <a:solidFill>
                                    <a:schemeClr val="tx1"/>
                                  </a:solidFill>
                                  <a:latin typeface="Cambria Math" panose="02040503050406030204" pitchFamily="18" charset="0"/>
                                </a:rPr>
                                <m:t>𝑃</m:t>
                              </m:r>
                            </m:e>
                            <m:sub>
                              <m:r>
                                <a:rPr lang="es-MX" i="1">
                                  <a:solidFill>
                                    <a:schemeClr val="tx1"/>
                                  </a:solidFill>
                                  <a:latin typeface="Cambria Math" panose="02040503050406030204" pitchFamily="18" charset="0"/>
                                </a:rPr>
                                <m:t>𝑝𝑟𝑜𝑚</m:t>
                              </m:r>
                            </m:sub>
                          </m:sSub>
                        </m:num>
                        <m:den>
                          <m:r>
                            <a:rPr lang="es-MX" b="0" i="1" smtClean="0">
                              <a:solidFill>
                                <a:schemeClr val="tx1"/>
                              </a:solidFill>
                              <a:latin typeface="Cambria Math" panose="02040503050406030204" pitchFamily="18" charset="0"/>
                            </a:rPr>
                            <m:t>𝑆</m:t>
                          </m:r>
                        </m:den>
                      </m:f>
                    </m:oMath>
                  </m:oMathPara>
                </a14:m>
                <a:endParaRPr lang="es-MX" dirty="0">
                  <a:solidFill>
                    <a:schemeClr val="tx1"/>
                  </a:solidFill>
                </a:endParaRPr>
              </a:p>
            </p:txBody>
          </p:sp>
        </mc:Choice>
        <mc:Fallback xmlns="">
          <p:sp>
            <p:nvSpPr>
              <p:cNvPr id="31" name="Rectángulo 30">
                <a:extLst>
                  <a:ext uri="{FF2B5EF4-FFF2-40B4-BE49-F238E27FC236}">
                    <a16:creationId xmlns:a16="http://schemas.microsoft.com/office/drawing/2014/main" id="{78251D2C-72A2-4F7F-BD86-0AE567796B2B}"/>
                  </a:ext>
                </a:extLst>
              </p:cNvPr>
              <p:cNvSpPr>
                <a:spLocks noRot="1" noChangeAspect="1" noMove="1" noResize="1" noEditPoints="1" noAdjustHandles="1" noChangeArrowheads="1" noChangeShapeType="1" noTextEdit="1"/>
              </p:cNvSpPr>
              <p:nvPr/>
            </p:nvSpPr>
            <p:spPr>
              <a:xfrm>
                <a:off x="9967584" y="3418510"/>
                <a:ext cx="1847046" cy="1356688"/>
              </a:xfrm>
              <a:prstGeom prst="rect">
                <a:avLst/>
              </a:prstGeom>
              <a:blipFill>
                <a:blip r:embed="rId5"/>
                <a:stretch>
                  <a:fillRect r="-1942"/>
                </a:stretch>
              </a:blipFill>
              <a:ln w="38100">
                <a:solidFill>
                  <a:schemeClr val="tx1"/>
                </a:solidFill>
              </a:ln>
            </p:spPr>
            <p:txBody>
              <a:bodyPr/>
              <a:lstStyle/>
              <a:p>
                <a:r>
                  <a:rPr lang="es-MX">
                    <a:noFill/>
                  </a:rPr>
                  <a:t> </a:t>
                </a:r>
              </a:p>
            </p:txBody>
          </p:sp>
        </mc:Fallback>
      </mc:AlternateContent>
      <p:cxnSp>
        <p:nvCxnSpPr>
          <p:cNvPr id="32" name="Conector recto de flecha 31">
            <a:extLst>
              <a:ext uri="{FF2B5EF4-FFF2-40B4-BE49-F238E27FC236}">
                <a16:creationId xmlns:a16="http://schemas.microsoft.com/office/drawing/2014/main" id="{01A2D86E-A9E4-4CD9-8115-160C6FDC573C}"/>
              </a:ext>
            </a:extLst>
          </p:cNvPr>
          <p:cNvCxnSpPr>
            <a:cxnSpLocks/>
          </p:cNvCxnSpPr>
          <p:nvPr/>
        </p:nvCxnSpPr>
        <p:spPr>
          <a:xfrm>
            <a:off x="9720421" y="3907352"/>
            <a:ext cx="2471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42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02E623D-497D-4D45-9AB9-E894C2664362}"/>
              </a:ext>
            </a:extLst>
          </p:cNvPr>
          <p:cNvSpPr/>
          <p:nvPr/>
        </p:nvSpPr>
        <p:spPr>
          <a:xfrm>
            <a:off x="595330" y="168888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 Medición del consumo de energía</a:t>
            </a:r>
          </a:p>
        </p:txBody>
      </p:sp>
      <p:sp>
        <p:nvSpPr>
          <p:cNvPr id="4" name="Rectángulo 3">
            <a:extLst>
              <a:ext uri="{FF2B5EF4-FFF2-40B4-BE49-F238E27FC236}">
                <a16:creationId xmlns:a16="http://schemas.microsoft.com/office/drawing/2014/main" id="{0098868F-7B4C-4D47-85F2-20EF121993B3}"/>
              </a:ext>
            </a:extLst>
          </p:cNvPr>
          <p:cNvSpPr/>
          <p:nvPr/>
        </p:nvSpPr>
        <p:spPr>
          <a:xfrm>
            <a:off x="4216227" y="1688888"/>
            <a:ext cx="246235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 Envío y procesamiento de datos</a:t>
            </a:r>
          </a:p>
        </p:txBody>
      </p:sp>
      <p:sp>
        <p:nvSpPr>
          <p:cNvPr id="5" name="Rectángulo 4">
            <a:extLst>
              <a:ext uri="{FF2B5EF4-FFF2-40B4-BE49-F238E27FC236}">
                <a16:creationId xmlns:a16="http://schemas.microsoft.com/office/drawing/2014/main" id="{902D2A50-1D57-4763-A094-E6556B82E0C7}"/>
              </a:ext>
            </a:extLst>
          </p:cNvPr>
          <p:cNvSpPr/>
          <p:nvPr/>
        </p:nvSpPr>
        <p:spPr>
          <a:xfrm>
            <a:off x="7933976" y="168888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 Generación de un reporte desglosado de consumo eléctrico</a:t>
            </a:r>
          </a:p>
        </p:txBody>
      </p:sp>
      <p:cxnSp>
        <p:nvCxnSpPr>
          <p:cNvPr id="6" name="Conector recto de flecha 5">
            <a:extLst>
              <a:ext uri="{FF2B5EF4-FFF2-40B4-BE49-F238E27FC236}">
                <a16:creationId xmlns:a16="http://schemas.microsoft.com/office/drawing/2014/main" id="{B8F5D603-AA85-4C25-8B30-50880E651461}"/>
              </a:ext>
            </a:extLst>
          </p:cNvPr>
          <p:cNvCxnSpPr>
            <a:cxnSpLocks/>
            <a:stCxn id="3" idx="3"/>
            <a:endCxn id="4" idx="1"/>
          </p:cNvCxnSpPr>
          <p:nvPr/>
        </p:nvCxnSpPr>
        <p:spPr>
          <a:xfrm>
            <a:off x="3009261" y="2141443"/>
            <a:ext cx="12069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FE0956B-4BA3-43FE-A5B9-AAB2371A4744}"/>
              </a:ext>
            </a:extLst>
          </p:cNvPr>
          <p:cNvCxnSpPr>
            <a:cxnSpLocks/>
            <a:stCxn id="4" idx="3"/>
            <a:endCxn id="5" idx="1"/>
          </p:cNvCxnSpPr>
          <p:nvPr/>
        </p:nvCxnSpPr>
        <p:spPr>
          <a:xfrm>
            <a:off x="6678584" y="2141443"/>
            <a:ext cx="12553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36FF676A-9F15-46A7-843A-D165B8049826}"/>
              </a:ext>
            </a:extLst>
          </p:cNvPr>
          <p:cNvCxnSpPr>
            <a:cxnSpLocks/>
          </p:cNvCxnSpPr>
          <p:nvPr/>
        </p:nvCxnSpPr>
        <p:spPr>
          <a:xfrm>
            <a:off x="808382" y="2593997"/>
            <a:ext cx="0" cy="24969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847D1CDE-F3D8-4D10-8BFC-CA5DD3316758}"/>
              </a:ext>
            </a:extLst>
          </p:cNvPr>
          <p:cNvCxnSpPr>
            <a:cxnSpLocks/>
            <a:endCxn id="16" idx="1"/>
          </p:cNvCxnSpPr>
          <p:nvPr/>
        </p:nvCxnSpPr>
        <p:spPr>
          <a:xfrm>
            <a:off x="808382" y="3616206"/>
            <a:ext cx="5408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ángulo 15">
                <a:extLst>
                  <a:ext uri="{FF2B5EF4-FFF2-40B4-BE49-F238E27FC236}">
                    <a16:creationId xmlns:a16="http://schemas.microsoft.com/office/drawing/2014/main" id="{E3D74D07-BA50-4A42-A27B-18EF7816D7F6}"/>
                  </a:ext>
                </a:extLst>
              </p:cNvPr>
              <p:cNvSpPr/>
              <p:nvPr/>
            </p:nvSpPr>
            <p:spPr>
              <a:xfrm>
                <a:off x="1349275" y="3163651"/>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LcPeriod"/>
                </a:pPr>
                <a:r>
                  <a:rPr lang="es-MX" dirty="0">
                    <a:solidFill>
                      <a:schemeClr val="tx1"/>
                    </a:solidFill>
                  </a:rPr>
                  <a:t>Medición de potencia eléctrica </a:t>
                </a:r>
              </a:p>
              <a:p>
                <a:pPr algn="ctr"/>
                <a:r>
                  <a:rPr lang="es-MX" dirty="0">
                    <a:solidFill>
                      <a:schemeClr val="tx1"/>
                    </a:solidFill>
                  </a:rPr>
                  <a:t>(</a:t>
                </a:r>
                <a14:m>
                  <m:oMath xmlns:m="http://schemas.openxmlformats.org/officeDocument/2006/math">
                    <m:r>
                      <m:rPr>
                        <m:sty m:val="p"/>
                      </m:rPr>
                      <a:rPr lang="es-MX" b="0" i="0" smtClean="0">
                        <a:solidFill>
                          <a:schemeClr val="tx1"/>
                        </a:solidFill>
                        <a:latin typeface="Cambria Math" panose="02040503050406030204" pitchFamily="18" charset="0"/>
                      </a:rPr>
                      <m:t>P</m:t>
                    </m:r>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𝑉</m:t>
                    </m:r>
                    <m:r>
                      <a:rPr lang="es-MX" b="0" i="1" smtClean="0">
                        <a:solidFill>
                          <a:schemeClr val="tx1"/>
                        </a:solidFill>
                        <a:latin typeface="Cambria Math" panose="02040503050406030204" pitchFamily="18" charset="0"/>
                        <a:ea typeface="Cambria Math" panose="02040503050406030204" pitchFamily="18" charset="0"/>
                      </a:rPr>
                      <m:t>×</m:t>
                    </m:r>
                    <m:r>
                      <a:rPr lang="es-MX" b="0" i="1" smtClean="0">
                        <a:solidFill>
                          <a:schemeClr val="tx1"/>
                        </a:solidFill>
                        <a:latin typeface="Cambria Math" panose="02040503050406030204" pitchFamily="18" charset="0"/>
                        <a:ea typeface="Cambria Math" panose="02040503050406030204" pitchFamily="18" charset="0"/>
                      </a:rPr>
                      <m:t>𝐼</m:t>
                    </m:r>
                  </m:oMath>
                </a14:m>
                <a:r>
                  <a:rPr lang="es-MX" dirty="0">
                    <a:solidFill>
                      <a:schemeClr val="tx1"/>
                    </a:solidFill>
                  </a:rPr>
                  <a:t>)</a:t>
                </a:r>
              </a:p>
            </p:txBody>
          </p:sp>
        </mc:Choice>
        <mc:Fallback xmlns="">
          <p:sp>
            <p:nvSpPr>
              <p:cNvPr id="16" name="Rectángulo 15">
                <a:extLst>
                  <a:ext uri="{FF2B5EF4-FFF2-40B4-BE49-F238E27FC236}">
                    <a16:creationId xmlns:a16="http://schemas.microsoft.com/office/drawing/2014/main" id="{E3D74D07-BA50-4A42-A27B-18EF7816D7F6}"/>
                  </a:ext>
                </a:extLst>
              </p:cNvPr>
              <p:cNvSpPr>
                <a:spLocks noRot="1" noChangeAspect="1" noMove="1" noResize="1" noEditPoints="1" noAdjustHandles="1" noChangeArrowheads="1" noChangeShapeType="1" noTextEdit="1"/>
              </p:cNvSpPr>
              <p:nvPr/>
            </p:nvSpPr>
            <p:spPr>
              <a:xfrm>
                <a:off x="1349275" y="3163651"/>
                <a:ext cx="2413931" cy="905109"/>
              </a:xfrm>
              <a:prstGeom prst="rect">
                <a:avLst/>
              </a:prstGeom>
              <a:blipFill>
                <a:blip r:embed="rId2"/>
                <a:stretch>
                  <a:fillRect t="-1948" b="-9091"/>
                </a:stretch>
              </a:blipFill>
              <a:ln w="38100">
                <a:solidFill>
                  <a:schemeClr val="tx1"/>
                </a:solidFill>
              </a:ln>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B693810D-F907-4AB1-82A6-1DB3ED9E47F1}"/>
              </a:ext>
            </a:extLst>
          </p:cNvPr>
          <p:cNvSpPr/>
          <p:nvPr/>
        </p:nvSpPr>
        <p:spPr>
          <a:xfrm>
            <a:off x="1349275" y="4638414"/>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b. A través del uso de dispositivos. (logs) </a:t>
            </a:r>
          </a:p>
        </p:txBody>
      </p:sp>
      <p:cxnSp>
        <p:nvCxnSpPr>
          <p:cNvPr id="19" name="Conector recto de flecha 18">
            <a:extLst>
              <a:ext uri="{FF2B5EF4-FFF2-40B4-BE49-F238E27FC236}">
                <a16:creationId xmlns:a16="http://schemas.microsoft.com/office/drawing/2014/main" id="{95E57CE3-A103-44F3-904B-206FC02A2275}"/>
              </a:ext>
            </a:extLst>
          </p:cNvPr>
          <p:cNvCxnSpPr>
            <a:cxnSpLocks/>
            <a:endCxn id="18" idx="1"/>
          </p:cNvCxnSpPr>
          <p:nvPr/>
        </p:nvCxnSpPr>
        <p:spPr>
          <a:xfrm>
            <a:off x="808382" y="5090969"/>
            <a:ext cx="5408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882B9176-1A24-49EB-ABF5-DE844B875C7B}"/>
              </a:ext>
            </a:extLst>
          </p:cNvPr>
          <p:cNvSpPr/>
          <p:nvPr/>
        </p:nvSpPr>
        <p:spPr>
          <a:xfrm>
            <a:off x="4544686" y="3656899"/>
            <a:ext cx="7146385" cy="18866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tx1"/>
                </a:solidFill>
              </a:rPr>
              <a:t>En esta semana …</a:t>
            </a:r>
          </a:p>
          <a:p>
            <a:pPr algn="just"/>
            <a:r>
              <a:rPr lang="es-MX" dirty="0">
                <a:solidFill>
                  <a:schemeClr val="tx1"/>
                </a:solidFill>
              </a:rPr>
              <a:t>     se consumieron X Watts en luz. </a:t>
            </a:r>
          </a:p>
          <a:p>
            <a:pPr algn="just"/>
            <a:r>
              <a:rPr lang="es-MX" dirty="0">
                <a:solidFill>
                  <a:schemeClr val="tx1"/>
                </a:solidFill>
              </a:rPr>
              <a:t>     las computadoras consumieron el X% del consumo total. </a:t>
            </a:r>
          </a:p>
          <a:p>
            <a:pPr algn="just"/>
            <a:r>
              <a:rPr lang="es-MX" dirty="0">
                <a:solidFill>
                  <a:schemeClr val="tx1"/>
                </a:solidFill>
              </a:rPr>
              <a:t>     se utilizó un X% más de luz que la semana pasada. </a:t>
            </a:r>
          </a:p>
          <a:p>
            <a:pPr algn="just"/>
            <a:r>
              <a:rPr lang="es-MX" dirty="0">
                <a:solidFill>
                  <a:schemeClr val="tx1"/>
                </a:solidFill>
              </a:rPr>
              <a:t>     Mientras la luz estaba prendida, solo en un X% nadie estaba presente. </a:t>
            </a:r>
          </a:p>
          <a:p>
            <a:pPr algn="just"/>
            <a:r>
              <a:rPr lang="es-MX" dirty="0">
                <a:solidFill>
                  <a:schemeClr val="tx1"/>
                </a:solidFill>
              </a:rPr>
              <a:t>     Un X% se utilizó en X aplicaciones (quienes utilizan la computadora). </a:t>
            </a:r>
          </a:p>
        </p:txBody>
      </p:sp>
      <p:cxnSp>
        <p:nvCxnSpPr>
          <p:cNvPr id="26" name="Conector recto de flecha 25">
            <a:extLst>
              <a:ext uri="{FF2B5EF4-FFF2-40B4-BE49-F238E27FC236}">
                <a16:creationId xmlns:a16="http://schemas.microsoft.com/office/drawing/2014/main" id="{04FF8018-E7F1-4CBF-86F9-9AE4C86DBFFD}"/>
              </a:ext>
            </a:extLst>
          </p:cNvPr>
          <p:cNvCxnSpPr>
            <a:cxnSpLocks/>
            <a:stCxn id="5" idx="2"/>
          </p:cNvCxnSpPr>
          <p:nvPr/>
        </p:nvCxnSpPr>
        <p:spPr>
          <a:xfrm>
            <a:off x="9140942" y="2593997"/>
            <a:ext cx="0" cy="10629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id="{FFC0055B-6479-43D1-8992-96A8B16EC7F7}"/>
              </a:ext>
            </a:extLst>
          </p:cNvPr>
          <p:cNvSpPr/>
          <p:nvPr/>
        </p:nvSpPr>
        <p:spPr>
          <a:xfrm>
            <a:off x="9140941" y="2842103"/>
            <a:ext cx="967404" cy="525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Ejemplo</a:t>
            </a:r>
          </a:p>
        </p:txBody>
      </p:sp>
      <p:sp>
        <p:nvSpPr>
          <p:cNvPr id="15" name="CuadroTexto 14">
            <a:extLst>
              <a:ext uri="{FF2B5EF4-FFF2-40B4-BE49-F238E27FC236}">
                <a16:creationId xmlns:a16="http://schemas.microsoft.com/office/drawing/2014/main" id="{4E9FA36B-F67F-44AE-8FCA-53A474B9071C}"/>
              </a:ext>
            </a:extLst>
          </p:cNvPr>
          <p:cNvSpPr txBox="1"/>
          <p:nvPr/>
        </p:nvSpPr>
        <p:spPr>
          <a:xfrm>
            <a:off x="4738675" y="302260"/>
            <a:ext cx="2714654" cy="523220"/>
          </a:xfrm>
          <a:prstGeom prst="rect">
            <a:avLst/>
          </a:prstGeom>
          <a:noFill/>
        </p:spPr>
        <p:txBody>
          <a:bodyPr wrap="none" rtlCol="0">
            <a:spAutoFit/>
          </a:bodyPr>
          <a:lstStyle/>
          <a:p>
            <a:pPr algn="ctr"/>
            <a:r>
              <a:rPr lang="es-MX" sz="2800" dirty="0"/>
              <a:t>Idea del proyecto</a:t>
            </a:r>
            <a:endParaRPr lang="es-MX" sz="2800" dirty="0">
              <a:solidFill>
                <a:schemeClr val="tx1"/>
              </a:solidFill>
            </a:endParaRPr>
          </a:p>
        </p:txBody>
      </p:sp>
    </p:spTree>
    <p:extLst>
      <p:ext uri="{BB962C8B-B14F-4D97-AF65-F5344CB8AC3E}">
        <p14:creationId xmlns:p14="http://schemas.microsoft.com/office/powerpoint/2010/main" val="348281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756D1-FDA6-4E66-BEF5-6C02C2258E43}"/>
              </a:ext>
            </a:extLst>
          </p:cNvPr>
          <p:cNvSpPr txBox="1"/>
          <p:nvPr/>
        </p:nvSpPr>
        <p:spPr>
          <a:xfrm>
            <a:off x="2545386" y="302260"/>
            <a:ext cx="7101238" cy="523220"/>
          </a:xfrm>
          <a:prstGeom prst="rect">
            <a:avLst/>
          </a:prstGeom>
          <a:noFill/>
        </p:spPr>
        <p:txBody>
          <a:bodyPr wrap="none" rtlCol="0">
            <a:spAutoFit/>
          </a:bodyPr>
          <a:lstStyle/>
          <a:p>
            <a:pPr algn="ctr"/>
            <a:r>
              <a:rPr lang="es-MX" sz="2800" dirty="0">
                <a:solidFill>
                  <a:schemeClr val="tx1"/>
                </a:solidFill>
              </a:rPr>
              <a:t>1. Medición del consumo de energía (corriente)</a:t>
            </a:r>
          </a:p>
        </p:txBody>
      </p:sp>
      <p:sp>
        <p:nvSpPr>
          <p:cNvPr id="3" name="CuadroTexto 2">
            <a:extLst>
              <a:ext uri="{FF2B5EF4-FFF2-40B4-BE49-F238E27FC236}">
                <a16:creationId xmlns:a16="http://schemas.microsoft.com/office/drawing/2014/main" id="{7286B752-6A07-4155-B60B-047635B7CC82}"/>
              </a:ext>
            </a:extLst>
          </p:cNvPr>
          <p:cNvSpPr txBox="1"/>
          <p:nvPr/>
        </p:nvSpPr>
        <p:spPr>
          <a:xfrm>
            <a:off x="2574685" y="5603810"/>
            <a:ext cx="8062464" cy="1200329"/>
          </a:xfrm>
          <a:prstGeom prst="rect">
            <a:avLst/>
          </a:prstGeom>
          <a:noFill/>
        </p:spPr>
        <p:txBody>
          <a:bodyPr wrap="none" rtlCol="0">
            <a:spAutoFit/>
          </a:bodyPr>
          <a:lstStyle/>
          <a:p>
            <a:r>
              <a:rPr lang="es-MX" dirty="0"/>
              <a:t>https://programarfacil.com/blog/arduino-blog/sct-013-consumo-electrico-arduino/</a:t>
            </a:r>
          </a:p>
          <a:p>
            <a:r>
              <a:rPr lang="es-MX" dirty="0"/>
              <a:t>https://programarfacil.com/podcast/como-configurar-esp01-wifi-esp8266/</a:t>
            </a:r>
          </a:p>
          <a:p>
            <a:r>
              <a:rPr lang="es-MX" dirty="0"/>
              <a:t>https://www.instructables.com/I2C-With-the-ESP8266-01-Exploring-ESP8266Part-1/</a:t>
            </a:r>
          </a:p>
          <a:p>
            <a:r>
              <a:rPr lang="es-MX" dirty="0"/>
              <a:t>https://microcontrollerslab.com/ads1115-external-adc-with-esp32/</a:t>
            </a:r>
          </a:p>
        </p:txBody>
      </p:sp>
      <p:sp>
        <p:nvSpPr>
          <p:cNvPr id="4" name="Rectángulo 3">
            <a:extLst>
              <a:ext uri="{FF2B5EF4-FFF2-40B4-BE49-F238E27FC236}">
                <a16:creationId xmlns:a16="http://schemas.microsoft.com/office/drawing/2014/main" id="{289E34C6-2DF3-4570-A2D9-67BC18471A1E}"/>
              </a:ext>
            </a:extLst>
          </p:cNvPr>
          <p:cNvSpPr/>
          <p:nvPr/>
        </p:nvSpPr>
        <p:spPr>
          <a:xfrm>
            <a:off x="2845372"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corriente</a:t>
            </a:r>
          </a:p>
        </p:txBody>
      </p:sp>
      <p:sp>
        <p:nvSpPr>
          <p:cNvPr id="5" name="Rectángulo 4">
            <a:extLst>
              <a:ext uri="{FF2B5EF4-FFF2-40B4-BE49-F238E27FC236}">
                <a16:creationId xmlns:a16="http://schemas.microsoft.com/office/drawing/2014/main" id="{E58C6356-BF26-41C6-87E8-2040BD25D603}"/>
              </a:ext>
            </a:extLst>
          </p:cNvPr>
          <p:cNvSpPr/>
          <p:nvPr/>
        </p:nvSpPr>
        <p:spPr>
          <a:xfrm>
            <a:off x="5576181" y="1888799"/>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a:t>
            </a:r>
          </a:p>
        </p:txBody>
      </p:sp>
      <p:sp>
        <p:nvSpPr>
          <p:cNvPr id="6" name="Rectángulo 5">
            <a:extLst>
              <a:ext uri="{FF2B5EF4-FFF2-40B4-BE49-F238E27FC236}">
                <a16:creationId xmlns:a16="http://schemas.microsoft.com/office/drawing/2014/main" id="{768933B5-7BF0-4351-B786-6743B3072E4D}"/>
              </a:ext>
            </a:extLst>
          </p:cNvPr>
          <p:cNvSpPr/>
          <p:nvPr/>
        </p:nvSpPr>
        <p:spPr>
          <a:xfrm>
            <a:off x="8223218"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microcontrolador</a:t>
            </a:r>
          </a:p>
        </p:txBody>
      </p:sp>
      <p:cxnSp>
        <p:nvCxnSpPr>
          <p:cNvPr id="7" name="Conector recto de flecha 6">
            <a:extLst>
              <a:ext uri="{FF2B5EF4-FFF2-40B4-BE49-F238E27FC236}">
                <a16:creationId xmlns:a16="http://schemas.microsoft.com/office/drawing/2014/main" id="{21AA6B22-C10E-42A9-B4D1-3C0AA79FB32F}"/>
              </a:ext>
            </a:extLst>
          </p:cNvPr>
          <p:cNvCxnSpPr>
            <a:cxnSpLocks/>
            <a:stCxn id="4" idx="3"/>
            <a:endCxn id="5" idx="1"/>
          </p:cNvCxnSpPr>
          <p:nvPr/>
        </p:nvCxnSpPr>
        <p:spPr>
          <a:xfrm>
            <a:off x="5259303" y="2332600"/>
            <a:ext cx="316878"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C0E32061-54FC-4683-B33F-598E48741F13}"/>
              </a:ext>
            </a:extLst>
          </p:cNvPr>
          <p:cNvCxnSpPr>
            <a:cxnSpLocks/>
            <a:stCxn id="5" idx="3"/>
            <a:endCxn id="6" idx="1"/>
          </p:cNvCxnSpPr>
          <p:nvPr/>
        </p:nvCxnSpPr>
        <p:spPr>
          <a:xfrm flipV="1">
            <a:off x="7990112" y="2332600"/>
            <a:ext cx="233106"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rco 17">
            <a:extLst>
              <a:ext uri="{FF2B5EF4-FFF2-40B4-BE49-F238E27FC236}">
                <a16:creationId xmlns:a16="http://schemas.microsoft.com/office/drawing/2014/main" id="{82618E3A-64C8-495F-B0EA-B19623DD53E3}"/>
              </a:ext>
            </a:extLst>
          </p:cNvPr>
          <p:cNvSpPr/>
          <p:nvPr/>
        </p:nvSpPr>
        <p:spPr>
          <a:xfrm>
            <a:off x="10259724" y="1519570"/>
            <a:ext cx="700265" cy="1596946"/>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Arco 18">
            <a:extLst>
              <a:ext uri="{FF2B5EF4-FFF2-40B4-BE49-F238E27FC236}">
                <a16:creationId xmlns:a16="http://schemas.microsoft.com/office/drawing/2014/main" id="{0B1A28AD-8D74-4477-961D-33DC73ABAAC0}"/>
              </a:ext>
            </a:extLst>
          </p:cNvPr>
          <p:cNvSpPr/>
          <p:nvPr/>
        </p:nvSpPr>
        <p:spPr>
          <a:xfrm>
            <a:off x="10370640" y="1203321"/>
            <a:ext cx="1010123" cy="2303573"/>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0" name="Arco 19">
            <a:extLst>
              <a:ext uri="{FF2B5EF4-FFF2-40B4-BE49-F238E27FC236}">
                <a16:creationId xmlns:a16="http://schemas.microsoft.com/office/drawing/2014/main" id="{FE8CC06F-BE65-4905-8292-704063163D02}"/>
              </a:ext>
            </a:extLst>
          </p:cNvPr>
          <p:cNvSpPr/>
          <p:nvPr/>
        </p:nvSpPr>
        <p:spPr>
          <a:xfrm>
            <a:off x="10609856" y="848646"/>
            <a:ext cx="1321174" cy="3012921"/>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1026" name="Picture 2" descr="Sensor de Corriente">
            <a:extLst>
              <a:ext uri="{FF2B5EF4-FFF2-40B4-BE49-F238E27FC236}">
                <a16:creationId xmlns:a16="http://schemas.microsoft.com/office/drawing/2014/main" id="{1DC8471E-77FE-4CE7-9792-7617A79D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175" y="3325017"/>
            <a:ext cx="1919068" cy="1919068"/>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CF66CED8-A022-4709-90AF-02A41F80803D}"/>
              </a:ext>
            </a:extLst>
          </p:cNvPr>
          <p:cNvSpPr txBox="1"/>
          <p:nvPr/>
        </p:nvSpPr>
        <p:spPr>
          <a:xfrm>
            <a:off x="3448550" y="5108991"/>
            <a:ext cx="878317" cy="369332"/>
          </a:xfrm>
          <a:prstGeom prst="rect">
            <a:avLst/>
          </a:prstGeom>
          <a:noFill/>
        </p:spPr>
        <p:txBody>
          <a:bodyPr wrap="none" rtlCol="0">
            <a:spAutoFit/>
          </a:bodyPr>
          <a:lstStyle/>
          <a:p>
            <a:r>
              <a:rPr lang="es-MX" dirty="0"/>
              <a:t>SCT013</a:t>
            </a:r>
          </a:p>
        </p:txBody>
      </p:sp>
      <p:pic>
        <p:nvPicPr>
          <p:cNvPr id="1028" name="Picture 4" descr="Jack 3,5 mm estéreo, encapsulado, para chasis">
            <a:extLst>
              <a:ext uri="{FF2B5EF4-FFF2-40B4-BE49-F238E27FC236}">
                <a16:creationId xmlns:a16="http://schemas.microsoft.com/office/drawing/2014/main" id="{360BB63E-7F6F-443C-93DD-ACD1A7114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99636" y="3655013"/>
            <a:ext cx="1259076" cy="1259076"/>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6735E7A6-5C8A-475A-A6DB-A79B726806FE}"/>
              </a:ext>
            </a:extLst>
          </p:cNvPr>
          <p:cNvSpPr txBox="1"/>
          <p:nvPr/>
        </p:nvSpPr>
        <p:spPr>
          <a:xfrm>
            <a:off x="4774174" y="5108991"/>
            <a:ext cx="2119555" cy="369332"/>
          </a:xfrm>
          <a:prstGeom prst="rect">
            <a:avLst/>
          </a:prstGeom>
          <a:noFill/>
        </p:spPr>
        <p:txBody>
          <a:bodyPr wrap="none" rtlCol="0">
            <a:spAutoFit/>
          </a:bodyPr>
          <a:lstStyle/>
          <a:p>
            <a:r>
              <a:rPr lang="es-MX" dirty="0"/>
              <a:t>Jack hembra 3.5 mm</a:t>
            </a:r>
          </a:p>
        </p:txBody>
      </p:sp>
      <p:pic>
        <p:nvPicPr>
          <p:cNvPr id="1030" name="Picture 6" descr="Modulo ADS1115 ADC Amplificador de Ganancia Programable">
            <a:extLst>
              <a:ext uri="{FF2B5EF4-FFF2-40B4-BE49-F238E27FC236}">
                <a16:creationId xmlns:a16="http://schemas.microsoft.com/office/drawing/2014/main" id="{999C64B9-779F-458C-91CD-AC6C8C925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1398" y="3415046"/>
            <a:ext cx="1717431" cy="1717431"/>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1B804675-F9D0-40F1-AF23-5E17349358DE}"/>
              </a:ext>
            </a:extLst>
          </p:cNvPr>
          <p:cNvSpPr txBox="1"/>
          <p:nvPr/>
        </p:nvSpPr>
        <p:spPr>
          <a:xfrm>
            <a:off x="7472984" y="5048630"/>
            <a:ext cx="1034257" cy="369332"/>
          </a:xfrm>
          <a:prstGeom prst="rect">
            <a:avLst/>
          </a:prstGeom>
          <a:noFill/>
        </p:spPr>
        <p:txBody>
          <a:bodyPr wrap="none" rtlCol="0">
            <a:spAutoFit/>
          </a:bodyPr>
          <a:lstStyle/>
          <a:p>
            <a:r>
              <a:rPr lang="es-MX" dirty="0"/>
              <a:t>ADS1115</a:t>
            </a:r>
          </a:p>
        </p:txBody>
      </p:sp>
      <p:pic>
        <p:nvPicPr>
          <p:cNvPr id="1032" name="Picture 8" descr="ESP-01S ESP8266">
            <a:extLst>
              <a:ext uri="{FF2B5EF4-FFF2-40B4-BE49-F238E27FC236}">
                <a16:creationId xmlns:a16="http://schemas.microsoft.com/office/drawing/2014/main" id="{D0716181-E0DC-453B-93AE-0ED47E1179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0906" y="3508696"/>
            <a:ext cx="1530129" cy="1530129"/>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99177864-4A4A-4A32-AF26-39743BEDEDB4}"/>
              </a:ext>
            </a:extLst>
          </p:cNvPr>
          <p:cNvSpPr txBox="1"/>
          <p:nvPr/>
        </p:nvSpPr>
        <p:spPr>
          <a:xfrm>
            <a:off x="9392055" y="5057330"/>
            <a:ext cx="753091" cy="369332"/>
          </a:xfrm>
          <a:prstGeom prst="rect">
            <a:avLst/>
          </a:prstGeom>
          <a:noFill/>
        </p:spPr>
        <p:txBody>
          <a:bodyPr wrap="none" rtlCol="0">
            <a:spAutoFit/>
          </a:bodyPr>
          <a:lstStyle/>
          <a:p>
            <a:r>
              <a:rPr lang="es-MX" dirty="0"/>
              <a:t>ESP01</a:t>
            </a:r>
          </a:p>
        </p:txBody>
      </p:sp>
      <p:sp>
        <p:nvSpPr>
          <p:cNvPr id="29" name="Rectángulo 28">
            <a:extLst>
              <a:ext uri="{FF2B5EF4-FFF2-40B4-BE49-F238E27FC236}">
                <a16:creationId xmlns:a16="http://schemas.microsoft.com/office/drawing/2014/main" id="{4CED8961-5EA5-4BB9-95C7-FF8B37FE0469}"/>
              </a:ext>
            </a:extLst>
          </p:cNvPr>
          <p:cNvSpPr/>
          <p:nvPr/>
        </p:nvSpPr>
        <p:spPr>
          <a:xfrm>
            <a:off x="2974976" y="3223152"/>
            <a:ext cx="4018301"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Rectángulo 29">
            <a:extLst>
              <a:ext uri="{FF2B5EF4-FFF2-40B4-BE49-F238E27FC236}">
                <a16:creationId xmlns:a16="http://schemas.microsoft.com/office/drawing/2014/main" id="{94EFBFE4-146F-408E-B1EC-69A428B6A7F4}"/>
              </a:ext>
            </a:extLst>
          </p:cNvPr>
          <p:cNvSpPr/>
          <p:nvPr/>
        </p:nvSpPr>
        <p:spPr>
          <a:xfrm>
            <a:off x="7169806"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Rectángulo 30">
            <a:extLst>
              <a:ext uri="{FF2B5EF4-FFF2-40B4-BE49-F238E27FC236}">
                <a16:creationId xmlns:a16="http://schemas.microsoft.com/office/drawing/2014/main" id="{415ADCD5-1BF1-4A45-9FD2-F0E9D875CDCC}"/>
              </a:ext>
            </a:extLst>
          </p:cNvPr>
          <p:cNvSpPr/>
          <p:nvPr/>
        </p:nvSpPr>
        <p:spPr>
          <a:xfrm>
            <a:off x="8928489"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pic>
        <p:nvPicPr>
          <p:cNvPr id="1034" name="Picture 10" descr="Extensión Eléctrica Sanelec Clavija Reforzada 10 cm">
            <a:extLst>
              <a:ext uri="{FF2B5EF4-FFF2-40B4-BE49-F238E27FC236}">
                <a16:creationId xmlns:a16="http://schemas.microsoft.com/office/drawing/2014/main" id="{5C9958B2-449D-4BEB-8D93-2C26A2361D4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463" r="22494"/>
          <a:stretch/>
        </p:blipFill>
        <p:spPr bwMode="auto">
          <a:xfrm>
            <a:off x="1445399" y="3331947"/>
            <a:ext cx="1035469" cy="206914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ector recto de flecha 32">
            <a:extLst>
              <a:ext uri="{FF2B5EF4-FFF2-40B4-BE49-F238E27FC236}">
                <a16:creationId xmlns:a16="http://schemas.microsoft.com/office/drawing/2014/main" id="{230A117F-FC19-4015-B0EF-CA0F77E5D4DB}"/>
              </a:ext>
            </a:extLst>
          </p:cNvPr>
          <p:cNvCxnSpPr>
            <a:cxnSpLocks/>
            <a:stCxn id="29" idx="3"/>
            <a:endCxn id="30" idx="1"/>
          </p:cNvCxnSpPr>
          <p:nvPr/>
        </p:nvCxnSpPr>
        <p:spPr>
          <a:xfrm flipV="1">
            <a:off x="6993277" y="4374936"/>
            <a:ext cx="17652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AB62DF4-65F5-4FCF-87E2-1DCCAF0D3AF6}"/>
              </a:ext>
            </a:extLst>
          </p:cNvPr>
          <p:cNvCxnSpPr>
            <a:cxnSpLocks/>
            <a:stCxn id="30" idx="3"/>
            <a:endCxn id="31" idx="1"/>
          </p:cNvCxnSpPr>
          <p:nvPr/>
        </p:nvCxnSpPr>
        <p:spPr>
          <a:xfrm>
            <a:off x="8759613" y="4374936"/>
            <a:ext cx="1688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CC819774-E23C-45F5-92F1-F34A24CEC1AB}"/>
              </a:ext>
            </a:extLst>
          </p:cNvPr>
          <p:cNvSpPr/>
          <p:nvPr/>
        </p:nvSpPr>
        <p:spPr>
          <a:xfrm>
            <a:off x="156449" y="187352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Cable de alimentación del dispositivo</a:t>
            </a:r>
          </a:p>
        </p:txBody>
      </p:sp>
      <p:cxnSp>
        <p:nvCxnSpPr>
          <p:cNvPr id="45" name="Conector recto de flecha 44">
            <a:extLst>
              <a:ext uri="{FF2B5EF4-FFF2-40B4-BE49-F238E27FC236}">
                <a16:creationId xmlns:a16="http://schemas.microsoft.com/office/drawing/2014/main" id="{3E5A05E6-3B81-4FA5-8C1F-08BB43CA867C}"/>
              </a:ext>
            </a:extLst>
          </p:cNvPr>
          <p:cNvCxnSpPr>
            <a:cxnSpLocks/>
            <a:stCxn id="44" idx="3"/>
            <a:endCxn id="4" idx="1"/>
          </p:cNvCxnSpPr>
          <p:nvPr/>
        </p:nvCxnSpPr>
        <p:spPr>
          <a:xfrm>
            <a:off x="2570380" y="2326078"/>
            <a:ext cx="274992" cy="6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C5640AC8-A9BF-4861-8253-B1524858A111}"/>
              </a:ext>
            </a:extLst>
          </p:cNvPr>
          <p:cNvCxnSpPr>
            <a:cxnSpLocks/>
            <a:stCxn id="1034" idx="3"/>
            <a:endCxn id="29" idx="1"/>
          </p:cNvCxnSpPr>
          <p:nvPr/>
        </p:nvCxnSpPr>
        <p:spPr>
          <a:xfrm>
            <a:off x="2480868" y="4366520"/>
            <a:ext cx="494108" cy="84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0EFEAA8-715A-4734-A1E1-99CCCB07496D}"/>
              </a:ext>
            </a:extLst>
          </p:cNvPr>
          <p:cNvCxnSpPr>
            <a:cxnSpLocks/>
            <a:stCxn id="44" idx="2"/>
          </p:cNvCxnSpPr>
          <p:nvPr/>
        </p:nvCxnSpPr>
        <p:spPr>
          <a:xfrm>
            <a:off x="1363415" y="2778632"/>
            <a:ext cx="191436" cy="650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27374AF1-3E05-4B04-A3F3-36B988240210}"/>
              </a:ext>
            </a:extLst>
          </p:cNvPr>
          <p:cNvSpPr txBox="1"/>
          <p:nvPr/>
        </p:nvSpPr>
        <p:spPr>
          <a:xfrm>
            <a:off x="1240181" y="5331467"/>
            <a:ext cx="1094980" cy="369332"/>
          </a:xfrm>
          <a:prstGeom prst="rect">
            <a:avLst/>
          </a:prstGeom>
          <a:noFill/>
        </p:spPr>
        <p:txBody>
          <a:bodyPr wrap="none" rtlCol="0">
            <a:spAutoFit/>
          </a:bodyPr>
          <a:lstStyle/>
          <a:p>
            <a:r>
              <a:rPr lang="es-MX" dirty="0"/>
              <a:t>Extensión</a:t>
            </a:r>
          </a:p>
        </p:txBody>
      </p:sp>
      <p:sp>
        <p:nvSpPr>
          <p:cNvPr id="56" name="CuadroTexto 55">
            <a:extLst>
              <a:ext uri="{FF2B5EF4-FFF2-40B4-BE49-F238E27FC236}">
                <a16:creationId xmlns:a16="http://schemas.microsoft.com/office/drawing/2014/main" id="{42121F1A-E462-4893-80D9-30A70AC3A331}"/>
              </a:ext>
            </a:extLst>
          </p:cNvPr>
          <p:cNvSpPr txBox="1"/>
          <p:nvPr/>
        </p:nvSpPr>
        <p:spPr>
          <a:xfrm>
            <a:off x="7132339" y="1404810"/>
            <a:ext cx="1862689" cy="369332"/>
          </a:xfrm>
          <a:prstGeom prst="rect">
            <a:avLst/>
          </a:prstGeom>
          <a:noFill/>
        </p:spPr>
        <p:txBody>
          <a:bodyPr wrap="none" rtlCol="0">
            <a:spAutoFit/>
          </a:bodyPr>
          <a:lstStyle/>
          <a:p>
            <a:r>
              <a:rPr lang="es-MX" dirty="0"/>
              <a:t>Comunicación I2C</a:t>
            </a:r>
          </a:p>
        </p:txBody>
      </p:sp>
      <p:cxnSp>
        <p:nvCxnSpPr>
          <p:cNvPr id="57" name="Conector recto de flecha 56">
            <a:extLst>
              <a:ext uri="{FF2B5EF4-FFF2-40B4-BE49-F238E27FC236}">
                <a16:creationId xmlns:a16="http://schemas.microsoft.com/office/drawing/2014/main" id="{83F4AAC8-79F1-4BC2-821E-CA6A10F30A11}"/>
              </a:ext>
            </a:extLst>
          </p:cNvPr>
          <p:cNvCxnSpPr>
            <a:cxnSpLocks/>
            <a:stCxn id="4" idx="2"/>
            <a:endCxn id="29" idx="0"/>
          </p:cNvCxnSpPr>
          <p:nvPr/>
        </p:nvCxnSpPr>
        <p:spPr>
          <a:xfrm>
            <a:off x="4052338" y="2785154"/>
            <a:ext cx="931789" cy="437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206E95B-9014-423A-9226-D3A3C199D31C}"/>
              </a:ext>
            </a:extLst>
          </p:cNvPr>
          <p:cNvCxnSpPr>
            <a:cxnSpLocks/>
            <a:stCxn id="5" idx="2"/>
            <a:endCxn id="30" idx="0"/>
          </p:cNvCxnSpPr>
          <p:nvPr/>
        </p:nvCxnSpPr>
        <p:spPr>
          <a:xfrm>
            <a:off x="6783147" y="2793908"/>
            <a:ext cx="1181563" cy="429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9E1D111D-FE59-4A78-9123-A41EEE554783}"/>
              </a:ext>
            </a:extLst>
          </p:cNvPr>
          <p:cNvCxnSpPr>
            <a:cxnSpLocks/>
            <a:stCxn id="6" idx="2"/>
            <a:endCxn id="31" idx="0"/>
          </p:cNvCxnSpPr>
          <p:nvPr/>
        </p:nvCxnSpPr>
        <p:spPr>
          <a:xfrm>
            <a:off x="9430184" y="2785154"/>
            <a:ext cx="293209" cy="4379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28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051CA7-8D15-47FC-B80C-A6A98EE7861E}"/>
              </a:ext>
            </a:extLst>
          </p:cNvPr>
          <p:cNvSpPr txBox="1"/>
          <p:nvPr/>
        </p:nvSpPr>
        <p:spPr>
          <a:xfrm>
            <a:off x="1940242" y="5849710"/>
            <a:ext cx="8872537" cy="369332"/>
          </a:xfrm>
          <a:prstGeom prst="rect">
            <a:avLst/>
          </a:prstGeom>
          <a:noFill/>
        </p:spPr>
        <p:txBody>
          <a:bodyPr wrap="square">
            <a:spAutoFit/>
          </a:bodyPr>
          <a:lstStyle/>
          <a:p>
            <a:r>
              <a:rPr lang="es-MX" dirty="0"/>
              <a:t>https://www.youtube.com/watch?v=wm4A3G_z3Q8</a:t>
            </a:r>
          </a:p>
        </p:txBody>
      </p:sp>
      <p:sp>
        <p:nvSpPr>
          <p:cNvPr id="7" name="CuadroTexto 6">
            <a:extLst>
              <a:ext uri="{FF2B5EF4-FFF2-40B4-BE49-F238E27FC236}">
                <a16:creationId xmlns:a16="http://schemas.microsoft.com/office/drawing/2014/main" id="{7418F9A8-9801-4865-A80D-AF343C4E39C9}"/>
              </a:ext>
            </a:extLst>
          </p:cNvPr>
          <p:cNvSpPr txBox="1"/>
          <p:nvPr/>
        </p:nvSpPr>
        <p:spPr>
          <a:xfrm>
            <a:off x="2718896" y="302260"/>
            <a:ext cx="6754221" cy="523220"/>
          </a:xfrm>
          <a:prstGeom prst="rect">
            <a:avLst/>
          </a:prstGeom>
          <a:noFill/>
        </p:spPr>
        <p:txBody>
          <a:bodyPr wrap="none" rtlCol="0">
            <a:spAutoFit/>
          </a:bodyPr>
          <a:lstStyle/>
          <a:p>
            <a:pPr algn="ctr"/>
            <a:r>
              <a:rPr lang="es-MX" sz="2800" dirty="0">
                <a:solidFill>
                  <a:schemeClr val="tx1"/>
                </a:solidFill>
              </a:rPr>
              <a:t>1. Medición del consumo de energía (voltaje)</a:t>
            </a:r>
          </a:p>
        </p:txBody>
      </p:sp>
      <p:sp>
        <p:nvSpPr>
          <p:cNvPr id="9" name="Rectángulo 8">
            <a:extLst>
              <a:ext uri="{FF2B5EF4-FFF2-40B4-BE49-F238E27FC236}">
                <a16:creationId xmlns:a16="http://schemas.microsoft.com/office/drawing/2014/main" id="{70EED915-91C0-4722-9A9C-C91E4326032B}"/>
              </a:ext>
            </a:extLst>
          </p:cNvPr>
          <p:cNvSpPr/>
          <p:nvPr/>
        </p:nvSpPr>
        <p:spPr>
          <a:xfrm>
            <a:off x="2845372"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voltaje</a:t>
            </a:r>
          </a:p>
        </p:txBody>
      </p:sp>
      <p:sp>
        <p:nvSpPr>
          <p:cNvPr id="10" name="Rectángulo 9">
            <a:extLst>
              <a:ext uri="{FF2B5EF4-FFF2-40B4-BE49-F238E27FC236}">
                <a16:creationId xmlns:a16="http://schemas.microsoft.com/office/drawing/2014/main" id="{C11D1FAE-BE8D-4E61-9691-5EEAF8C11D21}"/>
              </a:ext>
            </a:extLst>
          </p:cNvPr>
          <p:cNvSpPr/>
          <p:nvPr/>
        </p:nvSpPr>
        <p:spPr>
          <a:xfrm>
            <a:off x="5576181" y="1888799"/>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a:t>
            </a:r>
          </a:p>
        </p:txBody>
      </p:sp>
      <p:sp>
        <p:nvSpPr>
          <p:cNvPr id="11" name="Rectángulo 10">
            <a:extLst>
              <a:ext uri="{FF2B5EF4-FFF2-40B4-BE49-F238E27FC236}">
                <a16:creationId xmlns:a16="http://schemas.microsoft.com/office/drawing/2014/main" id="{28CB2F20-6B2B-4D6C-BCEB-E21D0E209EF9}"/>
              </a:ext>
            </a:extLst>
          </p:cNvPr>
          <p:cNvSpPr/>
          <p:nvPr/>
        </p:nvSpPr>
        <p:spPr>
          <a:xfrm>
            <a:off x="8223218"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microcontrolador</a:t>
            </a:r>
          </a:p>
        </p:txBody>
      </p:sp>
      <p:cxnSp>
        <p:nvCxnSpPr>
          <p:cNvPr id="12" name="Conector recto de flecha 11">
            <a:extLst>
              <a:ext uri="{FF2B5EF4-FFF2-40B4-BE49-F238E27FC236}">
                <a16:creationId xmlns:a16="http://schemas.microsoft.com/office/drawing/2014/main" id="{54506E09-34A9-436D-9ECA-690AFEF2CD83}"/>
              </a:ext>
            </a:extLst>
          </p:cNvPr>
          <p:cNvCxnSpPr>
            <a:cxnSpLocks/>
            <a:stCxn id="9" idx="3"/>
            <a:endCxn id="10" idx="1"/>
          </p:cNvCxnSpPr>
          <p:nvPr/>
        </p:nvCxnSpPr>
        <p:spPr>
          <a:xfrm>
            <a:off x="5259303" y="2332600"/>
            <a:ext cx="316878"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B3B81F1-8E42-4CB7-A528-C1A592B5C032}"/>
              </a:ext>
            </a:extLst>
          </p:cNvPr>
          <p:cNvCxnSpPr>
            <a:cxnSpLocks/>
            <a:stCxn id="10" idx="3"/>
            <a:endCxn id="11" idx="1"/>
          </p:cNvCxnSpPr>
          <p:nvPr/>
        </p:nvCxnSpPr>
        <p:spPr>
          <a:xfrm flipV="1">
            <a:off x="7990112" y="2332600"/>
            <a:ext cx="233106"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D96B4D3B-5E5E-46A5-96BF-8C97CF74922B}"/>
              </a:ext>
            </a:extLst>
          </p:cNvPr>
          <p:cNvSpPr/>
          <p:nvPr/>
        </p:nvSpPr>
        <p:spPr>
          <a:xfrm>
            <a:off x="10259724" y="1519570"/>
            <a:ext cx="700265" cy="1596946"/>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Arco 14">
            <a:extLst>
              <a:ext uri="{FF2B5EF4-FFF2-40B4-BE49-F238E27FC236}">
                <a16:creationId xmlns:a16="http://schemas.microsoft.com/office/drawing/2014/main" id="{406E0DBE-5653-446C-B86E-EE09A109E3CA}"/>
              </a:ext>
            </a:extLst>
          </p:cNvPr>
          <p:cNvSpPr/>
          <p:nvPr/>
        </p:nvSpPr>
        <p:spPr>
          <a:xfrm>
            <a:off x="10370640" y="1203321"/>
            <a:ext cx="1010123" cy="2303573"/>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Arco 15">
            <a:extLst>
              <a:ext uri="{FF2B5EF4-FFF2-40B4-BE49-F238E27FC236}">
                <a16:creationId xmlns:a16="http://schemas.microsoft.com/office/drawing/2014/main" id="{DBDDEFD2-B57B-4CB5-904C-A4CC187326A6}"/>
              </a:ext>
            </a:extLst>
          </p:cNvPr>
          <p:cNvSpPr/>
          <p:nvPr/>
        </p:nvSpPr>
        <p:spPr>
          <a:xfrm>
            <a:off x="10609856" y="848646"/>
            <a:ext cx="1321174" cy="3012921"/>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a:extLst>
              <a:ext uri="{FF2B5EF4-FFF2-40B4-BE49-F238E27FC236}">
                <a16:creationId xmlns:a16="http://schemas.microsoft.com/office/drawing/2014/main" id="{415F80E7-C117-4981-BCB5-F8C18050BD27}"/>
              </a:ext>
            </a:extLst>
          </p:cNvPr>
          <p:cNvSpPr txBox="1"/>
          <p:nvPr/>
        </p:nvSpPr>
        <p:spPr>
          <a:xfrm>
            <a:off x="4285237" y="5108470"/>
            <a:ext cx="1195135" cy="369332"/>
          </a:xfrm>
          <a:prstGeom prst="rect">
            <a:avLst/>
          </a:prstGeom>
          <a:noFill/>
        </p:spPr>
        <p:txBody>
          <a:bodyPr wrap="none" rtlCol="0">
            <a:spAutoFit/>
          </a:bodyPr>
          <a:lstStyle/>
          <a:p>
            <a:r>
              <a:rPr lang="es-MX" dirty="0"/>
              <a:t>ZMPT101B</a:t>
            </a:r>
          </a:p>
        </p:txBody>
      </p:sp>
      <p:pic>
        <p:nvPicPr>
          <p:cNvPr id="21" name="Picture 6" descr="Modulo ADS1115 ADC Amplificador de Ganancia Programable">
            <a:extLst>
              <a:ext uri="{FF2B5EF4-FFF2-40B4-BE49-F238E27FC236}">
                <a16:creationId xmlns:a16="http://schemas.microsoft.com/office/drawing/2014/main" id="{D24C9D43-2742-4175-B1DF-E4378A8B2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398" y="3415046"/>
            <a:ext cx="1717431" cy="1717431"/>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98475832-3F8A-4878-805F-FFB1DD89EB43}"/>
              </a:ext>
            </a:extLst>
          </p:cNvPr>
          <p:cNvSpPr txBox="1"/>
          <p:nvPr/>
        </p:nvSpPr>
        <p:spPr>
          <a:xfrm>
            <a:off x="7472984" y="5048630"/>
            <a:ext cx="1034257" cy="369332"/>
          </a:xfrm>
          <a:prstGeom prst="rect">
            <a:avLst/>
          </a:prstGeom>
          <a:noFill/>
        </p:spPr>
        <p:txBody>
          <a:bodyPr wrap="none" rtlCol="0">
            <a:spAutoFit/>
          </a:bodyPr>
          <a:lstStyle/>
          <a:p>
            <a:r>
              <a:rPr lang="es-MX" dirty="0"/>
              <a:t>ADS1115</a:t>
            </a:r>
          </a:p>
        </p:txBody>
      </p:sp>
      <p:pic>
        <p:nvPicPr>
          <p:cNvPr id="23" name="Picture 8" descr="ESP-01S ESP8266">
            <a:extLst>
              <a:ext uri="{FF2B5EF4-FFF2-40B4-BE49-F238E27FC236}">
                <a16:creationId xmlns:a16="http://schemas.microsoft.com/office/drawing/2014/main" id="{CA0B96FF-AF08-4E0D-B58F-A62802443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0906" y="3508696"/>
            <a:ext cx="1530129" cy="1530129"/>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74309039-62EE-405F-864A-224653FCB8FE}"/>
              </a:ext>
            </a:extLst>
          </p:cNvPr>
          <p:cNvSpPr txBox="1"/>
          <p:nvPr/>
        </p:nvSpPr>
        <p:spPr>
          <a:xfrm>
            <a:off x="9392055" y="5057330"/>
            <a:ext cx="753091" cy="369332"/>
          </a:xfrm>
          <a:prstGeom prst="rect">
            <a:avLst/>
          </a:prstGeom>
          <a:noFill/>
        </p:spPr>
        <p:txBody>
          <a:bodyPr wrap="none" rtlCol="0">
            <a:spAutoFit/>
          </a:bodyPr>
          <a:lstStyle/>
          <a:p>
            <a:r>
              <a:rPr lang="es-MX" dirty="0"/>
              <a:t>ESP01</a:t>
            </a:r>
          </a:p>
        </p:txBody>
      </p:sp>
      <p:sp>
        <p:nvSpPr>
          <p:cNvPr id="25" name="Rectángulo 24">
            <a:extLst>
              <a:ext uri="{FF2B5EF4-FFF2-40B4-BE49-F238E27FC236}">
                <a16:creationId xmlns:a16="http://schemas.microsoft.com/office/drawing/2014/main" id="{9332EA99-03D3-42C4-A3E7-CB0F4D197801}"/>
              </a:ext>
            </a:extLst>
          </p:cNvPr>
          <p:cNvSpPr/>
          <p:nvPr/>
        </p:nvSpPr>
        <p:spPr>
          <a:xfrm>
            <a:off x="2974976" y="3223152"/>
            <a:ext cx="4018301"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Rectángulo 25">
            <a:extLst>
              <a:ext uri="{FF2B5EF4-FFF2-40B4-BE49-F238E27FC236}">
                <a16:creationId xmlns:a16="http://schemas.microsoft.com/office/drawing/2014/main" id="{1F480123-5E26-466A-BF0D-60A9C3B4FC4E}"/>
              </a:ext>
            </a:extLst>
          </p:cNvPr>
          <p:cNvSpPr/>
          <p:nvPr/>
        </p:nvSpPr>
        <p:spPr>
          <a:xfrm>
            <a:off x="7169806"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Rectángulo 26">
            <a:extLst>
              <a:ext uri="{FF2B5EF4-FFF2-40B4-BE49-F238E27FC236}">
                <a16:creationId xmlns:a16="http://schemas.microsoft.com/office/drawing/2014/main" id="{EFEE91FD-AA79-4025-90D1-660708FFA9DC}"/>
              </a:ext>
            </a:extLst>
          </p:cNvPr>
          <p:cNvSpPr/>
          <p:nvPr/>
        </p:nvSpPr>
        <p:spPr>
          <a:xfrm>
            <a:off x="8928489"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pic>
        <p:nvPicPr>
          <p:cNvPr id="28" name="Picture 10" descr="Extensión Eléctrica Sanelec Clavija Reforzada 10 cm">
            <a:extLst>
              <a:ext uri="{FF2B5EF4-FFF2-40B4-BE49-F238E27FC236}">
                <a16:creationId xmlns:a16="http://schemas.microsoft.com/office/drawing/2014/main" id="{096974A8-FC8C-4D95-BBA4-E750C9795C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463" r="22494"/>
          <a:stretch/>
        </p:blipFill>
        <p:spPr bwMode="auto">
          <a:xfrm>
            <a:off x="1445399" y="3331947"/>
            <a:ext cx="1035469" cy="206914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ector recto de flecha 28">
            <a:extLst>
              <a:ext uri="{FF2B5EF4-FFF2-40B4-BE49-F238E27FC236}">
                <a16:creationId xmlns:a16="http://schemas.microsoft.com/office/drawing/2014/main" id="{E03B5218-D89B-42C2-AC01-9781EB0F3E97}"/>
              </a:ext>
            </a:extLst>
          </p:cNvPr>
          <p:cNvCxnSpPr>
            <a:cxnSpLocks/>
            <a:stCxn id="25" idx="3"/>
            <a:endCxn id="26" idx="1"/>
          </p:cNvCxnSpPr>
          <p:nvPr/>
        </p:nvCxnSpPr>
        <p:spPr>
          <a:xfrm flipV="1">
            <a:off x="6993277" y="4374936"/>
            <a:ext cx="17652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4CA92C2-34F6-4118-A075-9B3A57183E39}"/>
              </a:ext>
            </a:extLst>
          </p:cNvPr>
          <p:cNvCxnSpPr>
            <a:cxnSpLocks/>
            <a:stCxn id="26" idx="3"/>
            <a:endCxn id="27" idx="1"/>
          </p:cNvCxnSpPr>
          <p:nvPr/>
        </p:nvCxnSpPr>
        <p:spPr>
          <a:xfrm>
            <a:off x="8759613" y="4374936"/>
            <a:ext cx="1688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3EB81AFD-50EF-4841-B2BB-3A1087584588}"/>
              </a:ext>
            </a:extLst>
          </p:cNvPr>
          <p:cNvSpPr/>
          <p:nvPr/>
        </p:nvSpPr>
        <p:spPr>
          <a:xfrm>
            <a:off x="156449" y="187352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Cable de alimentación del dispositivo</a:t>
            </a:r>
          </a:p>
        </p:txBody>
      </p:sp>
      <p:cxnSp>
        <p:nvCxnSpPr>
          <p:cNvPr id="32" name="Conector recto de flecha 31">
            <a:extLst>
              <a:ext uri="{FF2B5EF4-FFF2-40B4-BE49-F238E27FC236}">
                <a16:creationId xmlns:a16="http://schemas.microsoft.com/office/drawing/2014/main" id="{E6825216-14B6-4C93-B85A-19E55E7B1B67}"/>
              </a:ext>
            </a:extLst>
          </p:cNvPr>
          <p:cNvCxnSpPr>
            <a:cxnSpLocks/>
            <a:stCxn id="31" idx="3"/>
            <a:endCxn id="9" idx="1"/>
          </p:cNvCxnSpPr>
          <p:nvPr/>
        </p:nvCxnSpPr>
        <p:spPr>
          <a:xfrm>
            <a:off x="2570380" y="2326078"/>
            <a:ext cx="274992" cy="6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3D8129BF-5F66-4D9E-9103-671F13DB128A}"/>
              </a:ext>
            </a:extLst>
          </p:cNvPr>
          <p:cNvCxnSpPr>
            <a:cxnSpLocks/>
            <a:stCxn id="28" idx="3"/>
            <a:endCxn id="25" idx="1"/>
          </p:cNvCxnSpPr>
          <p:nvPr/>
        </p:nvCxnSpPr>
        <p:spPr>
          <a:xfrm>
            <a:off x="2480868" y="4366520"/>
            <a:ext cx="494108" cy="84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6390C72-9DD8-42F1-8A93-DE470DAB07F5}"/>
              </a:ext>
            </a:extLst>
          </p:cNvPr>
          <p:cNvCxnSpPr>
            <a:cxnSpLocks/>
            <a:stCxn id="31" idx="2"/>
          </p:cNvCxnSpPr>
          <p:nvPr/>
        </p:nvCxnSpPr>
        <p:spPr>
          <a:xfrm>
            <a:off x="1363415" y="2778632"/>
            <a:ext cx="191436" cy="650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E9E65014-79F6-424D-ABAD-DCE164F51399}"/>
              </a:ext>
            </a:extLst>
          </p:cNvPr>
          <p:cNvSpPr txBox="1"/>
          <p:nvPr/>
        </p:nvSpPr>
        <p:spPr>
          <a:xfrm>
            <a:off x="1240181" y="5331467"/>
            <a:ext cx="1094980" cy="369332"/>
          </a:xfrm>
          <a:prstGeom prst="rect">
            <a:avLst/>
          </a:prstGeom>
          <a:noFill/>
        </p:spPr>
        <p:txBody>
          <a:bodyPr wrap="none" rtlCol="0">
            <a:spAutoFit/>
          </a:bodyPr>
          <a:lstStyle/>
          <a:p>
            <a:r>
              <a:rPr lang="es-MX" dirty="0"/>
              <a:t>Extensión</a:t>
            </a:r>
          </a:p>
        </p:txBody>
      </p:sp>
      <p:sp>
        <p:nvSpPr>
          <p:cNvPr id="36" name="CuadroTexto 35">
            <a:extLst>
              <a:ext uri="{FF2B5EF4-FFF2-40B4-BE49-F238E27FC236}">
                <a16:creationId xmlns:a16="http://schemas.microsoft.com/office/drawing/2014/main" id="{C5308D89-37B4-4CF4-A1A7-1A0068DB1DAD}"/>
              </a:ext>
            </a:extLst>
          </p:cNvPr>
          <p:cNvSpPr txBox="1"/>
          <p:nvPr/>
        </p:nvSpPr>
        <p:spPr>
          <a:xfrm>
            <a:off x="7132339" y="1404810"/>
            <a:ext cx="1862689" cy="369332"/>
          </a:xfrm>
          <a:prstGeom prst="rect">
            <a:avLst/>
          </a:prstGeom>
          <a:noFill/>
        </p:spPr>
        <p:txBody>
          <a:bodyPr wrap="none" rtlCol="0">
            <a:spAutoFit/>
          </a:bodyPr>
          <a:lstStyle/>
          <a:p>
            <a:r>
              <a:rPr lang="es-MX" dirty="0"/>
              <a:t>Comunicación I2C</a:t>
            </a:r>
          </a:p>
        </p:txBody>
      </p:sp>
      <p:cxnSp>
        <p:nvCxnSpPr>
          <p:cNvPr id="37" name="Conector recto de flecha 36">
            <a:extLst>
              <a:ext uri="{FF2B5EF4-FFF2-40B4-BE49-F238E27FC236}">
                <a16:creationId xmlns:a16="http://schemas.microsoft.com/office/drawing/2014/main" id="{C31550B1-CE8A-4853-9BC2-0B2B30D8E5AE}"/>
              </a:ext>
            </a:extLst>
          </p:cNvPr>
          <p:cNvCxnSpPr>
            <a:cxnSpLocks/>
            <a:stCxn id="9" idx="2"/>
            <a:endCxn id="25" idx="0"/>
          </p:cNvCxnSpPr>
          <p:nvPr/>
        </p:nvCxnSpPr>
        <p:spPr>
          <a:xfrm>
            <a:off x="4052338" y="2785154"/>
            <a:ext cx="931789" cy="437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F47E0B26-AFF1-4350-B6AF-7C1AA41B80D1}"/>
              </a:ext>
            </a:extLst>
          </p:cNvPr>
          <p:cNvCxnSpPr>
            <a:cxnSpLocks/>
            <a:stCxn id="10" idx="2"/>
            <a:endCxn id="26" idx="0"/>
          </p:cNvCxnSpPr>
          <p:nvPr/>
        </p:nvCxnSpPr>
        <p:spPr>
          <a:xfrm>
            <a:off x="6783147" y="2793908"/>
            <a:ext cx="1181563" cy="429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79F05FFE-156E-4184-AE4C-EC7466AF5E3F}"/>
              </a:ext>
            </a:extLst>
          </p:cNvPr>
          <p:cNvCxnSpPr>
            <a:cxnSpLocks/>
            <a:stCxn id="11" idx="2"/>
            <a:endCxn id="27" idx="0"/>
          </p:cNvCxnSpPr>
          <p:nvPr/>
        </p:nvCxnSpPr>
        <p:spPr>
          <a:xfrm>
            <a:off x="9430184" y="2785154"/>
            <a:ext cx="293209" cy="4379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ZMPT101B Sensor De Voltaje AC 2mA">
            <a:extLst>
              <a:ext uri="{FF2B5EF4-FFF2-40B4-BE49-F238E27FC236}">
                <a16:creationId xmlns:a16="http://schemas.microsoft.com/office/drawing/2014/main" id="{4B1A8038-FE65-42AD-B503-50653C6FC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445" y="3336503"/>
            <a:ext cx="1697511" cy="169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875850" y="528800"/>
            <a:ext cx="93864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sz="2300" b="1">
                <a:latin typeface="Comic Sans MS"/>
                <a:ea typeface="Comic Sans MS"/>
                <a:cs typeface="Comic Sans MS"/>
                <a:sym typeface="Comic Sans MS"/>
              </a:rPr>
              <a:t> Transformador de voltaje AC-ZMPT101B</a:t>
            </a:r>
            <a:endParaRPr sz="3300" b="1">
              <a:solidFill>
                <a:srgbClr val="444444"/>
              </a:solidFill>
              <a:highlight>
                <a:srgbClr val="FFFFFF"/>
              </a:highlight>
              <a:latin typeface="Comic Sans MS"/>
              <a:ea typeface="Comic Sans MS"/>
              <a:cs typeface="Comic Sans MS"/>
              <a:sym typeface="Comic Sans MS"/>
            </a:endParaRPr>
          </a:p>
          <a:p>
            <a:pPr marL="0" lvl="0" indent="0" algn="l" rtl="0">
              <a:spcBef>
                <a:spcPts val="0"/>
              </a:spcBef>
              <a:spcAft>
                <a:spcPts val="0"/>
              </a:spcAft>
              <a:buNone/>
            </a:pPr>
            <a:endParaRPr>
              <a:latin typeface="Calibri"/>
              <a:ea typeface="Calibri"/>
              <a:cs typeface="Calibri"/>
              <a:sym typeface="Calibri"/>
            </a:endParaRPr>
          </a:p>
        </p:txBody>
      </p:sp>
      <p:pic>
        <p:nvPicPr>
          <p:cNvPr id="182" name="Google Shape;182;p5"/>
          <p:cNvPicPr preferRelativeResize="0"/>
          <p:nvPr/>
        </p:nvPicPr>
        <p:blipFill>
          <a:blip r:embed="rId3">
            <a:alphaModFix/>
          </a:blip>
          <a:stretch>
            <a:fillRect/>
          </a:stretch>
        </p:blipFill>
        <p:spPr>
          <a:xfrm>
            <a:off x="152400" y="1435400"/>
            <a:ext cx="5270199" cy="5270199"/>
          </a:xfrm>
          <a:prstGeom prst="rect">
            <a:avLst/>
          </a:prstGeom>
          <a:noFill/>
          <a:ln>
            <a:noFill/>
          </a:ln>
        </p:spPr>
      </p:pic>
      <p:sp>
        <p:nvSpPr>
          <p:cNvPr id="183" name="Google Shape;183;p5"/>
          <p:cNvSpPr txBox="1"/>
          <p:nvPr/>
        </p:nvSpPr>
        <p:spPr>
          <a:xfrm>
            <a:off x="5304625" y="1650225"/>
            <a:ext cx="5932500" cy="2070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750" dirty="0">
                <a:solidFill>
                  <a:schemeClr val="dk1"/>
                </a:solidFill>
                <a:highlight>
                  <a:srgbClr val="FFFFFF"/>
                </a:highlight>
                <a:latin typeface="Roboto"/>
                <a:ea typeface="Roboto"/>
                <a:cs typeface="Roboto"/>
                <a:sym typeface="Roboto"/>
              </a:rPr>
              <a:t>El módulo transformador de voltaje alterno ZMPT101B permite medir voltaje alterno, el voltaje AC no puede ser medido directamente por un microcontrolador ya que excede el rango de entrada que va de los 0V-5V. El módulo ZMPT101B soluciona el problema reduciendo el voltaje AC de entrada a un voltaje menor que pueda ser leído por cualquier microcontrolador.</a:t>
            </a:r>
            <a:endParaRPr sz="2100" dirty="0"/>
          </a:p>
        </p:txBody>
      </p:sp>
      <p:sp>
        <p:nvSpPr>
          <p:cNvPr id="184" name="Google Shape;184;p5"/>
          <p:cNvSpPr txBox="1"/>
          <p:nvPr/>
        </p:nvSpPr>
        <p:spPr>
          <a:xfrm>
            <a:off x="5304625" y="4357150"/>
            <a:ext cx="60648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u="sng">
                <a:solidFill>
                  <a:schemeClr val="hlink"/>
                </a:solidFill>
                <a:hlinkClick r:id="rId4"/>
              </a:rPr>
              <a:t>https://naylampmechatronics.com/sensores-corriente-voltaje/393-transformador-de-voltaje-ac-zmpt101b.html</a:t>
            </a:r>
            <a:endParaRPr sz="1900"/>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daptador USB Tipo A Macho">
            <a:extLst>
              <a:ext uri="{FF2B5EF4-FFF2-40B4-BE49-F238E27FC236}">
                <a16:creationId xmlns:a16="http://schemas.microsoft.com/office/drawing/2014/main" id="{412BB4CD-BB5B-48C5-AB4D-D91B61405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674" y="1082890"/>
            <a:ext cx="2699657" cy="26996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rgador USB rápido">
            <a:extLst>
              <a:ext uri="{FF2B5EF4-FFF2-40B4-BE49-F238E27FC236}">
                <a16:creationId xmlns:a16="http://schemas.microsoft.com/office/drawing/2014/main" id="{4E212149-3336-4E03-8C65-B52DB8347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755" y="100396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7FF7EF7-5026-4AA3-A3E4-D1A64ADB611B}"/>
              </a:ext>
            </a:extLst>
          </p:cNvPr>
          <p:cNvSpPr txBox="1"/>
          <p:nvPr/>
        </p:nvSpPr>
        <p:spPr>
          <a:xfrm>
            <a:off x="3359449" y="302260"/>
            <a:ext cx="5473101" cy="523220"/>
          </a:xfrm>
          <a:prstGeom prst="rect">
            <a:avLst/>
          </a:prstGeom>
          <a:noFill/>
        </p:spPr>
        <p:txBody>
          <a:bodyPr wrap="square" rtlCol="0">
            <a:spAutoFit/>
          </a:bodyPr>
          <a:lstStyle/>
          <a:p>
            <a:pPr algn="ctr"/>
            <a:r>
              <a:rPr lang="es-MX" sz="2800" dirty="0">
                <a:solidFill>
                  <a:schemeClr val="tx1"/>
                </a:solidFill>
              </a:rPr>
              <a:t>Circuito de alimentación</a:t>
            </a:r>
          </a:p>
        </p:txBody>
      </p:sp>
      <p:cxnSp>
        <p:nvCxnSpPr>
          <p:cNvPr id="5" name="Conector recto de flecha 4">
            <a:extLst>
              <a:ext uri="{FF2B5EF4-FFF2-40B4-BE49-F238E27FC236}">
                <a16:creationId xmlns:a16="http://schemas.microsoft.com/office/drawing/2014/main" id="{E043EDBD-6834-434A-86EF-AACA0EE67E4F}"/>
              </a:ext>
            </a:extLst>
          </p:cNvPr>
          <p:cNvCxnSpPr>
            <a:cxnSpLocks/>
            <a:stCxn id="3074" idx="3"/>
          </p:cNvCxnSpPr>
          <p:nvPr/>
        </p:nvCxnSpPr>
        <p:spPr>
          <a:xfrm>
            <a:off x="7472331" y="2432719"/>
            <a:ext cx="101600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98EE7BF3-2720-43AE-A588-6CFC1F60D173}"/>
              </a:ext>
            </a:extLst>
          </p:cNvPr>
          <p:cNvCxnSpPr>
            <a:cxnSpLocks/>
            <a:stCxn id="3076" idx="3"/>
            <a:endCxn id="3074" idx="1"/>
          </p:cNvCxnSpPr>
          <p:nvPr/>
        </p:nvCxnSpPr>
        <p:spPr>
          <a:xfrm>
            <a:off x="3995255" y="2432719"/>
            <a:ext cx="7774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F89D63D2-87D4-4AD7-9C0E-B48B5B02CA16}"/>
              </a:ext>
            </a:extLst>
          </p:cNvPr>
          <p:cNvSpPr/>
          <p:nvPr/>
        </p:nvSpPr>
        <p:spPr>
          <a:xfrm>
            <a:off x="8488333" y="198016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5V</a:t>
            </a:r>
          </a:p>
        </p:txBody>
      </p:sp>
      <p:pic>
        <p:nvPicPr>
          <p:cNvPr id="1026" name="Picture 2">
            <a:extLst>
              <a:ext uri="{FF2B5EF4-FFF2-40B4-BE49-F238E27FC236}">
                <a16:creationId xmlns:a16="http://schemas.microsoft.com/office/drawing/2014/main" id="{009E36DB-C849-430D-AB23-BFEFA7F09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983" y="4039957"/>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DCA9D52-B4ED-454F-A4E9-A64A27E2D2C8}"/>
              </a:ext>
            </a:extLst>
          </p:cNvPr>
          <p:cNvSpPr txBox="1"/>
          <p:nvPr/>
        </p:nvSpPr>
        <p:spPr>
          <a:xfrm>
            <a:off x="5683343" y="3413215"/>
            <a:ext cx="1472839" cy="369332"/>
          </a:xfrm>
          <a:prstGeom prst="rect">
            <a:avLst/>
          </a:prstGeom>
          <a:noFill/>
        </p:spPr>
        <p:txBody>
          <a:bodyPr wrap="none" rtlCol="0">
            <a:spAutoFit/>
          </a:bodyPr>
          <a:lstStyle/>
          <a:p>
            <a:r>
              <a:rPr lang="es-MX" dirty="0"/>
              <a:t>Conector USB</a:t>
            </a:r>
          </a:p>
        </p:txBody>
      </p:sp>
      <p:sp>
        <p:nvSpPr>
          <p:cNvPr id="10" name="CuadroTexto 9">
            <a:extLst>
              <a:ext uri="{FF2B5EF4-FFF2-40B4-BE49-F238E27FC236}">
                <a16:creationId xmlns:a16="http://schemas.microsoft.com/office/drawing/2014/main" id="{2B860CD9-214F-4DE6-AD33-F942EC778FBC}"/>
              </a:ext>
            </a:extLst>
          </p:cNvPr>
          <p:cNvSpPr txBox="1"/>
          <p:nvPr/>
        </p:nvSpPr>
        <p:spPr>
          <a:xfrm>
            <a:off x="1830085" y="3460480"/>
            <a:ext cx="1466042" cy="369332"/>
          </a:xfrm>
          <a:prstGeom prst="rect">
            <a:avLst/>
          </a:prstGeom>
          <a:noFill/>
        </p:spPr>
        <p:txBody>
          <a:bodyPr wrap="none" rtlCol="0">
            <a:spAutoFit/>
          </a:bodyPr>
          <a:lstStyle/>
          <a:p>
            <a:r>
              <a:rPr lang="es-MX" dirty="0"/>
              <a:t>Cargador USB</a:t>
            </a:r>
          </a:p>
        </p:txBody>
      </p:sp>
      <p:sp>
        <p:nvSpPr>
          <p:cNvPr id="11" name="CuadroTexto 10">
            <a:extLst>
              <a:ext uri="{FF2B5EF4-FFF2-40B4-BE49-F238E27FC236}">
                <a16:creationId xmlns:a16="http://schemas.microsoft.com/office/drawing/2014/main" id="{2821674C-6010-49FF-BDE2-366B13FE19D8}"/>
              </a:ext>
            </a:extLst>
          </p:cNvPr>
          <p:cNvSpPr txBox="1"/>
          <p:nvPr/>
        </p:nvSpPr>
        <p:spPr>
          <a:xfrm>
            <a:off x="5874403" y="5928206"/>
            <a:ext cx="1088760" cy="369332"/>
          </a:xfrm>
          <a:prstGeom prst="rect">
            <a:avLst/>
          </a:prstGeom>
          <a:noFill/>
        </p:spPr>
        <p:txBody>
          <a:bodyPr wrap="none" rtlCol="0">
            <a:spAutoFit/>
          </a:bodyPr>
          <a:lstStyle/>
          <a:p>
            <a:r>
              <a:rPr lang="es-MX" dirty="0"/>
              <a:t>AMS1117</a:t>
            </a:r>
          </a:p>
        </p:txBody>
      </p:sp>
      <p:cxnSp>
        <p:nvCxnSpPr>
          <p:cNvPr id="12" name="Conector recto de flecha 11">
            <a:extLst>
              <a:ext uri="{FF2B5EF4-FFF2-40B4-BE49-F238E27FC236}">
                <a16:creationId xmlns:a16="http://schemas.microsoft.com/office/drawing/2014/main" id="{13F8ECB6-047E-4D21-B9A9-8013A2D37B59}"/>
              </a:ext>
            </a:extLst>
          </p:cNvPr>
          <p:cNvCxnSpPr>
            <a:cxnSpLocks/>
            <a:stCxn id="9" idx="2"/>
            <a:endCxn id="1026" idx="0"/>
          </p:cNvCxnSpPr>
          <p:nvPr/>
        </p:nvCxnSpPr>
        <p:spPr>
          <a:xfrm flipH="1">
            <a:off x="6418783" y="3782547"/>
            <a:ext cx="980" cy="257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1BA929F2-ADE2-42B1-AA1D-218511716624}"/>
              </a:ext>
            </a:extLst>
          </p:cNvPr>
          <p:cNvCxnSpPr>
            <a:cxnSpLocks/>
            <a:stCxn id="1026" idx="3"/>
            <a:endCxn id="16" idx="1"/>
          </p:cNvCxnSpPr>
          <p:nvPr/>
        </p:nvCxnSpPr>
        <p:spPr>
          <a:xfrm flipV="1">
            <a:off x="7485583" y="5103030"/>
            <a:ext cx="1002750" cy="37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E511D932-EB26-497F-8A3D-0549ACE80628}"/>
              </a:ext>
            </a:extLst>
          </p:cNvPr>
          <p:cNvSpPr/>
          <p:nvPr/>
        </p:nvSpPr>
        <p:spPr>
          <a:xfrm>
            <a:off x="8488333" y="465047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3.3V</a:t>
            </a:r>
          </a:p>
        </p:txBody>
      </p:sp>
    </p:spTree>
    <p:extLst>
      <p:ext uri="{BB962C8B-B14F-4D97-AF65-F5344CB8AC3E}">
        <p14:creationId xmlns:p14="http://schemas.microsoft.com/office/powerpoint/2010/main" val="40518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iagrama, Esquemático&#10;&#10;Descripción generada automáticamente">
            <a:extLst>
              <a:ext uri="{FF2B5EF4-FFF2-40B4-BE49-F238E27FC236}">
                <a16:creationId xmlns:a16="http://schemas.microsoft.com/office/drawing/2014/main" id="{6C4A8845-2B3B-4949-8914-0C0AAF8AD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1" y="946940"/>
            <a:ext cx="11585478" cy="5453859"/>
          </a:xfrm>
          <a:prstGeom prst="rect">
            <a:avLst/>
          </a:prstGeom>
        </p:spPr>
      </p:pic>
      <p:sp>
        <p:nvSpPr>
          <p:cNvPr id="73" name="CuadroTexto 72">
            <a:extLst>
              <a:ext uri="{FF2B5EF4-FFF2-40B4-BE49-F238E27FC236}">
                <a16:creationId xmlns:a16="http://schemas.microsoft.com/office/drawing/2014/main" id="{1D37D215-F6C3-44B9-A35F-84B5481CFC03}"/>
              </a:ext>
            </a:extLst>
          </p:cNvPr>
          <p:cNvSpPr txBox="1"/>
          <p:nvPr/>
        </p:nvSpPr>
        <p:spPr>
          <a:xfrm>
            <a:off x="3359449" y="302260"/>
            <a:ext cx="5473101" cy="523220"/>
          </a:xfrm>
          <a:prstGeom prst="rect">
            <a:avLst/>
          </a:prstGeom>
          <a:noFill/>
        </p:spPr>
        <p:txBody>
          <a:bodyPr wrap="square" rtlCol="0">
            <a:spAutoFit/>
          </a:bodyPr>
          <a:lstStyle/>
          <a:p>
            <a:pPr algn="ctr"/>
            <a:r>
              <a:rPr lang="es-MX" sz="2800" dirty="0">
                <a:solidFill>
                  <a:schemeClr val="tx1"/>
                </a:solidFill>
              </a:rPr>
              <a:t>Diagrama esquemático completo</a:t>
            </a:r>
          </a:p>
        </p:txBody>
      </p:sp>
    </p:spTree>
    <p:extLst>
      <p:ext uri="{BB962C8B-B14F-4D97-AF65-F5344CB8AC3E}">
        <p14:creationId xmlns:p14="http://schemas.microsoft.com/office/powerpoint/2010/main" val="42808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iagrama, Esquemático&#10;&#10;Descripción generada automáticamente">
            <a:extLst>
              <a:ext uri="{FF2B5EF4-FFF2-40B4-BE49-F238E27FC236}">
                <a16:creationId xmlns:a16="http://schemas.microsoft.com/office/drawing/2014/main" id="{6C4A8845-2B3B-4949-8914-0C0AAF8AD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1" y="946940"/>
            <a:ext cx="11585478" cy="5453859"/>
          </a:xfrm>
          <a:prstGeom prst="rect">
            <a:avLst/>
          </a:prstGeom>
        </p:spPr>
      </p:pic>
      <p:sp>
        <p:nvSpPr>
          <p:cNvPr id="73" name="CuadroTexto 72">
            <a:extLst>
              <a:ext uri="{FF2B5EF4-FFF2-40B4-BE49-F238E27FC236}">
                <a16:creationId xmlns:a16="http://schemas.microsoft.com/office/drawing/2014/main" id="{1D37D215-F6C3-44B9-A35F-84B5481CFC03}"/>
              </a:ext>
            </a:extLst>
          </p:cNvPr>
          <p:cNvSpPr txBox="1"/>
          <p:nvPr/>
        </p:nvSpPr>
        <p:spPr>
          <a:xfrm>
            <a:off x="3359449" y="302260"/>
            <a:ext cx="7265008" cy="523220"/>
          </a:xfrm>
          <a:prstGeom prst="rect">
            <a:avLst/>
          </a:prstGeom>
          <a:noFill/>
        </p:spPr>
        <p:txBody>
          <a:bodyPr wrap="square" rtlCol="0">
            <a:spAutoFit/>
          </a:bodyPr>
          <a:lstStyle/>
          <a:p>
            <a:pPr algn="ctr"/>
            <a:r>
              <a:rPr lang="es-MX" sz="2800" dirty="0">
                <a:solidFill>
                  <a:schemeClr val="tx1"/>
                </a:solidFill>
              </a:rPr>
              <a:t>Diagrama esquemático completo (por partes)</a:t>
            </a:r>
          </a:p>
        </p:txBody>
      </p:sp>
      <p:sp>
        <p:nvSpPr>
          <p:cNvPr id="2" name="Rectángulo 1">
            <a:extLst>
              <a:ext uri="{FF2B5EF4-FFF2-40B4-BE49-F238E27FC236}">
                <a16:creationId xmlns:a16="http://schemas.microsoft.com/office/drawing/2014/main" id="{FBDDCECC-0D8B-4CED-9A4C-8C1DF5DC836B}"/>
              </a:ext>
            </a:extLst>
          </p:cNvPr>
          <p:cNvSpPr/>
          <p:nvPr/>
        </p:nvSpPr>
        <p:spPr>
          <a:xfrm>
            <a:off x="303261" y="825480"/>
            <a:ext cx="5024113" cy="24478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A85C940F-AA58-4076-A0AE-70C7EA359945}"/>
              </a:ext>
            </a:extLst>
          </p:cNvPr>
          <p:cNvSpPr/>
          <p:nvPr/>
        </p:nvSpPr>
        <p:spPr>
          <a:xfrm>
            <a:off x="303261" y="2931886"/>
            <a:ext cx="2413931" cy="3414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5V y 3.3V</a:t>
            </a:r>
          </a:p>
        </p:txBody>
      </p:sp>
      <p:sp>
        <p:nvSpPr>
          <p:cNvPr id="7" name="Rectángulo 6">
            <a:extLst>
              <a:ext uri="{FF2B5EF4-FFF2-40B4-BE49-F238E27FC236}">
                <a16:creationId xmlns:a16="http://schemas.microsoft.com/office/drawing/2014/main" id="{51DA5792-C2DD-4BDA-86A4-E769D6C711E0}"/>
              </a:ext>
            </a:extLst>
          </p:cNvPr>
          <p:cNvSpPr/>
          <p:nvPr/>
        </p:nvSpPr>
        <p:spPr>
          <a:xfrm>
            <a:off x="5327375" y="1707982"/>
            <a:ext cx="2413932" cy="496858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16BDF939-ADF8-45E7-83A7-0575FE91C821}"/>
              </a:ext>
            </a:extLst>
          </p:cNvPr>
          <p:cNvSpPr/>
          <p:nvPr/>
        </p:nvSpPr>
        <p:spPr>
          <a:xfrm>
            <a:off x="5327374" y="6032520"/>
            <a:ext cx="2413931"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Circuitos para programar el ESP01</a:t>
            </a:r>
          </a:p>
        </p:txBody>
      </p:sp>
      <p:sp>
        <p:nvSpPr>
          <p:cNvPr id="9" name="Rectángulo 8">
            <a:extLst>
              <a:ext uri="{FF2B5EF4-FFF2-40B4-BE49-F238E27FC236}">
                <a16:creationId xmlns:a16="http://schemas.microsoft.com/office/drawing/2014/main" id="{E7F980C7-5BB6-4C4A-A17D-046FB35D7E72}"/>
              </a:ext>
            </a:extLst>
          </p:cNvPr>
          <p:cNvSpPr/>
          <p:nvPr/>
        </p:nvSpPr>
        <p:spPr>
          <a:xfrm>
            <a:off x="7625584" y="6080925"/>
            <a:ext cx="4432417" cy="9051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 En caso de utilizar Raspberry, sólo utilizar los pines b2 y b3 para comunicación I2C</a:t>
            </a:r>
          </a:p>
        </p:txBody>
      </p:sp>
      <p:sp>
        <p:nvSpPr>
          <p:cNvPr id="10" name="Rectángulo 9">
            <a:extLst>
              <a:ext uri="{FF2B5EF4-FFF2-40B4-BE49-F238E27FC236}">
                <a16:creationId xmlns:a16="http://schemas.microsoft.com/office/drawing/2014/main" id="{FC552C59-4C7D-4376-BB42-9A553BE7EE0D}"/>
              </a:ext>
            </a:extLst>
          </p:cNvPr>
          <p:cNvSpPr/>
          <p:nvPr/>
        </p:nvSpPr>
        <p:spPr>
          <a:xfrm>
            <a:off x="7739741" y="825480"/>
            <a:ext cx="4321629" cy="380457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AE9C147F-8528-4897-894D-BA2FE3D1BC4A}"/>
              </a:ext>
            </a:extLst>
          </p:cNvPr>
          <p:cNvSpPr/>
          <p:nvPr/>
        </p:nvSpPr>
        <p:spPr>
          <a:xfrm>
            <a:off x="7739740" y="827315"/>
            <a:ext cx="4321629"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 externo, utilizando protocolo I2C</a:t>
            </a:r>
          </a:p>
        </p:txBody>
      </p:sp>
      <p:sp>
        <p:nvSpPr>
          <p:cNvPr id="12" name="Rectángulo 11">
            <a:extLst>
              <a:ext uri="{FF2B5EF4-FFF2-40B4-BE49-F238E27FC236}">
                <a16:creationId xmlns:a16="http://schemas.microsoft.com/office/drawing/2014/main" id="{08309154-4C35-45DD-8144-196787683B94}"/>
              </a:ext>
            </a:extLst>
          </p:cNvPr>
          <p:cNvSpPr/>
          <p:nvPr/>
        </p:nvSpPr>
        <p:spPr>
          <a:xfrm>
            <a:off x="7739741" y="4630058"/>
            <a:ext cx="1201060" cy="13228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CDB50A3D-23E1-4BF5-A1A5-9F5AC83E049F}"/>
              </a:ext>
            </a:extLst>
          </p:cNvPr>
          <p:cNvSpPr/>
          <p:nvPr/>
        </p:nvSpPr>
        <p:spPr>
          <a:xfrm>
            <a:off x="8946707" y="5020477"/>
            <a:ext cx="2413931"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voltaje</a:t>
            </a:r>
          </a:p>
        </p:txBody>
      </p:sp>
      <p:sp>
        <p:nvSpPr>
          <p:cNvPr id="14" name="Rectángulo 13">
            <a:extLst>
              <a:ext uri="{FF2B5EF4-FFF2-40B4-BE49-F238E27FC236}">
                <a16:creationId xmlns:a16="http://schemas.microsoft.com/office/drawing/2014/main" id="{43945DA4-095D-4F07-9FCD-D119E3A21AD9}"/>
              </a:ext>
            </a:extLst>
          </p:cNvPr>
          <p:cNvSpPr/>
          <p:nvPr/>
        </p:nvSpPr>
        <p:spPr>
          <a:xfrm>
            <a:off x="2550883" y="4180114"/>
            <a:ext cx="2993573" cy="18524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77933AC1-7C54-4C83-B4A4-789D6F407B6D}"/>
              </a:ext>
            </a:extLst>
          </p:cNvPr>
          <p:cNvSpPr/>
          <p:nvPr/>
        </p:nvSpPr>
        <p:spPr>
          <a:xfrm>
            <a:off x="133999" y="4704459"/>
            <a:ext cx="2413931"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corriente</a:t>
            </a:r>
          </a:p>
        </p:txBody>
      </p:sp>
    </p:spTree>
    <p:extLst>
      <p:ext uri="{BB962C8B-B14F-4D97-AF65-F5344CB8AC3E}">
        <p14:creationId xmlns:p14="http://schemas.microsoft.com/office/powerpoint/2010/main" val="116702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adroTexto 72">
            <a:extLst>
              <a:ext uri="{FF2B5EF4-FFF2-40B4-BE49-F238E27FC236}">
                <a16:creationId xmlns:a16="http://schemas.microsoft.com/office/drawing/2014/main" id="{1D37D215-F6C3-44B9-A35F-84B5481CFC03}"/>
              </a:ext>
            </a:extLst>
          </p:cNvPr>
          <p:cNvSpPr txBox="1"/>
          <p:nvPr/>
        </p:nvSpPr>
        <p:spPr>
          <a:xfrm>
            <a:off x="2427210" y="316774"/>
            <a:ext cx="7337580" cy="523220"/>
          </a:xfrm>
          <a:prstGeom prst="rect">
            <a:avLst/>
          </a:prstGeom>
          <a:noFill/>
        </p:spPr>
        <p:txBody>
          <a:bodyPr wrap="square" rtlCol="0">
            <a:spAutoFit/>
          </a:bodyPr>
          <a:lstStyle/>
          <a:p>
            <a:pPr algn="ctr"/>
            <a:r>
              <a:rPr lang="es-MX" sz="2800" dirty="0">
                <a:solidFill>
                  <a:schemeClr val="tx1"/>
                </a:solidFill>
              </a:rPr>
              <a:t>Diagrama esquemático completo (alternativo)</a:t>
            </a:r>
          </a:p>
        </p:txBody>
      </p:sp>
      <p:pic>
        <p:nvPicPr>
          <p:cNvPr id="3" name="Imagen 2" descr="Diagrama&#10;&#10;Descripción generada automáticamente">
            <a:extLst>
              <a:ext uri="{FF2B5EF4-FFF2-40B4-BE49-F238E27FC236}">
                <a16:creationId xmlns:a16="http://schemas.microsoft.com/office/drawing/2014/main" id="{785AAB36-528B-4D3E-B0E4-9F9787E2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839994"/>
            <a:ext cx="11774543" cy="5496692"/>
          </a:xfrm>
          <a:prstGeom prst="rect">
            <a:avLst/>
          </a:prstGeom>
        </p:spPr>
      </p:pic>
    </p:spTree>
    <p:extLst>
      <p:ext uri="{BB962C8B-B14F-4D97-AF65-F5344CB8AC3E}">
        <p14:creationId xmlns:p14="http://schemas.microsoft.com/office/powerpoint/2010/main" val="6929292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3562</TotalTime>
  <Words>545</Words>
  <Application>Microsoft Office PowerPoint</Application>
  <PresentationFormat>Panorámica</PresentationFormat>
  <Paragraphs>89</Paragraphs>
  <Slides>10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Cambria Math</vt:lpstr>
      <vt:lpstr>Comic Sans MS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Daniel Ramirez</dc:creator>
  <cp:lastModifiedBy>Fernando Daniel Ramirez</cp:lastModifiedBy>
  <cp:revision>15</cp:revision>
  <dcterms:created xsi:type="dcterms:W3CDTF">2021-10-28T13:03:28Z</dcterms:created>
  <dcterms:modified xsi:type="dcterms:W3CDTF">2021-11-09T13:59:25Z</dcterms:modified>
</cp:coreProperties>
</file>