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1" r:id="rId5"/>
    <p:sldId id="265" r:id="rId6"/>
    <p:sldId id="260" r:id="rId7"/>
    <p:sldId id="262" r:id="rId8"/>
    <p:sldId id="264" r:id="rId9"/>
    <p:sldId id="259" r:id="rId10"/>
    <p:sldId id="267" r:id="rId11"/>
    <p:sldId id="269" r:id="rId12"/>
    <p:sldId id="270" r:id="rId13"/>
    <p:sldId id="271" r:id="rId14"/>
    <p:sldId id="268" r:id="rId15"/>
    <p:sldId id="266" r:id="rId16"/>
    <p:sldId id="274"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94660"/>
  </p:normalViewPr>
  <p:slideViewPr>
    <p:cSldViewPr snapToGrid="0">
      <p:cViewPr>
        <p:scale>
          <a:sx n="66" d="100"/>
          <a:sy n="66" d="100"/>
        </p:scale>
        <p:origin x="78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CA955-A585-4D19-9D02-4D26BFFAC8F1}" type="datetimeFigureOut">
              <a:rPr lang="es-MX" smtClean="0"/>
              <a:t>13/12/2021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4C403-E16D-463A-85AF-3715C439FE5E}" type="slidenum">
              <a:rPr lang="es-MX" smtClean="0"/>
              <a:t>‹Nº›</a:t>
            </a:fld>
            <a:endParaRPr lang="es-MX"/>
          </a:p>
        </p:txBody>
      </p:sp>
    </p:spTree>
    <p:extLst>
      <p:ext uri="{BB962C8B-B14F-4D97-AF65-F5344CB8AC3E}">
        <p14:creationId xmlns:p14="http://schemas.microsoft.com/office/powerpoint/2010/main" val="20332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EE4A9-F96D-4449-9D20-575969B80CA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CC7BEC1-5E57-4A43-9EE7-C934F1FCB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2C850E4-234C-4039-82D3-7DBCC7596E5D}"/>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C71A7638-7841-4EA2-AC60-9F25A2EA22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CA611DB-1744-41D5-9A47-8997AB1C0D24}"/>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54756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D1FA3-278E-4A2D-8236-6047FC701A5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B384437-3657-4CB8-8574-BE612291F2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AB470A1-4382-455E-B567-2F150B5BF0AB}"/>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D52D1F34-11B1-49AF-9376-E84575E1690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2D4683-0C87-4A1F-A90D-F2E93AF87327}"/>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26533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93BF78-598E-4FB9-A5A8-9896D83861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A6F7C59-EF4F-4153-9061-9457F62CA5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A11E25-3E33-4330-B90F-7D10402A60C9}"/>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391385A1-7998-4EC3-8FA4-B84EA90A8BA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606CB3B-6A8F-4929-83A9-161217B75070}"/>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633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4B5AC-A17C-46C7-AE8D-A328646665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91DC618-5C21-4F05-A967-DB0A377B58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0096D4A-FED8-4033-99BC-15129977DA38}"/>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C29CD035-FC4E-4039-BD9C-29853F729B2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9FDDD31-8F90-4CD0-9300-0CD391CD009C}"/>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5222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231DF-A375-4B7C-ABB0-39610491845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11B8571-4199-4517-860E-003F3CF83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44456C-99A3-4C64-A1CC-4BAA894004D9}"/>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CB4740A7-D5C3-4D54-BDBA-D169A72920E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43EA896-A74E-4454-B9CC-2EE79A5341D1}"/>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87302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ADEF8-994F-4F6E-8E47-2984AD0BEC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ADE966D-01B4-4F70-9DC0-06959AAAEF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61ADBED-3885-4124-9894-71235C0D7A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D919554-0ED9-41E6-9342-2F45AB2B3054}"/>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6" name="Marcador de pie de página 5">
            <a:extLst>
              <a:ext uri="{FF2B5EF4-FFF2-40B4-BE49-F238E27FC236}">
                <a16:creationId xmlns:a16="http://schemas.microsoft.com/office/drawing/2014/main" id="{941BFBB8-A007-4AEC-8A2C-E111BE603C6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54BC952-A907-4534-97B4-195FC396942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880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37A0F-352A-4635-A6F0-07951EA3B3A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086D9C-11D4-4367-A6B6-9987FE63A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D5CCE3C-D2CD-478B-85FB-80AC1994FB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69E5F86-D08D-4E60-8A2C-3471BAA38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42CAB58-A365-4BE5-ABDE-7449100EEDE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C3063FE-8FD0-4B82-B0EF-6009BC684912}"/>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8" name="Marcador de pie de página 7">
            <a:extLst>
              <a:ext uri="{FF2B5EF4-FFF2-40B4-BE49-F238E27FC236}">
                <a16:creationId xmlns:a16="http://schemas.microsoft.com/office/drawing/2014/main" id="{2CB09D86-6EF4-4FB0-A6BF-CA5329C0D5E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F66428E-A1E5-4212-B934-ABA1CCF92AA8}"/>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248585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B91C-D4F5-441F-8CA4-4D2BD9D9DB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47C2426-23D8-4F08-82B7-25D3F3B0B894}"/>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4" name="Marcador de pie de página 3">
            <a:extLst>
              <a:ext uri="{FF2B5EF4-FFF2-40B4-BE49-F238E27FC236}">
                <a16:creationId xmlns:a16="http://schemas.microsoft.com/office/drawing/2014/main" id="{9EDC4562-3F24-4794-8C67-D6E852C5CCA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0BEE8CD-84A7-471B-A88F-AB4DFE3F94D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92025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4DB1B1-5293-427F-A813-0D8C3EFAD15C}"/>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3" name="Marcador de pie de página 2">
            <a:extLst>
              <a:ext uri="{FF2B5EF4-FFF2-40B4-BE49-F238E27FC236}">
                <a16:creationId xmlns:a16="http://schemas.microsoft.com/office/drawing/2014/main" id="{5DECD144-111A-45B3-9323-99188A20C63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1504312-654D-408C-98E3-CC819595F33D}"/>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180699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C1E72-0AF6-4BDE-8B13-9C571F8A76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882C92A-3781-41D1-B1FF-49EAC2B5D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5705386-9B42-41DF-BC1D-97D5D9DB3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F0AEC1-12F7-482C-8617-8DF58F98C5AC}"/>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6" name="Marcador de pie de página 5">
            <a:extLst>
              <a:ext uri="{FF2B5EF4-FFF2-40B4-BE49-F238E27FC236}">
                <a16:creationId xmlns:a16="http://schemas.microsoft.com/office/drawing/2014/main" id="{AC369BB6-BA16-47C6-B97F-9943194C837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0DE412-248D-41D7-964D-22208A1F71B0}"/>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89342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CB9EA-B49C-4E3C-A4A5-F843184557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FFC1EB63-85D3-4E4A-BE2F-6DE0D9B3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C54929B-E4B2-4531-A4A6-356448D6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C45B19-1E0D-4A29-BFAE-C57C7D4259E4}"/>
              </a:ext>
            </a:extLst>
          </p:cNvPr>
          <p:cNvSpPr>
            <a:spLocks noGrp="1"/>
          </p:cNvSpPr>
          <p:nvPr>
            <p:ph type="dt" sz="half" idx="10"/>
          </p:nvPr>
        </p:nvSpPr>
        <p:spPr/>
        <p:txBody>
          <a:bodyPr/>
          <a:lstStyle/>
          <a:p>
            <a:fld id="{E8C2E5D3-F1C4-4498-A50A-75FA0BC133C6}" type="datetimeFigureOut">
              <a:rPr lang="es-MX" smtClean="0"/>
              <a:t>13/12/2021</a:t>
            </a:fld>
            <a:endParaRPr lang="es-MX"/>
          </a:p>
        </p:txBody>
      </p:sp>
      <p:sp>
        <p:nvSpPr>
          <p:cNvPr id="6" name="Marcador de pie de página 5">
            <a:extLst>
              <a:ext uri="{FF2B5EF4-FFF2-40B4-BE49-F238E27FC236}">
                <a16:creationId xmlns:a16="http://schemas.microsoft.com/office/drawing/2014/main" id="{83F7F434-870E-4280-A051-C919CBD2A26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7CFC8AA-51C5-49F2-8BEB-D6801569B1C4}"/>
              </a:ext>
            </a:extLst>
          </p:cNvPr>
          <p:cNvSpPr>
            <a:spLocks noGrp="1"/>
          </p:cNvSpPr>
          <p:nvPr>
            <p:ph type="sldNum" sz="quarter" idx="12"/>
          </p:nvPr>
        </p:nvSpPr>
        <p:spPr/>
        <p:txBody>
          <a:bodyPr/>
          <a:lstStyle/>
          <a:p>
            <a:fld id="{D2E7FCDE-1025-426D-98E5-53C472300116}" type="slidenum">
              <a:rPr lang="es-MX" smtClean="0"/>
              <a:t>‹Nº›</a:t>
            </a:fld>
            <a:endParaRPr lang="es-MX"/>
          </a:p>
        </p:txBody>
      </p:sp>
    </p:spTree>
    <p:extLst>
      <p:ext uri="{BB962C8B-B14F-4D97-AF65-F5344CB8AC3E}">
        <p14:creationId xmlns:p14="http://schemas.microsoft.com/office/powerpoint/2010/main" val="348598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BACC91-F0A2-40B8-A5FC-6CAA48013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2F4A918-43A9-4BAD-BC5C-16DBAD2C0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B297B81-66ED-477C-A07B-97EF27DB6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2E5D3-F1C4-4498-A50A-75FA0BC133C6}" type="datetimeFigureOut">
              <a:rPr lang="es-MX" smtClean="0"/>
              <a:t>13/12/2021</a:t>
            </a:fld>
            <a:endParaRPr lang="es-MX"/>
          </a:p>
        </p:txBody>
      </p:sp>
      <p:sp>
        <p:nvSpPr>
          <p:cNvPr id="5" name="Marcador de pie de página 4">
            <a:extLst>
              <a:ext uri="{FF2B5EF4-FFF2-40B4-BE49-F238E27FC236}">
                <a16:creationId xmlns:a16="http://schemas.microsoft.com/office/drawing/2014/main" id="{96987300-8A47-4A59-A116-7E7C114BE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B67692F-0F91-4FA4-B944-56A441082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FCDE-1025-426D-98E5-53C472300116}" type="slidenum">
              <a:rPr lang="es-MX" smtClean="0"/>
              <a:t>‹Nº›</a:t>
            </a:fld>
            <a:endParaRPr lang="es-MX"/>
          </a:p>
        </p:txBody>
      </p:sp>
    </p:spTree>
    <p:extLst>
      <p:ext uri="{BB962C8B-B14F-4D97-AF65-F5344CB8AC3E}">
        <p14:creationId xmlns:p14="http://schemas.microsoft.com/office/powerpoint/2010/main" val="357553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naylampmechatronics.com/sensores-corriente-voltaje/393-transformador-de-voltaje-ac-zmpt101b.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8B6516-6809-4696-82D8-1F79D073BF4E}"/>
              </a:ext>
            </a:extLst>
          </p:cNvPr>
          <p:cNvSpPr/>
          <p:nvPr/>
        </p:nvSpPr>
        <p:spPr>
          <a:xfrm>
            <a:off x="7268210" y="1770357"/>
            <a:ext cx="1669770" cy="156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Generador por combustible</a:t>
            </a:r>
          </a:p>
        </p:txBody>
      </p:sp>
      <p:sp>
        <p:nvSpPr>
          <p:cNvPr id="5" name="Rectángulo 4">
            <a:extLst>
              <a:ext uri="{FF2B5EF4-FFF2-40B4-BE49-F238E27FC236}">
                <a16:creationId xmlns:a16="http://schemas.microsoft.com/office/drawing/2014/main" id="{A88995FD-D994-4B9F-9407-6B273F09919D}"/>
              </a:ext>
            </a:extLst>
          </p:cNvPr>
          <p:cNvSpPr/>
          <p:nvPr/>
        </p:nvSpPr>
        <p:spPr>
          <a:xfrm>
            <a:off x="7261566" y="3746788"/>
            <a:ext cx="1669770" cy="156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Generador por baterías</a:t>
            </a:r>
          </a:p>
        </p:txBody>
      </p:sp>
      <p:sp>
        <p:nvSpPr>
          <p:cNvPr id="6" name="Rectángulo 5">
            <a:extLst>
              <a:ext uri="{FF2B5EF4-FFF2-40B4-BE49-F238E27FC236}">
                <a16:creationId xmlns:a16="http://schemas.microsoft.com/office/drawing/2014/main" id="{5B49015E-5D4A-4A6E-BBD5-A7C3C7612407}"/>
              </a:ext>
            </a:extLst>
          </p:cNvPr>
          <p:cNvSpPr/>
          <p:nvPr/>
        </p:nvSpPr>
        <p:spPr>
          <a:xfrm>
            <a:off x="383702" y="2512357"/>
            <a:ext cx="1577008"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Computadoras</a:t>
            </a:r>
          </a:p>
        </p:txBody>
      </p:sp>
      <p:sp>
        <p:nvSpPr>
          <p:cNvPr id="7" name="Rectángulo 6">
            <a:extLst>
              <a:ext uri="{FF2B5EF4-FFF2-40B4-BE49-F238E27FC236}">
                <a16:creationId xmlns:a16="http://schemas.microsoft.com/office/drawing/2014/main" id="{14520E2F-2642-4EB0-95B6-9E48D459015A}"/>
              </a:ext>
            </a:extLst>
          </p:cNvPr>
          <p:cNvSpPr/>
          <p:nvPr/>
        </p:nvSpPr>
        <p:spPr>
          <a:xfrm>
            <a:off x="466528" y="3623558"/>
            <a:ext cx="1411356"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Servidores</a:t>
            </a:r>
          </a:p>
        </p:txBody>
      </p:sp>
      <p:sp>
        <p:nvSpPr>
          <p:cNvPr id="8" name="Rectángulo 7">
            <a:extLst>
              <a:ext uri="{FF2B5EF4-FFF2-40B4-BE49-F238E27FC236}">
                <a16:creationId xmlns:a16="http://schemas.microsoft.com/office/drawing/2014/main" id="{3DEF7102-8B7C-4E8D-AD20-42107AE74D3E}"/>
              </a:ext>
            </a:extLst>
          </p:cNvPr>
          <p:cNvSpPr/>
          <p:nvPr/>
        </p:nvSpPr>
        <p:spPr>
          <a:xfrm>
            <a:off x="377078" y="4856676"/>
            <a:ext cx="149086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Dispositivos importantes</a:t>
            </a:r>
          </a:p>
        </p:txBody>
      </p:sp>
      <p:sp>
        <p:nvSpPr>
          <p:cNvPr id="9" name="Rectángulo 8">
            <a:extLst>
              <a:ext uri="{FF2B5EF4-FFF2-40B4-BE49-F238E27FC236}">
                <a16:creationId xmlns:a16="http://schemas.microsoft.com/office/drawing/2014/main" id="{1118CD78-086D-4A3F-89D4-0D41010C4706}"/>
              </a:ext>
            </a:extLst>
          </p:cNvPr>
          <p:cNvSpPr/>
          <p:nvPr/>
        </p:nvSpPr>
        <p:spPr>
          <a:xfrm>
            <a:off x="3325687" y="2512357"/>
            <a:ext cx="1411356"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Lámparas</a:t>
            </a:r>
          </a:p>
        </p:txBody>
      </p:sp>
      <p:sp>
        <p:nvSpPr>
          <p:cNvPr id="10" name="Rectángulo 9">
            <a:extLst>
              <a:ext uri="{FF2B5EF4-FFF2-40B4-BE49-F238E27FC236}">
                <a16:creationId xmlns:a16="http://schemas.microsoft.com/office/drawing/2014/main" id="{8A84CCF3-437B-4A39-B5F5-B37D62773CDA}"/>
              </a:ext>
            </a:extLst>
          </p:cNvPr>
          <p:cNvSpPr/>
          <p:nvPr/>
        </p:nvSpPr>
        <p:spPr>
          <a:xfrm>
            <a:off x="3206414" y="3623559"/>
            <a:ext cx="1736033"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Aire Acondicionado</a:t>
            </a:r>
          </a:p>
        </p:txBody>
      </p:sp>
      <p:sp>
        <p:nvSpPr>
          <p:cNvPr id="11" name="Rectángulo 10">
            <a:extLst>
              <a:ext uri="{FF2B5EF4-FFF2-40B4-BE49-F238E27FC236}">
                <a16:creationId xmlns:a16="http://schemas.microsoft.com/office/drawing/2014/main" id="{014345C9-404E-41F6-BD0D-1132E0B0E2E3}"/>
              </a:ext>
            </a:extLst>
          </p:cNvPr>
          <p:cNvSpPr/>
          <p:nvPr/>
        </p:nvSpPr>
        <p:spPr>
          <a:xfrm>
            <a:off x="3289241" y="4778477"/>
            <a:ext cx="149086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chemeClr val="tx1"/>
                </a:solidFill>
              </a:rPr>
              <a:t>Dispositivos prescindibles</a:t>
            </a:r>
          </a:p>
        </p:txBody>
      </p:sp>
      <p:cxnSp>
        <p:nvCxnSpPr>
          <p:cNvPr id="13" name="Conector recto 12">
            <a:extLst>
              <a:ext uri="{FF2B5EF4-FFF2-40B4-BE49-F238E27FC236}">
                <a16:creationId xmlns:a16="http://schemas.microsoft.com/office/drawing/2014/main" id="{89CBAEEB-451F-41F8-A32A-611503582047}"/>
              </a:ext>
            </a:extLst>
          </p:cNvPr>
          <p:cNvCxnSpPr>
            <a:cxnSpLocks/>
          </p:cNvCxnSpPr>
          <p:nvPr/>
        </p:nvCxnSpPr>
        <p:spPr>
          <a:xfrm flipH="1">
            <a:off x="2583563" y="1813305"/>
            <a:ext cx="29949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FF2E8B8A-62D3-4816-B5AE-6FCDF922FC9A}"/>
              </a:ext>
            </a:extLst>
          </p:cNvPr>
          <p:cNvCxnSpPr>
            <a:cxnSpLocks/>
          </p:cNvCxnSpPr>
          <p:nvPr/>
        </p:nvCxnSpPr>
        <p:spPr>
          <a:xfrm>
            <a:off x="5578553" y="2856912"/>
            <a:ext cx="0" cy="23741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5BB5FE1-6CE3-4E10-890B-3D4E4767FDD4}"/>
              </a:ext>
            </a:extLst>
          </p:cNvPr>
          <p:cNvCxnSpPr>
            <a:cxnSpLocks/>
          </p:cNvCxnSpPr>
          <p:nvPr/>
        </p:nvCxnSpPr>
        <p:spPr>
          <a:xfrm>
            <a:off x="5583315" y="1813305"/>
            <a:ext cx="0" cy="892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978D870-5D2D-4403-95A6-0C8B0A533E6C}"/>
              </a:ext>
            </a:extLst>
          </p:cNvPr>
          <p:cNvCxnSpPr>
            <a:cxnSpLocks/>
          </p:cNvCxnSpPr>
          <p:nvPr/>
        </p:nvCxnSpPr>
        <p:spPr>
          <a:xfrm>
            <a:off x="2583562" y="1813305"/>
            <a:ext cx="0" cy="34959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9B4B71C4-8F6D-4479-8F6A-55A64069C021}"/>
              </a:ext>
            </a:extLst>
          </p:cNvPr>
          <p:cNvCxnSpPr>
            <a:cxnSpLocks/>
          </p:cNvCxnSpPr>
          <p:nvPr/>
        </p:nvCxnSpPr>
        <p:spPr>
          <a:xfrm flipH="1">
            <a:off x="5578554" y="2859287"/>
            <a:ext cx="12589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0D794138-0B2A-499F-88FE-5048DAF534D2}"/>
              </a:ext>
            </a:extLst>
          </p:cNvPr>
          <p:cNvSpPr/>
          <p:nvPr/>
        </p:nvSpPr>
        <p:spPr>
          <a:xfrm>
            <a:off x="6837511" y="1299781"/>
            <a:ext cx="4625837" cy="468795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7" name="Conector recto 26">
            <a:extLst>
              <a:ext uri="{FF2B5EF4-FFF2-40B4-BE49-F238E27FC236}">
                <a16:creationId xmlns:a16="http://schemas.microsoft.com/office/drawing/2014/main" id="{62FC2E20-6BA5-49C7-9041-77EB7FA4CC7E}"/>
              </a:ext>
            </a:extLst>
          </p:cNvPr>
          <p:cNvCxnSpPr>
            <a:cxnSpLocks/>
            <a:endCxn id="9" idx="3"/>
          </p:cNvCxnSpPr>
          <p:nvPr/>
        </p:nvCxnSpPr>
        <p:spPr>
          <a:xfrm flipH="1">
            <a:off x="4737043" y="2964911"/>
            <a:ext cx="84151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7AB962F5-5C01-4CB7-BB93-C50317EAFC6D}"/>
              </a:ext>
            </a:extLst>
          </p:cNvPr>
          <p:cNvCxnSpPr>
            <a:cxnSpLocks/>
            <a:endCxn id="10" idx="3"/>
          </p:cNvCxnSpPr>
          <p:nvPr/>
        </p:nvCxnSpPr>
        <p:spPr>
          <a:xfrm flipH="1">
            <a:off x="4942447" y="4076114"/>
            <a:ext cx="6361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D20DC4A6-BAB4-4572-A870-AF9644B148AF}"/>
              </a:ext>
            </a:extLst>
          </p:cNvPr>
          <p:cNvCxnSpPr>
            <a:cxnSpLocks/>
            <a:endCxn id="11" idx="3"/>
          </p:cNvCxnSpPr>
          <p:nvPr/>
        </p:nvCxnSpPr>
        <p:spPr>
          <a:xfrm flipH="1">
            <a:off x="4780108" y="5231032"/>
            <a:ext cx="79844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E0A6869C-9615-415B-8B99-FB0AECEA2CF5}"/>
              </a:ext>
            </a:extLst>
          </p:cNvPr>
          <p:cNvCxnSpPr>
            <a:cxnSpLocks/>
          </p:cNvCxnSpPr>
          <p:nvPr/>
        </p:nvCxnSpPr>
        <p:spPr>
          <a:xfrm flipH="1">
            <a:off x="5578554" y="2707942"/>
            <a:ext cx="125895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62F27518-B6AF-442E-85CC-5D3354B3E75C}"/>
              </a:ext>
            </a:extLst>
          </p:cNvPr>
          <p:cNvCxnSpPr>
            <a:cxnSpLocks/>
            <a:endCxn id="6" idx="3"/>
          </p:cNvCxnSpPr>
          <p:nvPr/>
        </p:nvCxnSpPr>
        <p:spPr>
          <a:xfrm flipH="1">
            <a:off x="1960710" y="2964912"/>
            <a:ext cx="6361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B5E5A434-F5F5-4995-AAEF-4667479BC489}"/>
              </a:ext>
            </a:extLst>
          </p:cNvPr>
          <p:cNvCxnSpPr>
            <a:cxnSpLocks/>
            <a:endCxn id="7" idx="3"/>
          </p:cNvCxnSpPr>
          <p:nvPr/>
        </p:nvCxnSpPr>
        <p:spPr>
          <a:xfrm flipH="1">
            <a:off x="1877884" y="4076113"/>
            <a:ext cx="71561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0FC0AB8A-DE9A-4940-91AC-3C629A74547C}"/>
              </a:ext>
            </a:extLst>
          </p:cNvPr>
          <p:cNvCxnSpPr>
            <a:cxnSpLocks/>
            <a:endCxn id="8" idx="3"/>
          </p:cNvCxnSpPr>
          <p:nvPr/>
        </p:nvCxnSpPr>
        <p:spPr>
          <a:xfrm flipH="1">
            <a:off x="1867945" y="5309231"/>
            <a:ext cx="7156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3D40CAA8-947E-4C2E-B37B-ABA277D85211}"/>
              </a:ext>
            </a:extLst>
          </p:cNvPr>
          <p:cNvCxnSpPr>
            <a:cxnSpLocks/>
          </p:cNvCxnSpPr>
          <p:nvPr/>
        </p:nvCxnSpPr>
        <p:spPr>
          <a:xfrm>
            <a:off x="3438773" y="1299781"/>
            <a:ext cx="162556" cy="5135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3E6B4B00-87A4-4E44-9819-53D3A207DD82}"/>
              </a:ext>
            </a:extLst>
          </p:cNvPr>
          <p:cNvSpPr txBox="1"/>
          <p:nvPr/>
        </p:nvSpPr>
        <p:spPr>
          <a:xfrm>
            <a:off x="1561987" y="869025"/>
            <a:ext cx="3698513" cy="369332"/>
          </a:xfrm>
          <a:prstGeom prst="rect">
            <a:avLst/>
          </a:prstGeom>
          <a:noFill/>
          <a:ln w="12700">
            <a:solidFill>
              <a:schemeClr val="tx1"/>
            </a:solidFill>
          </a:ln>
        </p:spPr>
        <p:txBody>
          <a:bodyPr wrap="none" rtlCol="0">
            <a:spAutoFit/>
          </a:bodyPr>
          <a:lstStyle/>
          <a:p>
            <a:r>
              <a:rPr lang="es-MX" dirty="0"/>
              <a:t>Cableado de dispositivos importantes</a:t>
            </a:r>
          </a:p>
        </p:txBody>
      </p:sp>
      <p:cxnSp>
        <p:nvCxnSpPr>
          <p:cNvPr id="64" name="Conector recto de flecha 63">
            <a:extLst>
              <a:ext uri="{FF2B5EF4-FFF2-40B4-BE49-F238E27FC236}">
                <a16:creationId xmlns:a16="http://schemas.microsoft.com/office/drawing/2014/main" id="{7AB73F00-41E6-4D80-A136-E6D14FBB47C8}"/>
              </a:ext>
            </a:extLst>
          </p:cNvPr>
          <p:cNvCxnSpPr>
            <a:cxnSpLocks/>
          </p:cNvCxnSpPr>
          <p:nvPr/>
        </p:nvCxnSpPr>
        <p:spPr>
          <a:xfrm flipV="1">
            <a:off x="6034304" y="2856914"/>
            <a:ext cx="0" cy="34602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5F973FD0-8B6F-47D9-AA23-A1E2AF7F1F33}"/>
              </a:ext>
            </a:extLst>
          </p:cNvPr>
          <p:cNvSpPr txBox="1"/>
          <p:nvPr/>
        </p:nvSpPr>
        <p:spPr>
          <a:xfrm>
            <a:off x="4074430" y="6317187"/>
            <a:ext cx="3784690" cy="369332"/>
          </a:xfrm>
          <a:prstGeom prst="rect">
            <a:avLst/>
          </a:prstGeom>
          <a:noFill/>
          <a:ln w="12700">
            <a:solidFill>
              <a:schemeClr val="tx1"/>
            </a:solidFill>
          </a:ln>
        </p:spPr>
        <p:txBody>
          <a:bodyPr wrap="none" rtlCol="0">
            <a:spAutoFit/>
          </a:bodyPr>
          <a:lstStyle/>
          <a:p>
            <a:r>
              <a:rPr lang="es-MX" dirty="0"/>
              <a:t>Cableado de dispositivos prescindibles</a:t>
            </a:r>
          </a:p>
        </p:txBody>
      </p:sp>
      <p:pic>
        <p:nvPicPr>
          <p:cNvPr id="1026" name="Picture 2" descr="Tipos de generadores | De Máquinas y Herramientas">
            <a:extLst>
              <a:ext uri="{FF2B5EF4-FFF2-40B4-BE49-F238E27FC236}">
                <a16:creationId xmlns:a16="http://schemas.microsoft.com/office/drawing/2014/main" id="{A5006440-6F5F-43EB-93BA-75D8AFBA1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664" y="1833241"/>
            <a:ext cx="2304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com: LNSLNM - Batería de litio recargable de 500 W con dos salidas  de CA 110 V, UPS 288 W/90000 mAh generador eléctrico solar para  emergencias/drones/camping/CPAP : Salud y Hogar">
            <a:extLst>
              <a:ext uri="{FF2B5EF4-FFF2-40B4-BE49-F238E27FC236}">
                <a16:creationId xmlns:a16="http://schemas.microsoft.com/office/drawing/2014/main" id="{FA62A148-26D0-486C-B0DF-C6AE2F33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567" y="3808666"/>
            <a:ext cx="1974194" cy="1440000"/>
          </a:xfrm>
          <a:prstGeom prst="rect">
            <a:avLst/>
          </a:prstGeom>
          <a:noFill/>
          <a:extLst>
            <a:ext uri="{909E8E84-426E-40DD-AFC4-6F175D3DCCD1}">
              <a14:hiddenFill xmlns:a14="http://schemas.microsoft.com/office/drawing/2010/main">
                <a:solidFill>
                  <a:srgbClr val="FFFFFF"/>
                </a:solidFill>
              </a14:hiddenFill>
            </a:ext>
          </a:extLst>
        </p:spPr>
      </p:pic>
      <p:sp>
        <p:nvSpPr>
          <p:cNvPr id="72" name="CuadroTexto 71">
            <a:extLst>
              <a:ext uri="{FF2B5EF4-FFF2-40B4-BE49-F238E27FC236}">
                <a16:creationId xmlns:a16="http://schemas.microsoft.com/office/drawing/2014/main" id="{64C89E39-9857-4DC0-B44A-31CF74D8C107}"/>
              </a:ext>
            </a:extLst>
          </p:cNvPr>
          <p:cNvSpPr txBox="1"/>
          <p:nvPr/>
        </p:nvSpPr>
        <p:spPr>
          <a:xfrm>
            <a:off x="759656" y="140613"/>
            <a:ext cx="9845388" cy="523220"/>
          </a:xfrm>
          <a:prstGeom prst="rect">
            <a:avLst/>
          </a:prstGeom>
          <a:noFill/>
        </p:spPr>
        <p:txBody>
          <a:bodyPr wrap="none" rtlCol="0">
            <a:spAutoFit/>
          </a:bodyPr>
          <a:lstStyle/>
          <a:p>
            <a:r>
              <a:rPr lang="es-MX" sz="2800" dirty="0"/>
              <a:t>¿Cómo alimentar dispositivos ante la pérdida de energía eléctrica?</a:t>
            </a:r>
          </a:p>
        </p:txBody>
      </p:sp>
      <p:sp>
        <p:nvSpPr>
          <p:cNvPr id="75" name="CuadroTexto 74">
            <a:extLst>
              <a:ext uri="{FF2B5EF4-FFF2-40B4-BE49-F238E27FC236}">
                <a16:creationId xmlns:a16="http://schemas.microsoft.com/office/drawing/2014/main" id="{79703EBB-9AFA-47DD-8ED9-C7EFEFE28A0F}"/>
              </a:ext>
            </a:extLst>
          </p:cNvPr>
          <p:cNvSpPr txBox="1"/>
          <p:nvPr/>
        </p:nvSpPr>
        <p:spPr>
          <a:xfrm>
            <a:off x="7131620" y="940850"/>
            <a:ext cx="3612720" cy="369332"/>
          </a:xfrm>
          <a:prstGeom prst="rect">
            <a:avLst/>
          </a:prstGeom>
          <a:noFill/>
        </p:spPr>
        <p:txBody>
          <a:bodyPr wrap="none" rtlCol="0">
            <a:spAutoFit/>
          </a:bodyPr>
          <a:lstStyle/>
          <a:p>
            <a:r>
              <a:rPr lang="es-MX" dirty="0"/>
              <a:t>Generación temporal de electricidad</a:t>
            </a:r>
          </a:p>
        </p:txBody>
      </p:sp>
    </p:spTree>
    <p:extLst>
      <p:ext uri="{BB962C8B-B14F-4D97-AF65-F5344CB8AC3E}">
        <p14:creationId xmlns:p14="http://schemas.microsoft.com/office/powerpoint/2010/main" val="258646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29E605-3D42-4542-B44B-EA201B0A1F95}"/>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Limitaciones de hardware (frecuencia de muestreo)</a:t>
            </a:r>
          </a:p>
        </p:txBody>
      </p:sp>
      <p:sp>
        <p:nvSpPr>
          <p:cNvPr id="5" name="CuadroTexto 4">
            <a:extLst>
              <a:ext uri="{FF2B5EF4-FFF2-40B4-BE49-F238E27FC236}">
                <a16:creationId xmlns:a16="http://schemas.microsoft.com/office/drawing/2014/main" id="{F864B2CF-2DB2-4B99-B507-0E6131D84FEA}"/>
              </a:ext>
            </a:extLst>
          </p:cNvPr>
          <p:cNvSpPr txBox="1"/>
          <p:nvPr/>
        </p:nvSpPr>
        <p:spPr>
          <a:xfrm>
            <a:off x="388075" y="809140"/>
            <a:ext cx="11393108" cy="5909310"/>
          </a:xfrm>
          <a:prstGeom prst="rect">
            <a:avLst/>
          </a:prstGeom>
          <a:noFill/>
        </p:spPr>
        <p:txBody>
          <a:bodyPr wrap="square" rtlCol="0">
            <a:spAutoFit/>
          </a:bodyPr>
          <a:lstStyle/>
          <a:p>
            <a:r>
              <a:rPr lang="es-MX" dirty="0"/>
              <a:t>Como se utiliza un convertidor analógico digital analógico (ADC) por protocolo I2C, solo se puede leer 1 canal a la vez. </a:t>
            </a:r>
          </a:p>
          <a:p>
            <a:endParaRPr lang="es-MX" dirty="0"/>
          </a:p>
          <a:p>
            <a:r>
              <a:rPr lang="es-MX" dirty="0"/>
              <a:t>El ADS1115 tiene una velocidad máxima de 860 SPS (</a:t>
            </a:r>
            <a:r>
              <a:rPr lang="es-MX" dirty="0" err="1"/>
              <a:t>samples</a:t>
            </a:r>
            <a:r>
              <a:rPr lang="es-MX" dirty="0"/>
              <a:t> per </a:t>
            </a:r>
            <a:r>
              <a:rPr lang="es-MX" dirty="0" err="1"/>
              <a:t>second</a:t>
            </a:r>
            <a:r>
              <a:rPr lang="es-MX" dirty="0"/>
              <a:t>, muestras por segundo), es decir, en teoría se puede leer un dato cada 1.2ms. </a:t>
            </a:r>
          </a:p>
          <a:p>
            <a:endParaRPr lang="es-MX" dirty="0"/>
          </a:p>
          <a:p>
            <a:r>
              <a:rPr lang="es-MX" dirty="0"/>
              <a:t>Experimentalmente, cada lectura dura alrededor de 820 a 830 </a:t>
            </a:r>
            <a:r>
              <a:rPr lang="es-MX" dirty="0" err="1"/>
              <a:t>us</a:t>
            </a:r>
            <a:r>
              <a:rPr lang="es-MX" dirty="0"/>
              <a:t>, utilizando el microcontrolador esp01 y solo utilizando la librería </a:t>
            </a:r>
            <a:r>
              <a:rPr lang="es-MX" dirty="0" err="1"/>
              <a:t>Wire.h</a:t>
            </a:r>
            <a:r>
              <a:rPr lang="es-MX" dirty="0"/>
              <a:t>. No utilizar la librería ADS11X5.h, ya que por cada medición se tarda alrededor de 9-10ms (mínimo se requiere tomar mediciones cada 8.3ms, lo mismo que 1/(60*2) o 2 muestras por ciclo de 1/60 de segundo). </a:t>
            </a:r>
          </a:p>
          <a:p>
            <a:endParaRPr lang="es-MX" dirty="0"/>
          </a:p>
          <a:p>
            <a:r>
              <a:rPr lang="es-MX" dirty="0"/>
              <a:t>Es decir, se pueden tomar como máximo 20 muestras en un ciclo de 1/60 de segundo (es decir 16.6 ms, 830us x 20 muestras = 16.6 ms). Se determinó experimentalmente que es mejor tomar solo 19 muestras por ciclo, para realizar otras operaciones en el tiempo restante, como calcular la potencia. </a:t>
            </a:r>
          </a:p>
          <a:p>
            <a:endParaRPr lang="es-MX" dirty="0"/>
          </a:p>
          <a:p>
            <a:r>
              <a:rPr lang="es-MX" dirty="0"/>
              <a:t>Entonces, por cada ciclo de frecuencia analógica de 60Hz se muestrea a una frecuencia digital de 19Hz. </a:t>
            </a:r>
          </a:p>
          <a:p>
            <a:endParaRPr lang="es-MX" dirty="0"/>
          </a:p>
          <a:p>
            <a:r>
              <a:rPr lang="es-MX" dirty="0"/>
              <a:t>Se determinó experimentalmente que las lecturas son estables leyendo 4 ciclos de un mismo canal a la vez, ya sea leer 4 ciclos de corriente continuos o leer 4 ciclos de voltaje continuos. </a:t>
            </a:r>
          </a:p>
          <a:p>
            <a:endParaRPr lang="es-MX" dirty="0"/>
          </a:p>
          <a:p>
            <a:r>
              <a:rPr lang="es-MX" dirty="0"/>
              <a:t>Por cada segundo se obtienen alrededor de 14-15 cálculos de potencia. </a:t>
            </a:r>
          </a:p>
          <a:p>
            <a:endParaRPr lang="es-MX" dirty="0"/>
          </a:p>
          <a:p>
            <a:r>
              <a:rPr lang="es-MX" dirty="0"/>
              <a:t>Cada x segundos se realiza el promedio de los (14-15 por x) cálculos de potencia. </a:t>
            </a:r>
          </a:p>
        </p:txBody>
      </p:sp>
    </p:spTree>
    <p:extLst>
      <p:ext uri="{BB962C8B-B14F-4D97-AF65-F5344CB8AC3E}">
        <p14:creationId xmlns:p14="http://schemas.microsoft.com/office/powerpoint/2010/main" val="286965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29E605-3D42-4542-B44B-EA201B0A1F95}"/>
              </a:ext>
            </a:extLst>
          </p:cNvPr>
          <p:cNvSpPr txBox="1"/>
          <p:nvPr/>
        </p:nvSpPr>
        <p:spPr>
          <a:xfrm>
            <a:off x="1342571" y="299169"/>
            <a:ext cx="9506857" cy="523220"/>
          </a:xfrm>
          <a:prstGeom prst="rect">
            <a:avLst/>
          </a:prstGeom>
          <a:noFill/>
        </p:spPr>
        <p:txBody>
          <a:bodyPr wrap="square" rtlCol="0">
            <a:spAutoFit/>
          </a:bodyPr>
          <a:lstStyle/>
          <a:p>
            <a:pPr algn="ctr"/>
            <a:r>
              <a:rPr lang="es-MX" sz="2800" dirty="0">
                <a:solidFill>
                  <a:schemeClr val="tx1"/>
                </a:solidFill>
              </a:rPr>
              <a:t>Limitaciones de hardware (resolución de la señal leída(1))</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864B2CF-2DB2-4B99-B507-0E6131D84FEA}"/>
                  </a:ext>
                </a:extLst>
              </p:cNvPr>
              <p:cNvSpPr txBox="1"/>
              <p:nvPr/>
            </p:nvSpPr>
            <p:spPr>
              <a:xfrm>
                <a:off x="441085" y="676623"/>
                <a:ext cx="10955786" cy="4289316"/>
              </a:xfrm>
              <a:prstGeom prst="rect">
                <a:avLst/>
              </a:prstGeom>
              <a:noFill/>
            </p:spPr>
            <p:txBody>
              <a:bodyPr wrap="square" rtlCol="0">
                <a:spAutoFit/>
              </a:bodyPr>
              <a:lstStyle/>
              <a:p>
                <a:endParaRPr lang="es-MX" dirty="0"/>
              </a:p>
              <a:p>
                <a:r>
                  <a:rPr lang="es-MX" dirty="0"/>
                  <a:t>Las señales de corriente y voltaje leídas deben tener una ganancia y un offset tal que puedan ser leídas en un rango de voltaje de 0V a 5V. ESTO ES MUY IMPORTANTE PARA NO DAÑAR EL ADS1115. </a:t>
                </a:r>
              </a:p>
              <a:p>
                <a:endParaRPr lang="es-MX" dirty="0"/>
              </a:p>
              <a:p>
                <a:r>
                  <a:rPr lang="es-MX" dirty="0"/>
                  <a:t>En el caso del sensor de voltaje ZMPT101B, realiza lo siguiente:</a:t>
                </a:r>
              </a:p>
              <a:p>
                <a:endParaRPr lang="es-MX" dirty="0"/>
              </a:p>
              <a:p>
                <a:pPr marL="342900" indent="-342900">
                  <a:buFont typeface="+mj-lt"/>
                  <a:buAutoNum type="arabicPeriod"/>
                </a:pPr>
                <a:r>
                  <a:rPr lang="es-MX" dirty="0"/>
                  <a:t>El sensor de voltaje </a:t>
                </a:r>
                <a:r>
                  <a:rPr lang="es-MX" dirty="0" err="1"/>
                  <a:t>voltaje</a:t>
                </a:r>
                <a:r>
                  <a:rPr lang="es-MX" dirty="0"/>
                  <a:t> ZMPT101B tiene una ganancia (determinada experimentalmente) de alrededor de 1500/820000 (ver diagrama electrónico en </a:t>
                </a:r>
                <a:r>
                  <a:rPr lang="es-MX" dirty="0" err="1"/>
                  <a:t>Unit</a:t>
                </a:r>
                <a:r>
                  <a:rPr lang="es-MX" dirty="0"/>
                  <a:t> </a:t>
                </a:r>
                <a:r>
                  <a:rPr lang="es-MX" dirty="0" err="1"/>
                  <a:t>Electronics</a:t>
                </a:r>
                <a:r>
                  <a:rPr lang="es-MX" dirty="0"/>
                  <a:t>). </a:t>
                </a:r>
              </a:p>
              <a:p>
                <a:pPr marL="342900" indent="-342900">
                  <a:buFont typeface="+mj-lt"/>
                  <a:buAutoNum type="arabicPeriod"/>
                </a:pPr>
                <a:endParaRPr lang="es-MX" dirty="0"/>
              </a:p>
              <a:p>
                <a:pPr marL="342900" indent="-342900">
                  <a:buFont typeface="+mj-lt"/>
                  <a:buAutoNum type="arabicPeriod"/>
                </a:pPr>
                <a:r>
                  <a:rPr lang="es-MX" dirty="0"/>
                  <a:t>El sensor, de manera interna, monta la señal de voltaje sobre una componente de offset igual a </a:t>
                </a:r>
                <a:r>
                  <a:rPr lang="es-MX" dirty="0" err="1"/>
                  <a:t>Vcc</a:t>
                </a:r>
                <a:r>
                  <a:rPr lang="es-MX" dirty="0"/>
                  <a:t>/2. Si se alimenta con </a:t>
                </a:r>
                <a:r>
                  <a:rPr lang="es-MX" dirty="0" err="1"/>
                  <a:t>Vcc</a:t>
                </a:r>
                <a:r>
                  <a:rPr lang="es-MX" dirty="0"/>
                  <a:t>=5V, la componente de offset es de 2.5V. Si el voltaje de alimentación no es exactamente 5V el voltaje de offset sigue siendo proporcional a </a:t>
                </a:r>
                <a:r>
                  <a:rPr lang="es-MX" dirty="0" err="1"/>
                  <a:t>Vcc</a:t>
                </a:r>
                <a:r>
                  <a:rPr lang="es-MX" dirty="0"/>
                  <a:t>/2. Por ejemplo, para </a:t>
                </a:r>
                <a:r>
                  <a:rPr lang="es-MX" dirty="0" err="1"/>
                  <a:t>Vcc</a:t>
                </a:r>
                <a:r>
                  <a:rPr lang="es-MX" dirty="0"/>
                  <a:t>=4.85V, el voltaje de offset es de alrededor de 2.425. </a:t>
                </a:r>
              </a:p>
              <a:p>
                <a:pPr marL="342900" indent="-342900">
                  <a:buFont typeface="+mj-lt"/>
                  <a:buAutoNum type="arabicPeriod"/>
                </a:pPr>
                <a:endParaRPr lang="es-MX" dirty="0"/>
              </a:p>
              <a:p>
                <a:pPr marL="342900" indent="-342900">
                  <a:buFont typeface="+mj-lt"/>
                  <a:buAutoNum type="arabicPeriod"/>
                </a:pPr>
                <a:r>
                  <a:rPr lang="es-MX" dirty="0"/>
                  <a:t>Para obtener la medición real de cada muestra de voltaje se realiza: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𝑟𝑒𝑎𝑙</m:t>
                        </m:r>
                      </m:sub>
                    </m:sSub>
                    <m:r>
                      <a:rPr lang="es-MX" b="0" i="1" smtClean="0">
                        <a:latin typeface="Cambria Math" panose="02040503050406030204" pitchFamily="18" charset="0"/>
                      </a:rPr>
                      <m:t>=</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𝑙𝑒𝑖𝑑𝑜</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𝑜𝑓𝑓𝑠𝑒𝑡</m:t>
                            </m:r>
                          </m:sub>
                        </m:sSub>
                      </m:e>
                    </m:d>
                    <m:r>
                      <a:rPr lang="es-MX" b="0" i="1" smtClean="0">
                        <a:latin typeface="Cambria Math" panose="02040503050406030204" pitchFamily="18" charset="0"/>
                      </a:rPr>
                      <m:t>∗820000/1500</m:t>
                    </m:r>
                  </m:oMath>
                </a14:m>
                <a:endParaRPr lang="es-MX" dirty="0"/>
              </a:p>
            </p:txBody>
          </p:sp>
        </mc:Choice>
        <mc:Fallback>
          <p:sp>
            <p:nvSpPr>
              <p:cNvPr id="5" name="CuadroTexto 4">
                <a:extLst>
                  <a:ext uri="{FF2B5EF4-FFF2-40B4-BE49-F238E27FC236}">
                    <a16:creationId xmlns:a16="http://schemas.microsoft.com/office/drawing/2014/main" id="{F864B2CF-2DB2-4B99-B507-0E6131D84FEA}"/>
                  </a:ext>
                </a:extLst>
              </p:cNvPr>
              <p:cNvSpPr txBox="1">
                <a:spLocks noRot="1" noChangeAspect="1" noMove="1" noResize="1" noEditPoints="1" noAdjustHandles="1" noChangeArrowheads="1" noChangeShapeType="1" noTextEdit="1"/>
              </p:cNvSpPr>
              <p:nvPr/>
            </p:nvSpPr>
            <p:spPr>
              <a:xfrm>
                <a:off x="441085" y="676623"/>
                <a:ext cx="10955786" cy="4289316"/>
              </a:xfrm>
              <a:prstGeom prst="rect">
                <a:avLst/>
              </a:prstGeom>
              <a:blipFill>
                <a:blip r:embed="rId2"/>
                <a:stretch>
                  <a:fillRect l="-445" r="-334" b="-852"/>
                </a:stretch>
              </a:blipFill>
            </p:spPr>
            <p:txBody>
              <a:bodyPr/>
              <a:lstStyle/>
              <a:p>
                <a:r>
                  <a:rPr lang="es-MX">
                    <a:noFill/>
                  </a:rPr>
                  <a:t> </a:t>
                </a:r>
              </a:p>
            </p:txBody>
          </p:sp>
        </mc:Fallback>
      </mc:AlternateContent>
    </p:spTree>
    <p:extLst>
      <p:ext uri="{BB962C8B-B14F-4D97-AF65-F5344CB8AC3E}">
        <p14:creationId xmlns:p14="http://schemas.microsoft.com/office/powerpoint/2010/main" val="276494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29E605-3D42-4542-B44B-EA201B0A1F95}"/>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Limitaciones de hardware (resolución de la señal leída(2))</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864B2CF-2DB2-4B99-B507-0E6131D84FEA}"/>
                  </a:ext>
                </a:extLst>
              </p:cNvPr>
              <p:cNvSpPr txBox="1"/>
              <p:nvPr/>
            </p:nvSpPr>
            <p:spPr>
              <a:xfrm>
                <a:off x="388076" y="809140"/>
                <a:ext cx="10743750" cy="5929508"/>
              </a:xfrm>
              <a:prstGeom prst="rect">
                <a:avLst/>
              </a:prstGeom>
              <a:noFill/>
            </p:spPr>
            <p:txBody>
              <a:bodyPr wrap="square" rtlCol="0">
                <a:spAutoFit/>
              </a:bodyPr>
              <a:lstStyle/>
              <a:p>
                <a:endParaRPr lang="es-MX" dirty="0"/>
              </a:p>
              <a:p>
                <a:r>
                  <a:rPr lang="es-MX" dirty="0"/>
                  <a:t>En el caso del sensor de corriente, se realiza lo siguiente:</a:t>
                </a:r>
              </a:p>
              <a:p>
                <a:endParaRPr lang="es-MX" dirty="0"/>
              </a:p>
              <a:p>
                <a:pPr marL="342900" indent="-342900">
                  <a:buFont typeface="+mj-lt"/>
                  <a:buAutoNum type="arabicPeriod"/>
                </a:pPr>
                <a:r>
                  <a:rPr lang="es-MX" dirty="0"/>
                  <a:t>El sensor de corriente SCT-013(100A-50mA) puede medir hasta 100A y su salida es de hasta 50mA. El sensor tiene una ganancia de 1/2000. Esto requiere convertir manualmente la señal de salida de corriente a voltaje para que pueda ser leída por el ADS1115. </a:t>
                </a:r>
              </a:p>
              <a:p>
                <a:pPr marL="342900" indent="-342900">
                  <a:buFont typeface="+mj-lt"/>
                  <a:buAutoNum type="arabicPeriod"/>
                </a:pPr>
                <a:endParaRPr lang="es-MX" dirty="0"/>
              </a:p>
              <a:p>
                <a:pPr marL="342900" indent="-342900">
                  <a:buFont typeface="+mj-lt"/>
                  <a:buAutoNum type="arabicPeriod"/>
                </a:pPr>
                <a:r>
                  <a:rPr lang="es-MX" dirty="0"/>
                  <a:t>SE DEBE CONOCER LA POTENCIA NOMINAL DEL APARATO A MEDIR. Es importante porque determina la resistencia que convierte la señal de corriente en voltaje (R5 en el diagrama esquemático). </a:t>
                </a:r>
              </a:p>
              <a:p>
                <a:pPr marL="342900" indent="-342900">
                  <a:buFont typeface="+mj-lt"/>
                  <a:buAutoNum type="arabicPeriod"/>
                </a:pPr>
                <a:endParaRPr lang="es-MX" dirty="0"/>
              </a:p>
              <a:p>
                <a:pPr marL="800100" lvl="1" indent="-342900">
                  <a:buFont typeface="+mj-lt"/>
                  <a:buAutoNum type="alphaLcParenR"/>
                </a:pPr>
                <a:r>
                  <a:rPr lang="es-MX" dirty="0"/>
                  <a:t>Por ejemplo, para un aparato que consume 45W, requiere una corriente </a:t>
                </a:r>
                <a:r>
                  <a:rPr lang="es-MX" dirty="0" err="1"/>
                  <a:t>rms</a:t>
                </a:r>
                <a:r>
                  <a:rPr lang="es-MX" dirty="0"/>
                  <a:t> de: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𝑟𝑚𝑠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𝑃</m:t>
                        </m:r>
                      </m:num>
                      <m:den>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𝑟𝑚𝑠</m:t>
                            </m:r>
                          </m:sub>
                        </m:sSub>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45</m:t>
                        </m:r>
                        <m:r>
                          <a:rPr lang="es-MX" b="0" i="1" smtClean="0">
                            <a:latin typeface="Cambria Math" panose="02040503050406030204" pitchFamily="18" charset="0"/>
                          </a:rPr>
                          <m:t>𝑊</m:t>
                        </m:r>
                      </m:num>
                      <m:den>
                        <m:r>
                          <a:rPr lang="es-MX" b="0" i="1" smtClean="0">
                            <a:latin typeface="Cambria Math" panose="02040503050406030204" pitchFamily="18" charset="0"/>
                          </a:rPr>
                          <m:t>127</m:t>
                        </m:r>
                        <m:r>
                          <a:rPr lang="es-MX" b="0" i="1" smtClean="0">
                            <a:latin typeface="Cambria Math" panose="02040503050406030204" pitchFamily="18" charset="0"/>
                          </a:rPr>
                          <m:t>𝑉</m:t>
                        </m:r>
                      </m:den>
                    </m:f>
                    <m:r>
                      <a:rPr lang="es-MX" b="0" i="1" smtClean="0">
                        <a:latin typeface="Cambria Math" panose="02040503050406030204" pitchFamily="18" charset="0"/>
                      </a:rPr>
                      <m:t>=0.354</m:t>
                    </m:r>
                    <m:r>
                      <a:rPr lang="es-MX" b="0" i="1" smtClean="0">
                        <a:latin typeface="Cambria Math" panose="02040503050406030204" pitchFamily="18" charset="0"/>
                      </a:rPr>
                      <m:t>𝐴𝑟𝑚𝑠</m:t>
                    </m:r>
                  </m:oMath>
                </a14:m>
                <a:endParaRPr lang="es-MX" b="0" dirty="0"/>
              </a:p>
              <a:p>
                <a:pPr marL="800100" lvl="1" indent="-342900">
                  <a:buFont typeface="+mj-lt"/>
                  <a:buAutoNum type="alphaLcParenR"/>
                </a:pPr>
                <a:r>
                  <a:rPr lang="es-MX" dirty="0"/>
                  <a:t>El sensor de corriente SCT-013 tendría mediciones pico de alrededor: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𝑙𝑒𝑖𝑑𝑜</m:t>
                        </m:r>
                      </m:sub>
                    </m:sSub>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0.354</m:t>
                        </m:r>
                        <m:r>
                          <a:rPr lang="es-MX" b="0" i="1" smtClean="0">
                            <a:latin typeface="Cambria Math" panose="02040503050406030204" pitchFamily="18" charset="0"/>
                          </a:rPr>
                          <m:t>𝐴𝑟𝑚𝑠</m:t>
                        </m:r>
                      </m:e>
                    </m:d>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2</m:t>
                        </m:r>
                      </m:e>
                    </m:rad>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1000</m:t>
                        </m:r>
                      </m:den>
                    </m:f>
                    <m:r>
                      <a:rPr lang="es-MX" b="0" i="1" smtClean="0">
                        <a:latin typeface="Cambria Math" panose="02040503050406030204" pitchFamily="18" charset="0"/>
                      </a:rPr>
                      <m:t>=0.5</m:t>
                    </m:r>
                    <m:r>
                      <a:rPr lang="es-MX" b="0" i="1" smtClean="0">
                        <a:latin typeface="Cambria Math" panose="02040503050406030204" pitchFamily="18" charset="0"/>
                      </a:rPr>
                      <m:t>𝑚𝐴</m:t>
                    </m:r>
                  </m:oMath>
                </a14:m>
                <a:endParaRPr lang="es-MX" b="0" dirty="0"/>
              </a:p>
              <a:p>
                <a:pPr marL="800100" lvl="1" indent="-342900">
                  <a:buFont typeface="+mj-lt"/>
                  <a:buAutoNum type="alphaLcParenR"/>
                </a:pPr>
                <a:r>
                  <a:rPr lang="es-MX" dirty="0"/>
                  <a:t>Eligiendo una resistencia de </a:t>
                </a:r>
                <a14:m>
                  <m:oMath xmlns:m="http://schemas.openxmlformats.org/officeDocument/2006/math">
                    <m:r>
                      <a:rPr lang="es-MX" b="0" i="1" smtClean="0">
                        <a:latin typeface="Cambria Math" panose="02040503050406030204" pitchFamily="18" charset="0"/>
                      </a:rPr>
                      <m:t>1</m:t>
                    </m:r>
                    <m:r>
                      <a:rPr lang="es-MX" b="0" i="1" smtClean="0">
                        <a:latin typeface="Cambria Math" panose="02040503050406030204" pitchFamily="18" charset="0"/>
                      </a:rPr>
                      <m:t>𝐾</m:t>
                    </m:r>
                    <m:r>
                      <m:rPr>
                        <m:sty m:val="p"/>
                      </m:rPr>
                      <a:rPr lang="el-GR" b="0" i="1" smtClean="0">
                        <a:latin typeface="Cambria Math" panose="02040503050406030204" pitchFamily="18" charset="0"/>
                        <a:ea typeface="Cambria Math" panose="02040503050406030204" pitchFamily="18" charset="0"/>
                      </a:rPr>
                      <m:t>Ω</m:t>
                    </m:r>
                  </m:oMath>
                </a14:m>
                <a:r>
                  <a:rPr lang="es-MX" dirty="0"/>
                  <a:t>, se tiene un voltaje pico de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𝑉</m:t>
                        </m:r>
                      </m:e>
                      <m:sub>
                        <m:r>
                          <a:rPr lang="es-MX" i="1">
                            <a:latin typeface="Cambria Math" panose="02040503050406030204" pitchFamily="18" charset="0"/>
                          </a:rPr>
                          <m:t>𝑙𝑒𝑖𝑑𝑜</m:t>
                        </m:r>
                      </m:sub>
                    </m:sSub>
                    <m:r>
                      <a:rPr lang="es-MX" i="1">
                        <a:latin typeface="Cambria Math" panose="02040503050406030204" pitchFamily="18" charset="0"/>
                      </a:rPr>
                      <m:t>=</m:t>
                    </m:r>
                    <m:r>
                      <a:rPr lang="es-MX" b="0" i="1" smtClean="0">
                        <a:latin typeface="Cambria Math" panose="02040503050406030204" pitchFamily="18" charset="0"/>
                      </a:rPr>
                      <m:t>0.5</m:t>
                    </m:r>
                    <m:r>
                      <a:rPr lang="es-MX" b="0" i="1" smtClean="0">
                        <a:latin typeface="Cambria Math" panose="02040503050406030204" pitchFamily="18" charset="0"/>
                      </a:rPr>
                      <m:t>𝑚𝐴</m:t>
                    </m:r>
                    <m:r>
                      <a:rPr lang="es-MX" b="0" i="1" smtClean="0">
                        <a:latin typeface="Cambria Math" panose="02040503050406030204" pitchFamily="18" charset="0"/>
                      </a:rPr>
                      <m:t>∗1</m:t>
                    </m:r>
                    <m:r>
                      <a:rPr lang="es-MX" b="0" i="1" smtClean="0">
                        <a:latin typeface="Cambria Math" panose="02040503050406030204" pitchFamily="18" charset="0"/>
                      </a:rPr>
                      <m:t>𝐾</m:t>
                    </m:r>
                    <m:r>
                      <m:rPr>
                        <m:sty m:val="p"/>
                      </m:rPr>
                      <a:rPr lang="el-GR" i="1">
                        <a:latin typeface="Cambria Math" panose="02040503050406030204" pitchFamily="18" charset="0"/>
                        <a:ea typeface="Cambria Math" panose="02040503050406030204" pitchFamily="18" charset="0"/>
                      </a:rPr>
                      <m:t>Ω</m:t>
                    </m:r>
                    <m:r>
                      <a:rPr lang="es-MX" b="0" i="1" smtClean="0">
                        <a:latin typeface="Cambria Math" panose="02040503050406030204" pitchFamily="18" charset="0"/>
                        <a:ea typeface="Cambria Math" panose="02040503050406030204" pitchFamily="18" charset="0"/>
                      </a:rPr>
                      <m:t>=0.5</m:t>
                    </m:r>
                    <m:r>
                      <a:rPr lang="es-MX" b="0" i="1" smtClean="0">
                        <a:latin typeface="Cambria Math" panose="02040503050406030204" pitchFamily="18" charset="0"/>
                        <a:ea typeface="Cambria Math" panose="02040503050406030204" pitchFamily="18" charset="0"/>
                      </a:rPr>
                      <m:t>𝑉</m:t>
                    </m:r>
                  </m:oMath>
                </a14:m>
                <a:r>
                  <a:rPr lang="es-MX" dirty="0"/>
                  <a:t> Teóricamente este es el valor pico máximo de la señal. Experimentalmente, este valor puede ser mayor. </a:t>
                </a:r>
              </a:p>
              <a:p>
                <a:pPr marL="800100" lvl="1" indent="-342900">
                  <a:buFont typeface="+mj-lt"/>
                  <a:buAutoNum type="alphaLcParenR"/>
                </a:pPr>
                <a:r>
                  <a:rPr lang="es-MX" dirty="0"/>
                  <a:t>SUGERENCIA. Tomando en cuenta la última observación, se debe generar una señal de voltaje con una amplitud de 1V pico-pico máximo, para que los valores máximo y mínimo con offset de 2.5V sean de 1.5-3.5V y no dañar al ADC. En caso de que haya picos de corriente, estos puedan caer dentro del rango de 0-5V. </a:t>
                </a:r>
              </a:p>
            </p:txBody>
          </p:sp>
        </mc:Choice>
        <mc:Fallback>
          <p:sp>
            <p:nvSpPr>
              <p:cNvPr id="5" name="CuadroTexto 4">
                <a:extLst>
                  <a:ext uri="{FF2B5EF4-FFF2-40B4-BE49-F238E27FC236}">
                    <a16:creationId xmlns:a16="http://schemas.microsoft.com/office/drawing/2014/main" id="{F864B2CF-2DB2-4B99-B507-0E6131D84FEA}"/>
                  </a:ext>
                </a:extLst>
              </p:cNvPr>
              <p:cNvSpPr txBox="1">
                <a:spLocks noRot="1" noChangeAspect="1" noMove="1" noResize="1" noEditPoints="1" noAdjustHandles="1" noChangeArrowheads="1" noChangeShapeType="1" noTextEdit="1"/>
              </p:cNvSpPr>
              <p:nvPr/>
            </p:nvSpPr>
            <p:spPr>
              <a:xfrm>
                <a:off x="388076" y="809140"/>
                <a:ext cx="10743750" cy="5929508"/>
              </a:xfrm>
              <a:prstGeom prst="rect">
                <a:avLst/>
              </a:prstGeom>
              <a:blipFill>
                <a:blip r:embed="rId2"/>
                <a:stretch>
                  <a:fillRect l="-511" b="-720"/>
                </a:stretch>
              </a:blipFill>
            </p:spPr>
            <p:txBody>
              <a:bodyPr/>
              <a:lstStyle/>
              <a:p>
                <a:r>
                  <a:rPr lang="es-MX">
                    <a:noFill/>
                  </a:rPr>
                  <a:t> </a:t>
                </a:r>
              </a:p>
            </p:txBody>
          </p:sp>
        </mc:Fallback>
      </mc:AlternateContent>
    </p:spTree>
    <p:extLst>
      <p:ext uri="{BB962C8B-B14F-4D97-AF65-F5344CB8AC3E}">
        <p14:creationId xmlns:p14="http://schemas.microsoft.com/office/powerpoint/2010/main" val="330376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29E605-3D42-4542-B44B-EA201B0A1F95}"/>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Limitaciones de hardware (resolución de la señal leída(3))</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F864B2CF-2DB2-4B99-B507-0E6131D84FEA}"/>
                  </a:ext>
                </a:extLst>
              </p:cNvPr>
              <p:cNvSpPr txBox="1"/>
              <p:nvPr/>
            </p:nvSpPr>
            <p:spPr>
              <a:xfrm>
                <a:off x="388076" y="809140"/>
                <a:ext cx="10743750" cy="4362028"/>
              </a:xfrm>
              <a:prstGeom prst="rect">
                <a:avLst/>
              </a:prstGeom>
              <a:noFill/>
            </p:spPr>
            <p:txBody>
              <a:bodyPr wrap="square" rtlCol="0">
                <a:spAutoFit/>
              </a:bodyPr>
              <a:lstStyle/>
              <a:p>
                <a:endParaRPr lang="es-MX" dirty="0"/>
              </a:p>
              <a:p>
                <a:r>
                  <a:rPr lang="es-MX" dirty="0"/>
                  <a:t>En el caso del sensor de corriente, se realiza lo siguiente (continuación):</a:t>
                </a:r>
              </a:p>
              <a:p>
                <a:endParaRPr lang="es-MX" dirty="0"/>
              </a:p>
              <a:p>
                <a:pPr marL="342900" indent="-342900">
                  <a:buFont typeface="+mj-lt"/>
                  <a:buAutoNum type="arabicPeriod" startAt="3"/>
                </a:pPr>
                <a:r>
                  <a:rPr lang="es-MX" dirty="0"/>
                  <a:t>SE DEBE MONTAR LA SEÑAL MEDIDA SOBRE UNA COMPONENTE DE OFFSET IGUAL A VCC/2. Esto se realiza para que la señal pueda ser leída en un rango de 0-5V para un voltaje de alimentación </a:t>
                </a:r>
                <a:r>
                  <a:rPr lang="es-MX" dirty="0" err="1"/>
                  <a:t>Vcc</a:t>
                </a:r>
                <a:r>
                  <a:rPr lang="es-MX" dirty="0"/>
                  <a:t>=5V. </a:t>
                </a:r>
              </a:p>
              <a:p>
                <a:pPr marL="342900" indent="-342900">
                  <a:buFont typeface="+mj-lt"/>
                  <a:buAutoNum type="arabicPeriod" startAt="3"/>
                </a:pPr>
                <a:endParaRPr lang="es-MX" dirty="0"/>
              </a:p>
              <a:p>
                <a:pPr marL="800100" lvl="1" indent="-342900">
                  <a:buFont typeface="+mj-lt"/>
                  <a:buAutoNum type="alphaLcParenR"/>
                </a:pPr>
                <a:r>
                  <a:rPr lang="es-MX" dirty="0"/>
                  <a:t>Esta parte se puede realizar con un divisor de voltaje hecho con resistencias del mismo valor. En el diagrama esquemático son las resistencias R6 y R7, con valor de </a:t>
                </a:r>
                <a14:m>
                  <m:oMath xmlns:m="http://schemas.openxmlformats.org/officeDocument/2006/math">
                    <m:r>
                      <a:rPr lang="es-MX" b="0" i="0" smtClean="0">
                        <a:latin typeface="Cambria Math" panose="02040503050406030204" pitchFamily="18" charset="0"/>
                        <a:ea typeface="Cambria Math" panose="02040503050406030204" pitchFamily="18" charset="0"/>
                      </a:rPr>
                      <m:t>10</m:t>
                    </m:r>
                    <m:r>
                      <m:rPr>
                        <m:sty m:val="p"/>
                      </m:rPr>
                      <a:rPr lang="es-MX" b="0" i="0" smtClean="0">
                        <a:latin typeface="Cambria Math" panose="02040503050406030204" pitchFamily="18" charset="0"/>
                        <a:ea typeface="Cambria Math" panose="02040503050406030204" pitchFamily="18" charset="0"/>
                      </a:rPr>
                      <m:t>K</m:t>
                    </m:r>
                    <m:r>
                      <m:rPr>
                        <m:sty m:val="p"/>
                      </m:rPr>
                      <a:rPr lang="el-GR" b="0" i="1" smtClean="0">
                        <a:latin typeface="Cambria Math" panose="02040503050406030204" pitchFamily="18" charset="0"/>
                        <a:ea typeface="Cambria Math" panose="02040503050406030204" pitchFamily="18" charset="0"/>
                      </a:rPr>
                      <m:t>Ω</m:t>
                    </m:r>
                  </m:oMath>
                </a14:m>
                <a:r>
                  <a:rPr lang="es-MX" dirty="0"/>
                  <a:t>. </a:t>
                </a:r>
              </a:p>
              <a:p>
                <a:pPr marL="800100" lvl="1" indent="-342900">
                  <a:buFont typeface="+mj-lt"/>
                  <a:buAutoNum type="alphaLcParenR"/>
                </a:pPr>
                <a:endParaRPr lang="es-MX" dirty="0"/>
              </a:p>
              <a:p>
                <a:pPr marL="342900" indent="-342900">
                  <a:buFont typeface="+mj-lt"/>
                  <a:buAutoNum type="arabicPeriod" startAt="3"/>
                </a:pPr>
                <a:r>
                  <a:rPr lang="es-MX" dirty="0"/>
                  <a:t>Para obtener la medición real de cada muestra de corriente se realiza: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𝑟𝑒𝑎𝑙</m:t>
                        </m:r>
                      </m:sub>
                    </m:sSub>
                    <m:r>
                      <a:rPr lang="es-MX" b="0" i="1" smtClean="0">
                        <a:latin typeface="Cambria Math" panose="02040503050406030204" pitchFamily="18" charset="0"/>
                      </a:rPr>
                      <m:t>=</m:t>
                    </m:r>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𝑙𝑒𝑖𝑑𝑜</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𝑉</m:t>
                            </m:r>
                          </m:e>
                          <m:sub>
                            <m:r>
                              <a:rPr lang="es-MX" b="0" i="1" smtClean="0">
                                <a:latin typeface="Cambria Math" panose="02040503050406030204" pitchFamily="18" charset="0"/>
                              </a:rPr>
                              <m:t>𝑜𝑓𝑓𝑠𝑒𝑡</m:t>
                            </m:r>
                          </m:sub>
                        </m:sSub>
                      </m:e>
                    </m:d>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2</m:t>
                        </m:r>
                        <m:r>
                          <a:rPr lang="es-MX" b="0" i="1" smtClean="0">
                            <a:latin typeface="Cambria Math" panose="02040503050406030204" pitchFamily="18" charset="0"/>
                          </a:rPr>
                          <m:t>000</m:t>
                        </m:r>
                      </m:num>
                      <m:den>
                        <m:r>
                          <a:rPr lang="es-MX" b="0" i="1" smtClean="0">
                            <a:latin typeface="Cambria Math" panose="02040503050406030204" pitchFamily="18" charset="0"/>
                          </a:rPr>
                          <m:t>𝑅</m:t>
                        </m:r>
                      </m:den>
                    </m:f>
                  </m:oMath>
                </a14:m>
                <a:endParaRPr lang="es-MX" b="0" dirty="0"/>
              </a:p>
              <a:p>
                <a:pPr marL="342900" indent="-342900">
                  <a:buFont typeface="+mj-lt"/>
                  <a:buAutoNum type="arabicPeriod" startAt="3"/>
                </a:pPr>
                <a:endParaRPr lang="es-MX" dirty="0"/>
              </a:p>
              <a:p>
                <a:pPr marL="800100" lvl="1" indent="-342900">
                  <a:buFont typeface="+mj-lt"/>
                  <a:buAutoNum type="alphaLcParenR"/>
                </a:pPr>
                <a:r>
                  <a:rPr lang="es-MX" dirty="0"/>
                  <a:t>Para obtener el voltaje de offset, se utiliza el valor calculado para el sensor de voltaje. Esto es porque la señal de voltaje es senoidal y estable, y ambas señales de voltaje y corriente están montadas sobre una  componente de offset igual a </a:t>
                </a:r>
                <a:r>
                  <a:rPr lang="es-MX" dirty="0" err="1"/>
                  <a:t>Vcc</a:t>
                </a:r>
                <a:r>
                  <a:rPr lang="es-MX" dirty="0"/>
                  <a:t>/2. </a:t>
                </a:r>
              </a:p>
              <a:p>
                <a:pPr marL="800100" lvl="1" indent="-342900">
                  <a:buFont typeface="+mj-lt"/>
                  <a:buAutoNum type="alphaLcParenR"/>
                </a:pPr>
                <a:endParaRPr lang="es-MX" dirty="0"/>
              </a:p>
            </p:txBody>
          </p:sp>
        </mc:Choice>
        <mc:Fallback>
          <p:sp>
            <p:nvSpPr>
              <p:cNvPr id="5" name="CuadroTexto 4">
                <a:extLst>
                  <a:ext uri="{FF2B5EF4-FFF2-40B4-BE49-F238E27FC236}">
                    <a16:creationId xmlns:a16="http://schemas.microsoft.com/office/drawing/2014/main" id="{F864B2CF-2DB2-4B99-B507-0E6131D84FEA}"/>
                  </a:ext>
                </a:extLst>
              </p:cNvPr>
              <p:cNvSpPr txBox="1">
                <a:spLocks noRot="1" noChangeAspect="1" noMove="1" noResize="1" noEditPoints="1" noAdjustHandles="1" noChangeArrowheads="1" noChangeShapeType="1" noTextEdit="1"/>
              </p:cNvSpPr>
              <p:nvPr/>
            </p:nvSpPr>
            <p:spPr>
              <a:xfrm>
                <a:off x="388076" y="809140"/>
                <a:ext cx="10743750" cy="4362028"/>
              </a:xfrm>
              <a:prstGeom prst="rect">
                <a:avLst/>
              </a:prstGeom>
              <a:blipFill>
                <a:blip r:embed="rId2"/>
                <a:stretch>
                  <a:fillRect l="-511"/>
                </a:stretch>
              </a:blipFill>
            </p:spPr>
            <p:txBody>
              <a:bodyPr/>
              <a:lstStyle/>
              <a:p>
                <a:r>
                  <a:rPr lang="es-MX">
                    <a:noFill/>
                  </a:rPr>
                  <a:t> </a:t>
                </a:r>
              </a:p>
            </p:txBody>
          </p:sp>
        </mc:Fallback>
      </mc:AlternateContent>
    </p:spTree>
    <p:extLst>
      <p:ext uri="{BB962C8B-B14F-4D97-AF65-F5344CB8AC3E}">
        <p14:creationId xmlns:p14="http://schemas.microsoft.com/office/powerpoint/2010/main" val="343601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090F02-2CD0-4F4A-86C8-8E7C7F5C76FD}"/>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Explicación general del programa (Algoritmo)</a:t>
            </a:r>
          </a:p>
        </p:txBody>
      </p:sp>
      <p:sp>
        <p:nvSpPr>
          <p:cNvPr id="3" name="CuadroTexto 2">
            <a:extLst>
              <a:ext uri="{FF2B5EF4-FFF2-40B4-BE49-F238E27FC236}">
                <a16:creationId xmlns:a16="http://schemas.microsoft.com/office/drawing/2014/main" id="{C5379E22-82F5-4ABC-9027-8004F600A841}"/>
              </a:ext>
            </a:extLst>
          </p:cNvPr>
          <p:cNvSpPr txBox="1"/>
          <p:nvPr/>
        </p:nvSpPr>
        <p:spPr>
          <a:xfrm>
            <a:off x="388076" y="809140"/>
            <a:ext cx="10743750" cy="4247317"/>
          </a:xfrm>
          <a:prstGeom prst="rect">
            <a:avLst/>
          </a:prstGeom>
          <a:noFill/>
        </p:spPr>
        <p:txBody>
          <a:bodyPr wrap="square" rtlCol="0">
            <a:spAutoFit/>
          </a:bodyPr>
          <a:lstStyle/>
          <a:p>
            <a:pPr marL="342900" indent="-342900">
              <a:buFont typeface="+mj-lt"/>
              <a:buAutoNum type="arabicPeriod"/>
            </a:pPr>
            <a:endParaRPr lang="es-MX" dirty="0"/>
          </a:p>
          <a:p>
            <a:pPr marL="342900" indent="-342900">
              <a:buFont typeface="+mj-lt"/>
              <a:buAutoNum type="arabicPeriod"/>
            </a:pPr>
            <a:r>
              <a:rPr lang="es-MX" dirty="0"/>
              <a:t>Se inicializa el ADS1115, Wifi, MQTT y variables</a:t>
            </a:r>
          </a:p>
          <a:p>
            <a:pPr marL="342900" indent="-342900">
              <a:buFont typeface="+mj-lt"/>
              <a:buAutoNum type="arabicPeriod"/>
            </a:pPr>
            <a:endParaRPr lang="es-MX" dirty="0"/>
          </a:p>
          <a:p>
            <a:pPr marL="342900" indent="-342900">
              <a:buFont typeface="+mj-lt"/>
              <a:buAutoNum type="arabicPeriod"/>
            </a:pPr>
            <a:r>
              <a:rPr lang="es-MX" dirty="0"/>
              <a:t>Se realiza la medición de potencia. Por cada medición de potencia:</a:t>
            </a:r>
          </a:p>
          <a:p>
            <a:endParaRPr lang="es-MX" dirty="0"/>
          </a:p>
          <a:p>
            <a:pPr marL="800100" lvl="1" indent="-342900">
              <a:buFont typeface="+mj-lt"/>
              <a:buAutoNum type="alphaLcParenR"/>
            </a:pPr>
            <a:r>
              <a:rPr lang="es-MX" dirty="0"/>
              <a:t>Se mide de 1 canal del ADC 19 muestras por 4 ciclos (~76 muestras en 4/60 de segundo). Se mide el canal de corriente o el canal de voltaje. Por cada medición de canal se realiza:</a:t>
            </a:r>
          </a:p>
          <a:p>
            <a:pPr marL="1314450" lvl="2" indent="-400050">
              <a:buFont typeface="+mj-lt"/>
              <a:buAutoNum type="romanLcPeriod"/>
            </a:pPr>
            <a:r>
              <a:rPr lang="es-MX" dirty="0"/>
              <a:t>Se lee una muestra de un canal del ADS1115. Esto se realiza cada 870 </a:t>
            </a:r>
            <a:r>
              <a:rPr lang="es-MX" dirty="0" err="1"/>
              <a:t>us</a:t>
            </a:r>
            <a:r>
              <a:rPr lang="es-MX" dirty="0"/>
              <a:t>. </a:t>
            </a:r>
          </a:p>
          <a:p>
            <a:pPr marL="1771650" lvl="3" indent="-400050">
              <a:buFont typeface="+mj-lt"/>
              <a:buAutoNum type="romanLcPeriod"/>
            </a:pPr>
            <a:r>
              <a:rPr lang="es-MX" dirty="0"/>
              <a:t>El valor leído está entre 0 y 65535. Se convierte a voltaje de acuerdo al voltaje por paso en el que está configurado el ADS1115. </a:t>
            </a:r>
          </a:p>
          <a:p>
            <a:pPr marL="800100" lvl="1" indent="-342900">
              <a:buFont typeface="+mj-lt"/>
              <a:buAutoNum type="alphaLcParenR"/>
            </a:pPr>
            <a:r>
              <a:rPr lang="es-MX" dirty="0"/>
              <a:t>Con las 76 muestras leídas, se realiza el cálculo de potencia. Se calcula cada 4/60 de segundo. </a:t>
            </a:r>
          </a:p>
          <a:p>
            <a:pPr marL="800100" lvl="1" indent="-342900">
              <a:buFont typeface="+mj-lt"/>
              <a:buAutoNum type="alphaLcParenR"/>
            </a:pPr>
            <a:endParaRPr lang="es-MX" dirty="0"/>
          </a:p>
          <a:p>
            <a:pPr marL="342900" indent="-342900">
              <a:buFont typeface="+mj-lt"/>
              <a:buAutoNum type="arabicPeriod" startAt="3"/>
            </a:pPr>
            <a:r>
              <a:rPr lang="es-MX" dirty="0"/>
              <a:t>Cada x segundos se realiza el promedio de 14-15 por x segundos cálculos de potencia. </a:t>
            </a:r>
          </a:p>
          <a:p>
            <a:pPr marL="342900" indent="-342900">
              <a:buFont typeface="+mj-lt"/>
              <a:buAutoNum type="arabicPeriod" startAt="3"/>
            </a:pPr>
            <a:endParaRPr lang="es-MX" dirty="0"/>
          </a:p>
          <a:p>
            <a:pPr marL="342900" indent="-342900">
              <a:buFont typeface="+mj-lt"/>
              <a:buAutoNum type="arabicPeriod" startAt="3"/>
            </a:pPr>
            <a:r>
              <a:rPr lang="es-MX" dirty="0"/>
              <a:t>Se envía el promedio de los cálculos de potencia por protocolo MQTT. </a:t>
            </a:r>
          </a:p>
        </p:txBody>
      </p:sp>
    </p:spTree>
    <p:extLst>
      <p:ext uri="{BB962C8B-B14F-4D97-AF65-F5344CB8AC3E}">
        <p14:creationId xmlns:p14="http://schemas.microsoft.com/office/powerpoint/2010/main" val="30355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29E605-3D42-4542-B44B-EA201B0A1F95}"/>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Diagrama a bloques del programa del ESP01</a:t>
            </a:r>
          </a:p>
        </p:txBody>
      </p:sp>
      <p:sp>
        <p:nvSpPr>
          <p:cNvPr id="3" name="Rectángulo 2">
            <a:extLst>
              <a:ext uri="{FF2B5EF4-FFF2-40B4-BE49-F238E27FC236}">
                <a16:creationId xmlns:a16="http://schemas.microsoft.com/office/drawing/2014/main" id="{F918FE41-416A-475C-B7DD-993C2F653FFE}"/>
              </a:ext>
            </a:extLst>
          </p:cNvPr>
          <p:cNvSpPr/>
          <p:nvPr/>
        </p:nvSpPr>
        <p:spPr>
          <a:xfrm>
            <a:off x="613079" y="1605582"/>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setup</a:t>
            </a:r>
            <a:endParaRPr lang="es-MX" dirty="0">
              <a:solidFill>
                <a:schemeClr val="tx1"/>
              </a:solidFill>
            </a:endParaRPr>
          </a:p>
        </p:txBody>
      </p:sp>
      <p:sp>
        <p:nvSpPr>
          <p:cNvPr id="4" name="Rectángulo 3">
            <a:extLst>
              <a:ext uri="{FF2B5EF4-FFF2-40B4-BE49-F238E27FC236}">
                <a16:creationId xmlns:a16="http://schemas.microsoft.com/office/drawing/2014/main" id="{DDCB2C16-9993-45CB-A242-7EBDD9E86155}"/>
              </a:ext>
            </a:extLst>
          </p:cNvPr>
          <p:cNvSpPr/>
          <p:nvPr/>
        </p:nvSpPr>
        <p:spPr>
          <a:xfrm>
            <a:off x="613079" y="3511424"/>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loop</a:t>
            </a:r>
            <a:endParaRPr lang="es-MX" dirty="0">
              <a:solidFill>
                <a:schemeClr val="tx1"/>
              </a:solidFill>
            </a:endParaRPr>
          </a:p>
        </p:txBody>
      </p:sp>
      <p:sp>
        <p:nvSpPr>
          <p:cNvPr id="5" name="Rectángulo 4">
            <a:extLst>
              <a:ext uri="{FF2B5EF4-FFF2-40B4-BE49-F238E27FC236}">
                <a16:creationId xmlns:a16="http://schemas.microsoft.com/office/drawing/2014/main" id="{9629EE42-CFBC-4C9A-9BC2-5E1B080F835B}"/>
              </a:ext>
            </a:extLst>
          </p:cNvPr>
          <p:cNvSpPr/>
          <p:nvPr/>
        </p:nvSpPr>
        <p:spPr>
          <a:xfrm>
            <a:off x="3415913" y="3511423"/>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mediciones_potencia</a:t>
            </a:r>
            <a:endParaRPr lang="es-MX" dirty="0">
              <a:solidFill>
                <a:schemeClr val="tx1"/>
              </a:solidFill>
            </a:endParaRPr>
          </a:p>
        </p:txBody>
      </p:sp>
      <p:sp>
        <p:nvSpPr>
          <p:cNvPr id="6" name="Rectángulo 5">
            <a:extLst>
              <a:ext uri="{FF2B5EF4-FFF2-40B4-BE49-F238E27FC236}">
                <a16:creationId xmlns:a16="http://schemas.microsoft.com/office/drawing/2014/main" id="{9189D3A1-707A-4498-9D7F-7A2D3C7CAB33}"/>
              </a:ext>
            </a:extLst>
          </p:cNvPr>
          <p:cNvSpPr/>
          <p:nvPr/>
        </p:nvSpPr>
        <p:spPr>
          <a:xfrm>
            <a:off x="6218747" y="3511422"/>
            <a:ext cx="2487103"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medir_voltaje_corriente</a:t>
            </a:r>
            <a:endParaRPr lang="es-MX" dirty="0">
              <a:solidFill>
                <a:schemeClr val="tx1"/>
              </a:solidFill>
            </a:endParaRPr>
          </a:p>
        </p:txBody>
      </p:sp>
      <p:sp>
        <p:nvSpPr>
          <p:cNvPr id="7" name="Rectángulo 6">
            <a:extLst>
              <a:ext uri="{FF2B5EF4-FFF2-40B4-BE49-F238E27FC236}">
                <a16:creationId xmlns:a16="http://schemas.microsoft.com/office/drawing/2014/main" id="{9BAFC7A3-78D2-4982-9766-C3AB8C660EC0}"/>
              </a:ext>
            </a:extLst>
          </p:cNvPr>
          <p:cNvSpPr/>
          <p:nvPr/>
        </p:nvSpPr>
        <p:spPr>
          <a:xfrm>
            <a:off x="6218747" y="6140080"/>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enviar_datos</a:t>
            </a:r>
            <a:endParaRPr lang="es-MX" dirty="0">
              <a:solidFill>
                <a:schemeClr val="tx1"/>
              </a:solidFill>
            </a:endParaRPr>
          </a:p>
        </p:txBody>
      </p:sp>
      <p:sp>
        <p:nvSpPr>
          <p:cNvPr id="8" name="Rectángulo 7">
            <a:extLst>
              <a:ext uri="{FF2B5EF4-FFF2-40B4-BE49-F238E27FC236}">
                <a16:creationId xmlns:a16="http://schemas.microsoft.com/office/drawing/2014/main" id="{A564AAF4-6006-44BE-93D6-C320953950EF}"/>
              </a:ext>
            </a:extLst>
          </p:cNvPr>
          <p:cNvSpPr/>
          <p:nvPr/>
        </p:nvSpPr>
        <p:spPr>
          <a:xfrm>
            <a:off x="6795217" y="1605582"/>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inicializar_canal_adc</a:t>
            </a:r>
            <a:endParaRPr lang="es-MX" dirty="0">
              <a:solidFill>
                <a:schemeClr val="tx1"/>
              </a:solidFill>
            </a:endParaRPr>
          </a:p>
        </p:txBody>
      </p:sp>
      <p:sp>
        <p:nvSpPr>
          <p:cNvPr id="9" name="Rectángulo 8">
            <a:extLst>
              <a:ext uri="{FF2B5EF4-FFF2-40B4-BE49-F238E27FC236}">
                <a16:creationId xmlns:a16="http://schemas.microsoft.com/office/drawing/2014/main" id="{2935ADB3-F769-47B9-BA8B-3C2F338F706F}"/>
              </a:ext>
            </a:extLst>
          </p:cNvPr>
          <p:cNvSpPr/>
          <p:nvPr/>
        </p:nvSpPr>
        <p:spPr>
          <a:xfrm>
            <a:off x="6795217" y="2254836"/>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setup_wifi</a:t>
            </a:r>
            <a:endParaRPr lang="es-MX" dirty="0">
              <a:solidFill>
                <a:schemeClr val="tx1"/>
              </a:solidFill>
            </a:endParaRPr>
          </a:p>
        </p:txBody>
      </p:sp>
      <p:sp>
        <p:nvSpPr>
          <p:cNvPr id="10" name="Rectángulo 9">
            <a:extLst>
              <a:ext uri="{FF2B5EF4-FFF2-40B4-BE49-F238E27FC236}">
                <a16:creationId xmlns:a16="http://schemas.microsoft.com/office/drawing/2014/main" id="{0C17BEC2-1E43-4E25-9BBA-119F4B705942}"/>
              </a:ext>
            </a:extLst>
          </p:cNvPr>
          <p:cNvSpPr/>
          <p:nvPr/>
        </p:nvSpPr>
        <p:spPr>
          <a:xfrm>
            <a:off x="6774320" y="4258495"/>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tomar_meticiones</a:t>
            </a:r>
            <a:endParaRPr lang="es-MX" dirty="0">
              <a:solidFill>
                <a:schemeClr val="tx1"/>
              </a:solidFill>
            </a:endParaRPr>
          </a:p>
        </p:txBody>
      </p:sp>
      <p:sp>
        <p:nvSpPr>
          <p:cNvPr id="11" name="Rectángulo 10">
            <a:extLst>
              <a:ext uri="{FF2B5EF4-FFF2-40B4-BE49-F238E27FC236}">
                <a16:creationId xmlns:a16="http://schemas.microsoft.com/office/drawing/2014/main" id="{AF4E891A-12DD-4CE4-9933-BC91A39E0F99}"/>
              </a:ext>
            </a:extLst>
          </p:cNvPr>
          <p:cNvSpPr/>
          <p:nvPr/>
        </p:nvSpPr>
        <p:spPr>
          <a:xfrm>
            <a:off x="6774320" y="4885690"/>
            <a:ext cx="2640330"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obtener_maximo_minimo</a:t>
            </a:r>
            <a:endParaRPr lang="es-MX" dirty="0">
              <a:solidFill>
                <a:schemeClr val="tx1"/>
              </a:solidFill>
            </a:endParaRPr>
          </a:p>
        </p:txBody>
      </p:sp>
      <p:sp>
        <p:nvSpPr>
          <p:cNvPr id="12" name="Rectángulo 11">
            <a:extLst>
              <a:ext uri="{FF2B5EF4-FFF2-40B4-BE49-F238E27FC236}">
                <a16:creationId xmlns:a16="http://schemas.microsoft.com/office/drawing/2014/main" id="{BF8DCFFE-C657-42C4-A975-A4009DAEC211}"/>
              </a:ext>
            </a:extLst>
          </p:cNvPr>
          <p:cNvSpPr/>
          <p:nvPr/>
        </p:nvSpPr>
        <p:spPr>
          <a:xfrm>
            <a:off x="6774319" y="5512885"/>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calcular_potencia</a:t>
            </a:r>
            <a:endParaRPr lang="es-MX" dirty="0">
              <a:solidFill>
                <a:schemeClr val="tx1"/>
              </a:solidFill>
            </a:endParaRPr>
          </a:p>
        </p:txBody>
      </p:sp>
      <p:sp>
        <p:nvSpPr>
          <p:cNvPr id="16" name="Rectángulo 15">
            <a:extLst>
              <a:ext uri="{FF2B5EF4-FFF2-40B4-BE49-F238E27FC236}">
                <a16:creationId xmlns:a16="http://schemas.microsoft.com/office/drawing/2014/main" id="{7DF156EB-4F24-4BF2-861B-F1250EAF8571}"/>
              </a:ext>
            </a:extLst>
          </p:cNvPr>
          <p:cNvSpPr/>
          <p:nvPr/>
        </p:nvSpPr>
        <p:spPr>
          <a:xfrm>
            <a:off x="9584892" y="4261627"/>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leer_ADC</a:t>
            </a:r>
            <a:endParaRPr lang="es-MX" dirty="0">
              <a:solidFill>
                <a:schemeClr val="tx1"/>
              </a:solidFill>
            </a:endParaRPr>
          </a:p>
        </p:txBody>
      </p:sp>
      <p:cxnSp>
        <p:nvCxnSpPr>
          <p:cNvPr id="14" name="Conector recto 13">
            <a:extLst>
              <a:ext uri="{FF2B5EF4-FFF2-40B4-BE49-F238E27FC236}">
                <a16:creationId xmlns:a16="http://schemas.microsoft.com/office/drawing/2014/main" id="{E0E249FA-4896-4F45-8318-C65E3AFBA75F}"/>
              </a:ext>
            </a:extLst>
          </p:cNvPr>
          <p:cNvCxnSpPr>
            <a:cxnSpLocks/>
          </p:cNvCxnSpPr>
          <p:nvPr/>
        </p:nvCxnSpPr>
        <p:spPr>
          <a:xfrm>
            <a:off x="434174" y="1358532"/>
            <a:ext cx="0" cy="23688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E821C5D7-F4B7-4A1C-A5EC-2AFA884E8A31}"/>
              </a:ext>
            </a:extLst>
          </p:cNvPr>
          <p:cNvSpPr/>
          <p:nvPr/>
        </p:nvSpPr>
        <p:spPr>
          <a:xfrm>
            <a:off x="301653" y="926532"/>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Potencia_MQTT.ino</a:t>
            </a:r>
            <a:endParaRPr lang="es-MX" dirty="0">
              <a:solidFill>
                <a:schemeClr val="tx1"/>
              </a:solidFill>
            </a:endParaRPr>
          </a:p>
        </p:txBody>
      </p:sp>
      <p:cxnSp>
        <p:nvCxnSpPr>
          <p:cNvPr id="19" name="Conector recto 18">
            <a:extLst>
              <a:ext uri="{FF2B5EF4-FFF2-40B4-BE49-F238E27FC236}">
                <a16:creationId xmlns:a16="http://schemas.microsoft.com/office/drawing/2014/main" id="{5450E7AD-FAEC-4600-8FF1-C50BB7581CD0}"/>
              </a:ext>
            </a:extLst>
          </p:cNvPr>
          <p:cNvCxnSpPr>
            <a:cxnSpLocks/>
            <a:endCxn id="3" idx="1"/>
          </p:cNvCxnSpPr>
          <p:nvPr/>
        </p:nvCxnSpPr>
        <p:spPr>
          <a:xfrm>
            <a:off x="434174" y="1821582"/>
            <a:ext cx="1789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CC8CE503-7726-4E83-8ECD-6D22471B930C}"/>
              </a:ext>
            </a:extLst>
          </p:cNvPr>
          <p:cNvCxnSpPr>
            <a:cxnSpLocks/>
          </p:cNvCxnSpPr>
          <p:nvPr/>
        </p:nvCxnSpPr>
        <p:spPr>
          <a:xfrm>
            <a:off x="434174" y="3727422"/>
            <a:ext cx="1789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361B33ED-F87E-4C1D-BC96-51E0FAB5C8CD}"/>
              </a:ext>
            </a:extLst>
          </p:cNvPr>
          <p:cNvCxnSpPr>
            <a:cxnSpLocks/>
            <a:stCxn id="3" idx="3"/>
            <a:endCxn id="8" idx="1"/>
          </p:cNvCxnSpPr>
          <p:nvPr/>
        </p:nvCxnSpPr>
        <p:spPr>
          <a:xfrm>
            <a:off x="3027010" y="1821582"/>
            <a:ext cx="37682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0974F3E0-400C-484F-8167-D9F659FB8903}"/>
              </a:ext>
            </a:extLst>
          </p:cNvPr>
          <p:cNvCxnSpPr>
            <a:cxnSpLocks/>
          </p:cNvCxnSpPr>
          <p:nvPr/>
        </p:nvCxnSpPr>
        <p:spPr>
          <a:xfrm>
            <a:off x="6390474" y="1821582"/>
            <a:ext cx="0" cy="6492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B683188C-F7B0-4225-A77F-D1FA45CD16CD}"/>
              </a:ext>
            </a:extLst>
          </p:cNvPr>
          <p:cNvCxnSpPr>
            <a:cxnSpLocks/>
            <a:endCxn id="9" idx="1"/>
          </p:cNvCxnSpPr>
          <p:nvPr/>
        </p:nvCxnSpPr>
        <p:spPr>
          <a:xfrm>
            <a:off x="6390474" y="2470836"/>
            <a:ext cx="4047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BABA0D58-F9C4-4E8C-BCA2-44E7537B06CD}"/>
              </a:ext>
            </a:extLst>
          </p:cNvPr>
          <p:cNvCxnSpPr>
            <a:cxnSpLocks/>
            <a:stCxn id="4" idx="3"/>
            <a:endCxn id="5" idx="1"/>
          </p:cNvCxnSpPr>
          <p:nvPr/>
        </p:nvCxnSpPr>
        <p:spPr>
          <a:xfrm flipV="1">
            <a:off x="3027010" y="3727423"/>
            <a:ext cx="388903"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CCAF3ABD-4D7D-4C09-AEAE-6DDB2B6B9DCA}"/>
              </a:ext>
            </a:extLst>
          </p:cNvPr>
          <p:cNvCxnSpPr>
            <a:cxnSpLocks/>
            <a:stCxn id="5" idx="3"/>
            <a:endCxn id="6" idx="1"/>
          </p:cNvCxnSpPr>
          <p:nvPr/>
        </p:nvCxnSpPr>
        <p:spPr>
          <a:xfrm flipV="1">
            <a:off x="5829844" y="3727422"/>
            <a:ext cx="388903"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0B6C0A4A-58C1-4B5F-B50A-415C9108BD79}"/>
              </a:ext>
            </a:extLst>
          </p:cNvPr>
          <p:cNvCxnSpPr>
            <a:cxnSpLocks/>
          </p:cNvCxnSpPr>
          <p:nvPr/>
        </p:nvCxnSpPr>
        <p:spPr>
          <a:xfrm flipV="1">
            <a:off x="6377679" y="3943422"/>
            <a:ext cx="0" cy="18096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ECC5FC33-C388-490D-9C6C-3785B9C3CB75}"/>
              </a:ext>
            </a:extLst>
          </p:cNvPr>
          <p:cNvCxnSpPr>
            <a:cxnSpLocks/>
            <a:endCxn id="10" idx="1"/>
          </p:cNvCxnSpPr>
          <p:nvPr/>
        </p:nvCxnSpPr>
        <p:spPr>
          <a:xfrm>
            <a:off x="6377679" y="4474495"/>
            <a:ext cx="3966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9EC27250-F3B4-467C-B20E-8078CBE99F05}"/>
              </a:ext>
            </a:extLst>
          </p:cNvPr>
          <p:cNvCxnSpPr>
            <a:cxnSpLocks/>
            <a:endCxn id="11" idx="1"/>
          </p:cNvCxnSpPr>
          <p:nvPr/>
        </p:nvCxnSpPr>
        <p:spPr>
          <a:xfrm>
            <a:off x="6377679" y="5101690"/>
            <a:ext cx="3966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503AB50D-977F-4831-AF3D-F58374D2E103}"/>
              </a:ext>
            </a:extLst>
          </p:cNvPr>
          <p:cNvCxnSpPr>
            <a:cxnSpLocks/>
            <a:endCxn id="12" idx="1"/>
          </p:cNvCxnSpPr>
          <p:nvPr/>
        </p:nvCxnSpPr>
        <p:spPr>
          <a:xfrm>
            <a:off x="6377679" y="5728885"/>
            <a:ext cx="3966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CF517A18-CA92-4FEE-9B5A-7B1541953ED5}"/>
              </a:ext>
            </a:extLst>
          </p:cNvPr>
          <p:cNvCxnSpPr>
            <a:cxnSpLocks/>
          </p:cNvCxnSpPr>
          <p:nvPr/>
        </p:nvCxnSpPr>
        <p:spPr>
          <a:xfrm flipV="1">
            <a:off x="6021467" y="3727422"/>
            <a:ext cx="0" cy="26286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76ED34E6-4CB4-40CD-B6E3-DEE7735AF364}"/>
              </a:ext>
            </a:extLst>
          </p:cNvPr>
          <p:cNvCxnSpPr>
            <a:cxnSpLocks/>
            <a:endCxn id="7" idx="1"/>
          </p:cNvCxnSpPr>
          <p:nvPr/>
        </p:nvCxnSpPr>
        <p:spPr>
          <a:xfrm>
            <a:off x="6021467" y="6356080"/>
            <a:ext cx="197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CD11CB48-378C-4163-9027-39DC037ECFD5}"/>
              </a:ext>
            </a:extLst>
          </p:cNvPr>
          <p:cNvCxnSpPr>
            <a:cxnSpLocks/>
            <a:stCxn id="10" idx="3"/>
            <a:endCxn id="16" idx="1"/>
          </p:cNvCxnSpPr>
          <p:nvPr/>
        </p:nvCxnSpPr>
        <p:spPr>
          <a:xfrm>
            <a:off x="9188251" y="4474495"/>
            <a:ext cx="396641" cy="31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11B40830-CC92-4716-ADB5-9BD9C523701B}"/>
              </a:ext>
            </a:extLst>
          </p:cNvPr>
          <p:cNvCxnSpPr>
            <a:cxnSpLocks/>
          </p:cNvCxnSpPr>
          <p:nvPr/>
        </p:nvCxnSpPr>
        <p:spPr>
          <a:xfrm flipV="1">
            <a:off x="6403174" y="2037582"/>
            <a:ext cx="383845" cy="14738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ángulo 68">
            <a:extLst>
              <a:ext uri="{FF2B5EF4-FFF2-40B4-BE49-F238E27FC236}">
                <a16:creationId xmlns:a16="http://schemas.microsoft.com/office/drawing/2014/main" id="{7E0DB1AE-E709-48EC-BF45-DACD1F722849}"/>
              </a:ext>
            </a:extLst>
          </p:cNvPr>
          <p:cNvSpPr/>
          <p:nvPr/>
        </p:nvSpPr>
        <p:spPr>
          <a:xfrm>
            <a:off x="9546908" y="3127096"/>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callback</a:t>
            </a:r>
            <a:endParaRPr lang="es-MX" dirty="0">
              <a:solidFill>
                <a:schemeClr val="tx1"/>
              </a:solidFill>
            </a:endParaRPr>
          </a:p>
        </p:txBody>
      </p:sp>
      <p:sp>
        <p:nvSpPr>
          <p:cNvPr id="70" name="Rectángulo 69">
            <a:extLst>
              <a:ext uri="{FF2B5EF4-FFF2-40B4-BE49-F238E27FC236}">
                <a16:creationId xmlns:a16="http://schemas.microsoft.com/office/drawing/2014/main" id="{B8CCFE0C-31A0-49D3-A8FB-95FF103D137E}"/>
              </a:ext>
            </a:extLst>
          </p:cNvPr>
          <p:cNvSpPr/>
          <p:nvPr/>
        </p:nvSpPr>
        <p:spPr>
          <a:xfrm>
            <a:off x="301653" y="5287567"/>
            <a:ext cx="4277809" cy="3994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imprimir_medicion_y_tiempo_en_micros</a:t>
            </a:r>
            <a:endParaRPr lang="es-MX" dirty="0">
              <a:solidFill>
                <a:schemeClr val="tx1"/>
              </a:solidFill>
            </a:endParaRPr>
          </a:p>
        </p:txBody>
      </p:sp>
      <p:sp>
        <p:nvSpPr>
          <p:cNvPr id="71" name="Rectángulo 70">
            <a:extLst>
              <a:ext uri="{FF2B5EF4-FFF2-40B4-BE49-F238E27FC236}">
                <a16:creationId xmlns:a16="http://schemas.microsoft.com/office/drawing/2014/main" id="{093FB94B-BD4D-4F5C-BE77-5E2841CCB666}"/>
              </a:ext>
            </a:extLst>
          </p:cNvPr>
          <p:cNvSpPr/>
          <p:nvPr/>
        </p:nvSpPr>
        <p:spPr>
          <a:xfrm>
            <a:off x="301653" y="5849262"/>
            <a:ext cx="4277809" cy="3994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imprimir_ejecuciones_por_segundo</a:t>
            </a:r>
            <a:endParaRPr lang="es-MX" dirty="0">
              <a:solidFill>
                <a:schemeClr val="tx1"/>
              </a:solidFill>
            </a:endParaRPr>
          </a:p>
        </p:txBody>
      </p:sp>
      <p:sp>
        <p:nvSpPr>
          <p:cNvPr id="72" name="Rectángulo 71">
            <a:extLst>
              <a:ext uri="{FF2B5EF4-FFF2-40B4-BE49-F238E27FC236}">
                <a16:creationId xmlns:a16="http://schemas.microsoft.com/office/drawing/2014/main" id="{88D32D69-CFDA-42BC-9D94-BD164B13E4E8}"/>
              </a:ext>
            </a:extLst>
          </p:cNvPr>
          <p:cNvSpPr/>
          <p:nvPr/>
        </p:nvSpPr>
        <p:spPr>
          <a:xfrm>
            <a:off x="9584891" y="6140258"/>
            <a:ext cx="2413931" cy="43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reconnect</a:t>
            </a:r>
            <a:endParaRPr lang="es-MX" dirty="0">
              <a:solidFill>
                <a:schemeClr val="tx1"/>
              </a:solidFill>
            </a:endParaRPr>
          </a:p>
        </p:txBody>
      </p:sp>
      <p:sp>
        <p:nvSpPr>
          <p:cNvPr id="73" name="Rectángulo 72">
            <a:extLst>
              <a:ext uri="{FF2B5EF4-FFF2-40B4-BE49-F238E27FC236}">
                <a16:creationId xmlns:a16="http://schemas.microsoft.com/office/drawing/2014/main" id="{DE847389-1FF7-4079-9284-EDFE995F7450}"/>
              </a:ext>
            </a:extLst>
          </p:cNvPr>
          <p:cNvSpPr/>
          <p:nvPr/>
        </p:nvSpPr>
        <p:spPr>
          <a:xfrm>
            <a:off x="301652" y="6385286"/>
            <a:ext cx="4277809" cy="39943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imprimir_parametros</a:t>
            </a:r>
            <a:endParaRPr lang="es-MX" dirty="0">
              <a:solidFill>
                <a:schemeClr val="tx1"/>
              </a:solidFill>
            </a:endParaRPr>
          </a:p>
        </p:txBody>
      </p:sp>
      <p:sp>
        <p:nvSpPr>
          <p:cNvPr id="75" name="Rectángulo 74">
            <a:extLst>
              <a:ext uri="{FF2B5EF4-FFF2-40B4-BE49-F238E27FC236}">
                <a16:creationId xmlns:a16="http://schemas.microsoft.com/office/drawing/2014/main" id="{573A6E5F-EC4D-4C66-AA08-641813FABD31}"/>
              </a:ext>
            </a:extLst>
          </p:cNvPr>
          <p:cNvSpPr/>
          <p:nvPr/>
        </p:nvSpPr>
        <p:spPr>
          <a:xfrm>
            <a:off x="9546908" y="2133228"/>
            <a:ext cx="2522406" cy="938467"/>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Subrutina para recibir datos por MQTT</a:t>
            </a:r>
          </a:p>
          <a:p>
            <a:pPr algn="ctr"/>
            <a:r>
              <a:rPr lang="es-MX" dirty="0">
                <a:solidFill>
                  <a:schemeClr val="tx1"/>
                </a:solidFill>
              </a:rPr>
              <a:t>(por si se requiere)</a:t>
            </a:r>
          </a:p>
        </p:txBody>
      </p:sp>
      <p:cxnSp>
        <p:nvCxnSpPr>
          <p:cNvPr id="76" name="Conector recto 75">
            <a:extLst>
              <a:ext uri="{FF2B5EF4-FFF2-40B4-BE49-F238E27FC236}">
                <a16:creationId xmlns:a16="http://schemas.microsoft.com/office/drawing/2014/main" id="{1A2F7C24-1778-48ED-B682-ECEBEABB4EC0}"/>
              </a:ext>
            </a:extLst>
          </p:cNvPr>
          <p:cNvCxnSpPr>
            <a:cxnSpLocks/>
            <a:stCxn id="7" idx="3"/>
            <a:endCxn id="72" idx="1"/>
          </p:cNvCxnSpPr>
          <p:nvPr/>
        </p:nvCxnSpPr>
        <p:spPr>
          <a:xfrm>
            <a:off x="8632678" y="6356080"/>
            <a:ext cx="952213" cy="1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ángulo 80">
            <a:extLst>
              <a:ext uri="{FF2B5EF4-FFF2-40B4-BE49-F238E27FC236}">
                <a16:creationId xmlns:a16="http://schemas.microsoft.com/office/drawing/2014/main" id="{11823F11-F4E1-44CE-AF12-8E91BD6F7F3B}"/>
              </a:ext>
            </a:extLst>
          </p:cNvPr>
          <p:cNvSpPr/>
          <p:nvPr/>
        </p:nvSpPr>
        <p:spPr>
          <a:xfrm>
            <a:off x="460093" y="4603247"/>
            <a:ext cx="4064145" cy="56192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Subrutinas de impresión a monitor serial</a:t>
            </a:r>
          </a:p>
          <a:p>
            <a:pPr algn="ctr"/>
            <a:r>
              <a:rPr lang="es-MX" dirty="0">
                <a:solidFill>
                  <a:schemeClr val="tx1"/>
                </a:solidFill>
              </a:rPr>
              <a:t>(para depuración)</a:t>
            </a:r>
          </a:p>
        </p:txBody>
      </p:sp>
      <p:sp>
        <p:nvSpPr>
          <p:cNvPr id="82" name="Rectángulo 81">
            <a:extLst>
              <a:ext uri="{FF2B5EF4-FFF2-40B4-BE49-F238E27FC236}">
                <a16:creationId xmlns:a16="http://schemas.microsoft.com/office/drawing/2014/main" id="{86F56113-D095-4459-A18B-6B11893E854D}"/>
              </a:ext>
            </a:extLst>
          </p:cNvPr>
          <p:cNvSpPr/>
          <p:nvPr/>
        </p:nvSpPr>
        <p:spPr>
          <a:xfrm>
            <a:off x="9584891" y="129843"/>
            <a:ext cx="2522406" cy="12286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Librerías utilizadas</a:t>
            </a:r>
          </a:p>
          <a:p>
            <a:pPr algn="ctr"/>
            <a:r>
              <a:rPr lang="es-MX" dirty="0" err="1">
                <a:solidFill>
                  <a:schemeClr val="tx1"/>
                </a:solidFill>
              </a:rPr>
              <a:t>Wire.h</a:t>
            </a:r>
            <a:endParaRPr lang="es-MX" dirty="0">
              <a:solidFill>
                <a:schemeClr val="tx1"/>
              </a:solidFill>
            </a:endParaRPr>
          </a:p>
          <a:p>
            <a:pPr algn="ctr"/>
            <a:r>
              <a:rPr lang="es-MX" dirty="0">
                <a:solidFill>
                  <a:schemeClr val="tx1"/>
                </a:solidFill>
              </a:rPr>
              <a:t>ESP8266WiFi.h</a:t>
            </a:r>
          </a:p>
          <a:p>
            <a:pPr algn="ctr"/>
            <a:r>
              <a:rPr lang="es-MX" dirty="0" err="1">
                <a:solidFill>
                  <a:schemeClr val="tx1"/>
                </a:solidFill>
              </a:rPr>
              <a:t>PubSubClient.h</a:t>
            </a:r>
            <a:endParaRPr lang="es-MX" dirty="0">
              <a:solidFill>
                <a:schemeClr val="tx1"/>
              </a:solidFill>
            </a:endParaRPr>
          </a:p>
        </p:txBody>
      </p:sp>
    </p:spTree>
    <p:extLst>
      <p:ext uri="{BB962C8B-B14F-4D97-AF65-F5344CB8AC3E}">
        <p14:creationId xmlns:p14="http://schemas.microsoft.com/office/powerpoint/2010/main" val="173577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090F02-2CD0-4F4A-86C8-8E7C7F5C76FD}"/>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Problemas por resolver</a:t>
            </a:r>
          </a:p>
        </p:txBody>
      </p:sp>
      <p:sp>
        <p:nvSpPr>
          <p:cNvPr id="3" name="CuadroTexto 2">
            <a:extLst>
              <a:ext uri="{FF2B5EF4-FFF2-40B4-BE49-F238E27FC236}">
                <a16:creationId xmlns:a16="http://schemas.microsoft.com/office/drawing/2014/main" id="{C5379E22-82F5-4ABC-9027-8004F600A841}"/>
              </a:ext>
            </a:extLst>
          </p:cNvPr>
          <p:cNvSpPr txBox="1"/>
          <p:nvPr/>
        </p:nvSpPr>
        <p:spPr>
          <a:xfrm>
            <a:off x="388076" y="809140"/>
            <a:ext cx="10743750" cy="2585323"/>
          </a:xfrm>
          <a:prstGeom prst="rect">
            <a:avLst/>
          </a:prstGeom>
          <a:noFill/>
        </p:spPr>
        <p:txBody>
          <a:bodyPr wrap="square" rtlCol="0">
            <a:spAutoFit/>
          </a:bodyPr>
          <a:lstStyle/>
          <a:p>
            <a:pPr marL="342900" indent="-342900">
              <a:buFont typeface="+mj-lt"/>
              <a:buAutoNum type="arabicPeriod"/>
            </a:pPr>
            <a:endParaRPr lang="es-MX" dirty="0"/>
          </a:p>
          <a:p>
            <a:pPr marL="342900" indent="-342900">
              <a:buFont typeface="+mj-lt"/>
              <a:buAutoNum type="arabicPeriod"/>
            </a:pPr>
            <a:r>
              <a:rPr lang="es-MX" dirty="0"/>
              <a:t>Por cuestiones de tiempo de muestreo, es menos exacta la medición si se miden varios dispositivos. (Escalabilidad del proyecto)</a:t>
            </a:r>
          </a:p>
          <a:p>
            <a:pPr marL="800100" lvl="1" indent="-342900">
              <a:buFont typeface="+mj-lt"/>
              <a:buAutoNum type="alphaLcParenR"/>
            </a:pPr>
            <a:r>
              <a:rPr lang="es-MX" dirty="0"/>
              <a:t>Una posible solución es medir la potencia del conjunto de dispositivos (ya no sería uno por uno). </a:t>
            </a:r>
          </a:p>
          <a:p>
            <a:pPr marL="800100" lvl="1" indent="-342900">
              <a:buFont typeface="+mj-lt"/>
              <a:buAutoNum type="alphaLcParenR"/>
            </a:pPr>
            <a:endParaRPr lang="es-MX" dirty="0"/>
          </a:p>
          <a:p>
            <a:pPr marL="342900" indent="-342900">
              <a:buFont typeface="+mj-lt"/>
              <a:buAutoNum type="arabicPeriod"/>
            </a:pPr>
            <a:r>
              <a:rPr lang="es-MX" dirty="0"/>
              <a:t>Al utilizar el </a:t>
            </a:r>
            <a:r>
              <a:rPr lang="es-MX" dirty="0" err="1"/>
              <a:t>WiFi</a:t>
            </a:r>
            <a:r>
              <a:rPr lang="es-MX" dirty="0"/>
              <a:t> del ESP01 para enviar datos por MQTT, hay interferencia electromagnética en las mediciones de voltaje, afectando la medición de potencia. (La medición de corriente no se ve afectada por el </a:t>
            </a:r>
            <a:r>
              <a:rPr lang="es-MX" dirty="0" err="1"/>
              <a:t>WiFi</a:t>
            </a:r>
            <a:r>
              <a:rPr lang="es-MX" dirty="0"/>
              <a:t>)</a:t>
            </a:r>
          </a:p>
          <a:p>
            <a:pPr marL="800100" lvl="1" indent="-342900">
              <a:buFont typeface="+mj-lt"/>
              <a:buAutoNum type="alphaLcParenR"/>
            </a:pPr>
            <a:r>
              <a:rPr lang="es-MX" dirty="0"/>
              <a:t>Posible solución por hardware: Blindar el sensor de voltaje con respecto al módulo </a:t>
            </a:r>
            <a:r>
              <a:rPr lang="es-MX" dirty="0" err="1"/>
              <a:t>WiFi</a:t>
            </a:r>
            <a:r>
              <a:rPr lang="es-MX" dirty="0"/>
              <a:t> del ESP01. </a:t>
            </a:r>
          </a:p>
          <a:p>
            <a:pPr marL="800100" lvl="1" indent="-342900">
              <a:buFont typeface="+mj-lt"/>
              <a:buAutoNum type="alphaLcParenR"/>
            </a:pPr>
            <a:r>
              <a:rPr lang="es-MX" dirty="0"/>
              <a:t>Posible solución por software: Aplicar filtros digitales a la señal de voltaje. </a:t>
            </a:r>
          </a:p>
        </p:txBody>
      </p:sp>
    </p:spTree>
    <p:extLst>
      <p:ext uri="{BB962C8B-B14F-4D97-AF65-F5344CB8AC3E}">
        <p14:creationId xmlns:p14="http://schemas.microsoft.com/office/powerpoint/2010/main" val="321808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02E623D-497D-4D45-9AB9-E894C2664362}"/>
              </a:ext>
            </a:extLst>
          </p:cNvPr>
          <p:cNvSpPr/>
          <p:nvPr/>
        </p:nvSpPr>
        <p:spPr>
          <a:xfrm>
            <a:off x="595330" y="168888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 Medición del consumo de energía</a:t>
            </a:r>
          </a:p>
        </p:txBody>
      </p:sp>
      <p:sp>
        <p:nvSpPr>
          <p:cNvPr id="4" name="Rectángulo 3">
            <a:extLst>
              <a:ext uri="{FF2B5EF4-FFF2-40B4-BE49-F238E27FC236}">
                <a16:creationId xmlns:a16="http://schemas.microsoft.com/office/drawing/2014/main" id="{0098868F-7B4C-4D47-85F2-20EF121993B3}"/>
              </a:ext>
            </a:extLst>
          </p:cNvPr>
          <p:cNvSpPr/>
          <p:nvPr/>
        </p:nvSpPr>
        <p:spPr>
          <a:xfrm>
            <a:off x="4216227" y="1688888"/>
            <a:ext cx="2462357"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 Envío y procesamiento de datos</a:t>
            </a:r>
          </a:p>
        </p:txBody>
      </p:sp>
      <p:sp>
        <p:nvSpPr>
          <p:cNvPr id="5" name="Rectángulo 4">
            <a:extLst>
              <a:ext uri="{FF2B5EF4-FFF2-40B4-BE49-F238E27FC236}">
                <a16:creationId xmlns:a16="http://schemas.microsoft.com/office/drawing/2014/main" id="{902D2A50-1D57-4763-A094-E6556B82E0C7}"/>
              </a:ext>
            </a:extLst>
          </p:cNvPr>
          <p:cNvSpPr/>
          <p:nvPr/>
        </p:nvSpPr>
        <p:spPr>
          <a:xfrm>
            <a:off x="7933976" y="168888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 Generación de un reporte desglosado de consumo eléctrico</a:t>
            </a:r>
          </a:p>
        </p:txBody>
      </p:sp>
      <p:cxnSp>
        <p:nvCxnSpPr>
          <p:cNvPr id="6" name="Conector recto de flecha 5">
            <a:extLst>
              <a:ext uri="{FF2B5EF4-FFF2-40B4-BE49-F238E27FC236}">
                <a16:creationId xmlns:a16="http://schemas.microsoft.com/office/drawing/2014/main" id="{B8F5D603-AA85-4C25-8B30-50880E651461}"/>
              </a:ext>
            </a:extLst>
          </p:cNvPr>
          <p:cNvCxnSpPr>
            <a:cxnSpLocks/>
            <a:stCxn id="3" idx="3"/>
            <a:endCxn id="4" idx="1"/>
          </p:cNvCxnSpPr>
          <p:nvPr/>
        </p:nvCxnSpPr>
        <p:spPr>
          <a:xfrm>
            <a:off x="3009261" y="2141443"/>
            <a:ext cx="12069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5FE0956B-4BA3-43FE-A5B9-AAB2371A4744}"/>
              </a:ext>
            </a:extLst>
          </p:cNvPr>
          <p:cNvCxnSpPr>
            <a:cxnSpLocks/>
            <a:stCxn id="4" idx="3"/>
            <a:endCxn id="5" idx="1"/>
          </p:cNvCxnSpPr>
          <p:nvPr/>
        </p:nvCxnSpPr>
        <p:spPr>
          <a:xfrm>
            <a:off x="6678584" y="2141443"/>
            <a:ext cx="125539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36FF676A-9F15-46A7-843A-D165B8049826}"/>
              </a:ext>
            </a:extLst>
          </p:cNvPr>
          <p:cNvCxnSpPr>
            <a:cxnSpLocks/>
          </p:cNvCxnSpPr>
          <p:nvPr/>
        </p:nvCxnSpPr>
        <p:spPr>
          <a:xfrm>
            <a:off x="808382" y="2593997"/>
            <a:ext cx="0" cy="24969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847D1CDE-F3D8-4D10-8BFC-CA5DD3316758}"/>
              </a:ext>
            </a:extLst>
          </p:cNvPr>
          <p:cNvCxnSpPr>
            <a:cxnSpLocks/>
            <a:endCxn id="16" idx="1"/>
          </p:cNvCxnSpPr>
          <p:nvPr/>
        </p:nvCxnSpPr>
        <p:spPr>
          <a:xfrm>
            <a:off x="808382" y="3616206"/>
            <a:ext cx="5408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ángulo 15">
                <a:extLst>
                  <a:ext uri="{FF2B5EF4-FFF2-40B4-BE49-F238E27FC236}">
                    <a16:creationId xmlns:a16="http://schemas.microsoft.com/office/drawing/2014/main" id="{E3D74D07-BA50-4A42-A27B-18EF7816D7F6}"/>
                  </a:ext>
                </a:extLst>
              </p:cNvPr>
              <p:cNvSpPr/>
              <p:nvPr/>
            </p:nvSpPr>
            <p:spPr>
              <a:xfrm>
                <a:off x="1349275" y="3163651"/>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LcPeriod"/>
                </a:pPr>
                <a:r>
                  <a:rPr lang="es-MX" dirty="0">
                    <a:solidFill>
                      <a:schemeClr val="tx1"/>
                    </a:solidFill>
                  </a:rPr>
                  <a:t>Medición de potencia eléctrica </a:t>
                </a:r>
              </a:p>
              <a:p>
                <a:pPr algn="ctr"/>
                <a:r>
                  <a:rPr lang="es-MX" dirty="0">
                    <a:solidFill>
                      <a:schemeClr val="tx1"/>
                    </a:solidFill>
                  </a:rPr>
                  <a:t>(</a:t>
                </a:r>
                <a14:m>
                  <m:oMath xmlns:m="http://schemas.openxmlformats.org/officeDocument/2006/math">
                    <m:r>
                      <m:rPr>
                        <m:sty m:val="p"/>
                      </m:rPr>
                      <a:rPr lang="es-MX" b="0" i="0" smtClean="0">
                        <a:solidFill>
                          <a:schemeClr val="tx1"/>
                        </a:solidFill>
                        <a:latin typeface="Cambria Math" panose="02040503050406030204" pitchFamily="18" charset="0"/>
                      </a:rPr>
                      <m:t>P</m:t>
                    </m:r>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𝑉</m:t>
                    </m:r>
                    <m:r>
                      <a:rPr lang="es-MX" b="0" i="1" smtClean="0">
                        <a:solidFill>
                          <a:schemeClr val="tx1"/>
                        </a:solidFill>
                        <a:latin typeface="Cambria Math" panose="02040503050406030204" pitchFamily="18" charset="0"/>
                        <a:ea typeface="Cambria Math" panose="02040503050406030204" pitchFamily="18" charset="0"/>
                      </a:rPr>
                      <m:t>×</m:t>
                    </m:r>
                    <m:r>
                      <a:rPr lang="es-MX" b="0" i="1" smtClean="0">
                        <a:solidFill>
                          <a:schemeClr val="tx1"/>
                        </a:solidFill>
                        <a:latin typeface="Cambria Math" panose="02040503050406030204" pitchFamily="18" charset="0"/>
                        <a:ea typeface="Cambria Math" panose="02040503050406030204" pitchFamily="18" charset="0"/>
                      </a:rPr>
                      <m:t>𝐼</m:t>
                    </m:r>
                  </m:oMath>
                </a14:m>
                <a:r>
                  <a:rPr lang="es-MX" dirty="0">
                    <a:solidFill>
                      <a:schemeClr val="tx1"/>
                    </a:solidFill>
                  </a:rPr>
                  <a:t>)</a:t>
                </a:r>
              </a:p>
            </p:txBody>
          </p:sp>
        </mc:Choice>
        <mc:Fallback xmlns="">
          <p:sp>
            <p:nvSpPr>
              <p:cNvPr id="16" name="Rectángulo 15">
                <a:extLst>
                  <a:ext uri="{FF2B5EF4-FFF2-40B4-BE49-F238E27FC236}">
                    <a16:creationId xmlns:a16="http://schemas.microsoft.com/office/drawing/2014/main" id="{E3D74D07-BA50-4A42-A27B-18EF7816D7F6}"/>
                  </a:ext>
                </a:extLst>
              </p:cNvPr>
              <p:cNvSpPr>
                <a:spLocks noRot="1" noChangeAspect="1" noMove="1" noResize="1" noEditPoints="1" noAdjustHandles="1" noChangeArrowheads="1" noChangeShapeType="1" noTextEdit="1"/>
              </p:cNvSpPr>
              <p:nvPr/>
            </p:nvSpPr>
            <p:spPr>
              <a:xfrm>
                <a:off x="1349275" y="3163651"/>
                <a:ext cx="2413931" cy="905109"/>
              </a:xfrm>
              <a:prstGeom prst="rect">
                <a:avLst/>
              </a:prstGeom>
              <a:blipFill>
                <a:blip r:embed="rId2"/>
                <a:stretch>
                  <a:fillRect t="-1948" b="-9091"/>
                </a:stretch>
              </a:blipFill>
              <a:ln w="38100">
                <a:solidFill>
                  <a:schemeClr val="tx1"/>
                </a:solidFill>
              </a:ln>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B693810D-F907-4AB1-82A6-1DB3ED9E47F1}"/>
              </a:ext>
            </a:extLst>
          </p:cNvPr>
          <p:cNvSpPr/>
          <p:nvPr/>
        </p:nvSpPr>
        <p:spPr>
          <a:xfrm>
            <a:off x="1349275" y="4638414"/>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b. A través del uso de dispositivos. (logs) </a:t>
            </a:r>
          </a:p>
        </p:txBody>
      </p:sp>
      <p:cxnSp>
        <p:nvCxnSpPr>
          <p:cNvPr id="19" name="Conector recto de flecha 18">
            <a:extLst>
              <a:ext uri="{FF2B5EF4-FFF2-40B4-BE49-F238E27FC236}">
                <a16:creationId xmlns:a16="http://schemas.microsoft.com/office/drawing/2014/main" id="{95E57CE3-A103-44F3-904B-206FC02A2275}"/>
              </a:ext>
            </a:extLst>
          </p:cNvPr>
          <p:cNvCxnSpPr>
            <a:cxnSpLocks/>
            <a:endCxn id="18" idx="1"/>
          </p:cNvCxnSpPr>
          <p:nvPr/>
        </p:nvCxnSpPr>
        <p:spPr>
          <a:xfrm>
            <a:off x="808382" y="5090969"/>
            <a:ext cx="5408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882B9176-1A24-49EB-ABF5-DE844B875C7B}"/>
              </a:ext>
            </a:extLst>
          </p:cNvPr>
          <p:cNvSpPr/>
          <p:nvPr/>
        </p:nvSpPr>
        <p:spPr>
          <a:xfrm>
            <a:off x="4544686" y="3656899"/>
            <a:ext cx="7146385" cy="188662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a:solidFill>
                  <a:schemeClr val="tx1"/>
                </a:solidFill>
              </a:rPr>
              <a:t>En esta semana …</a:t>
            </a:r>
          </a:p>
          <a:p>
            <a:pPr algn="just"/>
            <a:r>
              <a:rPr lang="es-MX" dirty="0">
                <a:solidFill>
                  <a:schemeClr val="tx1"/>
                </a:solidFill>
              </a:rPr>
              <a:t>     se consumieron X Watts en luz. </a:t>
            </a:r>
          </a:p>
          <a:p>
            <a:pPr algn="just"/>
            <a:r>
              <a:rPr lang="es-MX" dirty="0">
                <a:solidFill>
                  <a:schemeClr val="tx1"/>
                </a:solidFill>
              </a:rPr>
              <a:t>     las computadoras consumieron el X% del consumo total. </a:t>
            </a:r>
          </a:p>
          <a:p>
            <a:pPr algn="just"/>
            <a:r>
              <a:rPr lang="es-MX" dirty="0">
                <a:solidFill>
                  <a:schemeClr val="tx1"/>
                </a:solidFill>
              </a:rPr>
              <a:t>     se utilizó un X% más de luz que la semana pasada. </a:t>
            </a:r>
          </a:p>
          <a:p>
            <a:pPr algn="just"/>
            <a:r>
              <a:rPr lang="es-MX" dirty="0">
                <a:solidFill>
                  <a:schemeClr val="tx1"/>
                </a:solidFill>
              </a:rPr>
              <a:t>     Mientras la luz estaba prendida, solo en un X% nadie estaba presente. </a:t>
            </a:r>
          </a:p>
          <a:p>
            <a:pPr algn="just"/>
            <a:r>
              <a:rPr lang="es-MX" dirty="0">
                <a:solidFill>
                  <a:schemeClr val="tx1"/>
                </a:solidFill>
              </a:rPr>
              <a:t>     Un X% se utilizó en X aplicaciones (quienes utilizan la computadora). </a:t>
            </a:r>
          </a:p>
        </p:txBody>
      </p:sp>
      <p:cxnSp>
        <p:nvCxnSpPr>
          <p:cNvPr id="26" name="Conector recto de flecha 25">
            <a:extLst>
              <a:ext uri="{FF2B5EF4-FFF2-40B4-BE49-F238E27FC236}">
                <a16:creationId xmlns:a16="http://schemas.microsoft.com/office/drawing/2014/main" id="{04FF8018-E7F1-4CBF-86F9-9AE4C86DBFFD}"/>
              </a:ext>
            </a:extLst>
          </p:cNvPr>
          <p:cNvCxnSpPr>
            <a:cxnSpLocks/>
            <a:stCxn id="5" idx="2"/>
          </p:cNvCxnSpPr>
          <p:nvPr/>
        </p:nvCxnSpPr>
        <p:spPr>
          <a:xfrm>
            <a:off x="9140942" y="2593997"/>
            <a:ext cx="0" cy="10629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29">
            <a:extLst>
              <a:ext uri="{FF2B5EF4-FFF2-40B4-BE49-F238E27FC236}">
                <a16:creationId xmlns:a16="http://schemas.microsoft.com/office/drawing/2014/main" id="{FFC0055B-6479-43D1-8992-96A8B16EC7F7}"/>
              </a:ext>
            </a:extLst>
          </p:cNvPr>
          <p:cNvSpPr/>
          <p:nvPr/>
        </p:nvSpPr>
        <p:spPr>
          <a:xfrm>
            <a:off x="9140941" y="2842103"/>
            <a:ext cx="967404" cy="525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Ejemplo</a:t>
            </a:r>
          </a:p>
        </p:txBody>
      </p:sp>
      <p:sp>
        <p:nvSpPr>
          <p:cNvPr id="15" name="CuadroTexto 14">
            <a:extLst>
              <a:ext uri="{FF2B5EF4-FFF2-40B4-BE49-F238E27FC236}">
                <a16:creationId xmlns:a16="http://schemas.microsoft.com/office/drawing/2014/main" id="{4E9FA36B-F67F-44AE-8FCA-53A474B9071C}"/>
              </a:ext>
            </a:extLst>
          </p:cNvPr>
          <p:cNvSpPr txBox="1"/>
          <p:nvPr/>
        </p:nvSpPr>
        <p:spPr>
          <a:xfrm>
            <a:off x="4738675" y="302260"/>
            <a:ext cx="2714654" cy="523220"/>
          </a:xfrm>
          <a:prstGeom prst="rect">
            <a:avLst/>
          </a:prstGeom>
          <a:noFill/>
        </p:spPr>
        <p:txBody>
          <a:bodyPr wrap="none" rtlCol="0">
            <a:spAutoFit/>
          </a:bodyPr>
          <a:lstStyle/>
          <a:p>
            <a:pPr algn="ctr"/>
            <a:r>
              <a:rPr lang="es-MX" sz="2800" dirty="0"/>
              <a:t>Idea del proyecto</a:t>
            </a:r>
            <a:endParaRPr lang="es-MX" sz="2800" dirty="0">
              <a:solidFill>
                <a:schemeClr val="tx1"/>
              </a:solidFill>
            </a:endParaRPr>
          </a:p>
        </p:txBody>
      </p:sp>
    </p:spTree>
    <p:extLst>
      <p:ext uri="{BB962C8B-B14F-4D97-AF65-F5344CB8AC3E}">
        <p14:creationId xmlns:p14="http://schemas.microsoft.com/office/powerpoint/2010/main" val="348281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756D1-FDA6-4E66-BEF5-6C02C2258E43}"/>
              </a:ext>
            </a:extLst>
          </p:cNvPr>
          <p:cNvSpPr txBox="1"/>
          <p:nvPr/>
        </p:nvSpPr>
        <p:spPr>
          <a:xfrm>
            <a:off x="2545386" y="302260"/>
            <a:ext cx="7101238" cy="523220"/>
          </a:xfrm>
          <a:prstGeom prst="rect">
            <a:avLst/>
          </a:prstGeom>
          <a:noFill/>
        </p:spPr>
        <p:txBody>
          <a:bodyPr wrap="none" rtlCol="0">
            <a:spAutoFit/>
          </a:bodyPr>
          <a:lstStyle/>
          <a:p>
            <a:pPr algn="ctr"/>
            <a:r>
              <a:rPr lang="es-MX" sz="2800" dirty="0">
                <a:solidFill>
                  <a:schemeClr val="tx1"/>
                </a:solidFill>
              </a:rPr>
              <a:t>1. Medición del consumo de energía (corriente)</a:t>
            </a:r>
          </a:p>
        </p:txBody>
      </p:sp>
      <p:sp>
        <p:nvSpPr>
          <p:cNvPr id="3" name="CuadroTexto 2">
            <a:extLst>
              <a:ext uri="{FF2B5EF4-FFF2-40B4-BE49-F238E27FC236}">
                <a16:creationId xmlns:a16="http://schemas.microsoft.com/office/drawing/2014/main" id="{7286B752-6A07-4155-B60B-047635B7CC82}"/>
              </a:ext>
            </a:extLst>
          </p:cNvPr>
          <p:cNvSpPr txBox="1"/>
          <p:nvPr/>
        </p:nvSpPr>
        <p:spPr>
          <a:xfrm>
            <a:off x="2574685" y="5603810"/>
            <a:ext cx="8062464" cy="1200329"/>
          </a:xfrm>
          <a:prstGeom prst="rect">
            <a:avLst/>
          </a:prstGeom>
          <a:noFill/>
        </p:spPr>
        <p:txBody>
          <a:bodyPr wrap="none" rtlCol="0">
            <a:spAutoFit/>
          </a:bodyPr>
          <a:lstStyle/>
          <a:p>
            <a:r>
              <a:rPr lang="es-MX" dirty="0"/>
              <a:t>https://programarfacil.com/blog/arduino-blog/sct-013-consumo-electrico-arduino/</a:t>
            </a:r>
          </a:p>
          <a:p>
            <a:r>
              <a:rPr lang="es-MX" dirty="0"/>
              <a:t>https://programarfacil.com/podcast/como-configurar-esp01-wifi-esp8266/</a:t>
            </a:r>
          </a:p>
          <a:p>
            <a:r>
              <a:rPr lang="es-MX" dirty="0"/>
              <a:t>https://www.instructables.com/I2C-With-the-ESP8266-01-Exploring-ESP8266Part-1/</a:t>
            </a:r>
          </a:p>
          <a:p>
            <a:r>
              <a:rPr lang="es-MX" dirty="0"/>
              <a:t>https://microcontrollerslab.com/ads1115-external-adc-with-esp32/</a:t>
            </a:r>
          </a:p>
        </p:txBody>
      </p:sp>
      <p:sp>
        <p:nvSpPr>
          <p:cNvPr id="4" name="Rectángulo 3">
            <a:extLst>
              <a:ext uri="{FF2B5EF4-FFF2-40B4-BE49-F238E27FC236}">
                <a16:creationId xmlns:a16="http://schemas.microsoft.com/office/drawing/2014/main" id="{289E34C6-2DF3-4570-A2D9-67BC18471A1E}"/>
              </a:ext>
            </a:extLst>
          </p:cNvPr>
          <p:cNvSpPr/>
          <p:nvPr/>
        </p:nvSpPr>
        <p:spPr>
          <a:xfrm>
            <a:off x="2845372"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corriente</a:t>
            </a:r>
          </a:p>
        </p:txBody>
      </p:sp>
      <p:sp>
        <p:nvSpPr>
          <p:cNvPr id="5" name="Rectángulo 4">
            <a:extLst>
              <a:ext uri="{FF2B5EF4-FFF2-40B4-BE49-F238E27FC236}">
                <a16:creationId xmlns:a16="http://schemas.microsoft.com/office/drawing/2014/main" id="{E58C6356-BF26-41C6-87E8-2040BD25D603}"/>
              </a:ext>
            </a:extLst>
          </p:cNvPr>
          <p:cNvSpPr/>
          <p:nvPr/>
        </p:nvSpPr>
        <p:spPr>
          <a:xfrm>
            <a:off x="5576181" y="1888799"/>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a:t>
            </a:r>
          </a:p>
        </p:txBody>
      </p:sp>
      <p:sp>
        <p:nvSpPr>
          <p:cNvPr id="6" name="Rectángulo 5">
            <a:extLst>
              <a:ext uri="{FF2B5EF4-FFF2-40B4-BE49-F238E27FC236}">
                <a16:creationId xmlns:a16="http://schemas.microsoft.com/office/drawing/2014/main" id="{768933B5-7BF0-4351-B786-6743B3072E4D}"/>
              </a:ext>
            </a:extLst>
          </p:cNvPr>
          <p:cNvSpPr/>
          <p:nvPr/>
        </p:nvSpPr>
        <p:spPr>
          <a:xfrm>
            <a:off x="8223218"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microcontrolador</a:t>
            </a:r>
          </a:p>
        </p:txBody>
      </p:sp>
      <p:cxnSp>
        <p:nvCxnSpPr>
          <p:cNvPr id="7" name="Conector recto de flecha 6">
            <a:extLst>
              <a:ext uri="{FF2B5EF4-FFF2-40B4-BE49-F238E27FC236}">
                <a16:creationId xmlns:a16="http://schemas.microsoft.com/office/drawing/2014/main" id="{21AA6B22-C10E-42A9-B4D1-3C0AA79FB32F}"/>
              </a:ext>
            </a:extLst>
          </p:cNvPr>
          <p:cNvCxnSpPr>
            <a:cxnSpLocks/>
            <a:stCxn id="4" idx="3"/>
            <a:endCxn id="5" idx="1"/>
          </p:cNvCxnSpPr>
          <p:nvPr/>
        </p:nvCxnSpPr>
        <p:spPr>
          <a:xfrm>
            <a:off x="5259303" y="2332600"/>
            <a:ext cx="316878"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C0E32061-54FC-4683-B33F-598E48741F13}"/>
              </a:ext>
            </a:extLst>
          </p:cNvPr>
          <p:cNvCxnSpPr>
            <a:cxnSpLocks/>
            <a:stCxn id="5" idx="3"/>
            <a:endCxn id="6" idx="1"/>
          </p:cNvCxnSpPr>
          <p:nvPr/>
        </p:nvCxnSpPr>
        <p:spPr>
          <a:xfrm flipV="1">
            <a:off x="7990112" y="2332600"/>
            <a:ext cx="233106"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rco 17">
            <a:extLst>
              <a:ext uri="{FF2B5EF4-FFF2-40B4-BE49-F238E27FC236}">
                <a16:creationId xmlns:a16="http://schemas.microsoft.com/office/drawing/2014/main" id="{82618E3A-64C8-495F-B0EA-B19623DD53E3}"/>
              </a:ext>
            </a:extLst>
          </p:cNvPr>
          <p:cNvSpPr/>
          <p:nvPr/>
        </p:nvSpPr>
        <p:spPr>
          <a:xfrm>
            <a:off x="10259724" y="1519570"/>
            <a:ext cx="700265" cy="1596946"/>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Arco 18">
            <a:extLst>
              <a:ext uri="{FF2B5EF4-FFF2-40B4-BE49-F238E27FC236}">
                <a16:creationId xmlns:a16="http://schemas.microsoft.com/office/drawing/2014/main" id="{0B1A28AD-8D74-4477-961D-33DC73ABAAC0}"/>
              </a:ext>
            </a:extLst>
          </p:cNvPr>
          <p:cNvSpPr/>
          <p:nvPr/>
        </p:nvSpPr>
        <p:spPr>
          <a:xfrm>
            <a:off x="10370640" y="1203321"/>
            <a:ext cx="1010123" cy="2303573"/>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0" name="Arco 19">
            <a:extLst>
              <a:ext uri="{FF2B5EF4-FFF2-40B4-BE49-F238E27FC236}">
                <a16:creationId xmlns:a16="http://schemas.microsoft.com/office/drawing/2014/main" id="{FE8CC06F-BE65-4905-8292-704063163D02}"/>
              </a:ext>
            </a:extLst>
          </p:cNvPr>
          <p:cNvSpPr/>
          <p:nvPr/>
        </p:nvSpPr>
        <p:spPr>
          <a:xfrm>
            <a:off x="10609856" y="848646"/>
            <a:ext cx="1321174" cy="3012921"/>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pic>
        <p:nvPicPr>
          <p:cNvPr id="1026" name="Picture 2" descr="Sensor de Corriente">
            <a:extLst>
              <a:ext uri="{FF2B5EF4-FFF2-40B4-BE49-F238E27FC236}">
                <a16:creationId xmlns:a16="http://schemas.microsoft.com/office/drawing/2014/main" id="{1DC8471E-77FE-4CE7-9792-7617A79D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175" y="3325017"/>
            <a:ext cx="1919068" cy="1919068"/>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CF66CED8-A022-4709-90AF-02A41F80803D}"/>
              </a:ext>
            </a:extLst>
          </p:cNvPr>
          <p:cNvSpPr txBox="1"/>
          <p:nvPr/>
        </p:nvSpPr>
        <p:spPr>
          <a:xfrm>
            <a:off x="3448550" y="5108991"/>
            <a:ext cx="878317" cy="369332"/>
          </a:xfrm>
          <a:prstGeom prst="rect">
            <a:avLst/>
          </a:prstGeom>
          <a:noFill/>
        </p:spPr>
        <p:txBody>
          <a:bodyPr wrap="none" rtlCol="0">
            <a:spAutoFit/>
          </a:bodyPr>
          <a:lstStyle/>
          <a:p>
            <a:r>
              <a:rPr lang="es-MX" dirty="0"/>
              <a:t>SCT013</a:t>
            </a:r>
          </a:p>
        </p:txBody>
      </p:sp>
      <p:pic>
        <p:nvPicPr>
          <p:cNvPr id="1028" name="Picture 4" descr="Jack 3,5 mm estéreo, encapsulado, para chasis">
            <a:extLst>
              <a:ext uri="{FF2B5EF4-FFF2-40B4-BE49-F238E27FC236}">
                <a16:creationId xmlns:a16="http://schemas.microsoft.com/office/drawing/2014/main" id="{360BB63E-7F6F-443C-93DD-ACD1A7114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99636" y="3655013"/>
            <a:ext cx="1259076" cy="1259076"/>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6735E7A6-5C8A-475A-A6DB-A79B726806FE}"/>
              </a:ext>
            </a:extLst>
          </p:cNvPr>
          <p:cNvSpPr txBox="1"/>
          <p:nvPr/>
        </p:nvSpPr>
        <p:spPr>
          <a:xfrm>
            <a:off x="4774174" y="5108991"/>
            <a:ext cx="2119555" cy="369332"/>
          </a:xfrm>
          <a:prstGeom prst="rect">
            <a:avLst/>
          </a:prstGeom>
          <a:noFill/>
        </p:spPr>
        <p:txBody>
          <a:bodyPr wrap="none" rtlCol="0">
            <a:spAutoFit/>
          </a:bodyPr>
          <a:lstStyle/>
          <a:p>
            <a:r>
              <a:rPr lang="es-MX" dirty="0"/>
              <a:t>Jack hembra 3.5 mm</a:t>
            </a:r>
          </a:p>
        </p:txBody>
      </p:sp>
      <p:pic>
        <p:nvPicPr>
          <p:cNvPr id="1030" name="Picture 6" descr="Modulo ADS1115 ADC Amplificador de Ganancia Programable">
            <a:extLst>
              <a:ext uri="{FF2B5EF4-FFF2-40B4-BE49-F238E27FC236}">
                <a16:creationId xmlns:a16="http://schemas.microsoft.com/office/drawing/2014/main" id="{999C64B9-779F-458C-91CD-AC6C8C925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1398" y="3415046"/>
            <a:ext cx="1717431" cy="1717431"/>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1B804675-F9D0-40F1-AF23-5E17349358DE}"/>
              </a:ext>
            </a:extLst>
          </p:cNvPr>
          <p:cNvSpPr txBox="1"/>
          <p:nvPr/>
        </p:nvSpPr>
        <p:spPr>
          <a:xfrm>
            <a:off x="7472984" y="5048630"/>
            <a:ext cx="1034257" cy="369332"/>
          </a:xfrm>
          <a:prstGeom prst="rect">
            <a:avLst/>
          </a:prstGeom>
          <a:noFill/>
        </p:spPr>
        <p:txBody>
          <a:bodyPr wrap="none" rtlCol="0">
            <a:spAutoFit/>
          </a:bodyPr>
          <a:lstStyle/>
          <a:p>
            <a:r>
              <a:rPr lang="es-MX" dirty="0"/>
              <a:t>ADS1115</a:t>
            </a:r>
          </a:p>
        </p:txBody>
      </p:sp>
      <p:pic>
        <p:nvPicPr>
          <p:cNvPr id="1032" name="Picture 8" descr="ESP-01S ESP8266">
            <a:extLst>
              <a:ext uri="{FF2B5EF4-FFF2-40B4-BE49-F238E27FC236}">
                <a16:creationId xmlns:a16="http://schemas.microsoft.com/office/drawing/2014/main" id="{D0716181-E0DC-453B-93AE-0ED47E1179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0906" y="3508696"/>
            <a:ext cx="1530129" cy="1530129"/>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99177864-4A4A-4A32-AF26-39743BEDEDB4}"/>
              </a:ext>
            </a:extLst>
          </p:cNvPr>
          <p:cNvSpPr txBox="1"/>
          <p:nvPr/>
        </p:nvSpPr>
        <p:spPr>
          <a:xfrm>
            <a:off x="9392055" y="5057330"/>
            <a:ext cx="753091" cy="369332"/>
          </a:xfrm>
          <a:prstGeom prst="rect">
            <a:avLst/>
          </a:prstGeom>
          <a:noFill/>
        </p:spPr>
        <p:txBody>
          <a:bodyPr wrap="none" rtlCol="0">
            <a:spAutoFit/>
          </a:bodyPr>
          <a:lstStyle/>
          <a:p>
            <a:r>
              <a:rPr lang="es-MX" dirty="0"/>
              <a:t>ESP01</a:t>
            </a:r>
          </a:p>
        </p:txBody>
      </p:sp>
      <p:sp>
        <p:nvSpPr>
          <p:cNvPr id="29" name="Rectángulo 28">
            <a:extLst>
              <a:ext uri="{FF2B5EF4-FFF2-40B4-BE49-F238E27FC236}">
                <a16:creationId xmlns:a16="http://schemas.microsoft.com/office/drawing/2014/main" id="{4CED8961-5EA5-4BB9-95C7-FF8B37FE0469}"/>
              </a:ext>
            </a:extLst>
          </p:cNvPr>
          <p:cNvSpPr/>
          <p:nvPr/>
        </p:nvSpPr>
        <p:spPr>
          <a:xfrm>
            <a:off x="2974976" y="3223152"/>
            <a:ext cx="4018301"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0" name="Rectángulo 29">
            <a:extLst>
              <a:ext uri="{FF2B5EF4-FFF2-40B4-BE49-F238E27FC236}">
                <a16:creationId xmlns:a16="http://schemas.microsoft.com/office/drawing/2014/main" id="{94EFBFE4-146F-408E-B1EC-69A428B6A7F4}"/>
              </a:ext>
            </a:extLst>
          </p:cNvPr>
          <p:cNvSpPr/>
          <p:nvPr/>
        </p:nvSpPr>
        <p:spPr>
          <a:xfrm>
            <a:off x="7169806"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31" name="Rectángulo 30">
            <a:extLst>
              <a:ext uri="{FF2B5EF4-FFF2-40B4-BE49-F238E27FC236}">
                <a16:creationId xmlns:a16="http://schemas.microsoft.com/office/drawing/2014/main" id="{415ADCD5-1BF1-4A45-9FD2-F0E9D875CDCC}"/>
              </a:ext>
            </a:extLst>
          </p:cNvPr>
          <p:cNvSpPr/>
          <p:nvPr/>
        </p:nvSpPr>
        <p:spPr>
          <a:xfrm>
            <a:off x="8928489"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pic>
        <p:nvPicPr>
          <p:cNvPr id="1034" name="Picture 10" descr="Extensión Eléctrica Sanelec Clavija Reforzada 10 cm">
            <a:extLst>
              <a:ext uri="{FF2B5EF4-FFF2-40B4-BE49-F238E27FC236}">
                <a16:creationId xmlns:a16="http://schemas.microsoft.com/office/drawing/2014/main" id="{5C9958B2-449D-4BEB-8D93-2C26A2361D4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463" r="22494"/>
          <a:stretch/>
        </p:blipFill>
        <p:spPr bwMode="auto">
          <a:xfrm>
            <a:off x="1445399" y="3331947"/>
            <a:ext cx="1035469" cy="2069146"/>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Conector recto de flecha 32">
            <a:extLst>
              <a:ext uri="{FF2B5EF4-FFF2-40B4-BE49-F238E27FC236}">
                <a16:creationId xmlns:a16="http://schemas.microsoft.com/office/drawing/2014/main" id="{230A117F-FC19-4015-B0EF-CA0F77E5D4DB}"/>
              </a:ext>
            </a:extLst>
          </p:cNvPr>
          <p:cNvCxnSpPr>
            <a:cxnSpLocks/>
            <a:stCxn id="29" idx="3"/>
            <a:endCxn id="30" idx="1"/>
          </p:cNvCxnSpPr>
          <p:nvPr/>
        </p:nvCxnSpPr>
        <p:spPr>
          <a:xfrm flipV="1">
            <a:off x="6993277" y="4374936"/>
            <a:ext cx="17652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AB62DF4-65F5-4FCF-87E2-1DCCAF0D3AF6}"/>
              </a:ext>
            </a:extLst>
          </p:cNvPr>
          <p:cNvCxnSpPr>
            <a:cxnSpLocks/>
            <a:stCxn id="30" idx="3"/>
            <a:endCxn id="31" idx="1"/>
          </p:cNvCxnSpPr>
          <p:nvPr/>
        </p:nvCxnSpPr>
        <p:spPr>
          <a:xfrm>
            <a:off x="8759613" y="4374936"/>
            <a:ext cx="1688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CC819774-E23C-45F5-92F1-F34A24CEC1AB}"/>
              </a:ext>
            </a:extLst>
          </p:cNvPr>
          <p:cNvSpPr/>
          <p:nvPr/>
        </p:nvSpPr>
        <p:spPr>
          <a:xfrm>
            <a:off x="156449" y="187352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Cable de alimentación del dispositivo</a:t>
            </a:r>
          </a:p>
        </p:txBody>
      </p:sp>
      <p:cxnSp>
        <p:nvCxnSpPr>
          <p:cNvPr id="45" name="Conector recto de flecha 44">
            <a:extLst>
              <a:ext uri="{FF2B5EF4-FFF2-40B4-BE49-F238E27FC236}">
                <a16:creationId xmlns:a16="http://schemas.microsoft.com/office/drawing/2014/main" id="{3E5A05E6-3B81-4FA5-8C1F-08BB43CA867C}"/>
              </a:ext>
            </a:extLst>
          </p:cNvPr>
          <p:cNvCxnSpPr>
            <a:cxnSpLocks/>
            <a:stCxn id="44" idx="3"/>
            <a:endCxn id="4" idx="1"/>
          </p:cNvCxnSpPr>
          <p:nvPr/>
        </p:nvCxnSpPr>
        <p:spPr>
          <a:xfrm>
            <a:off x="2570380" y="2326078"/>
            <a:ext cx="274992" cy="6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C5640AC8-A9BF-4861-8253-B1524858A111}"/>
              </a:ext>
            </a:extLst>
          </p:cNvPr>
          <p:cNvCxnSpPr>
            <a:cxnSpLocks/>
            <a:stCxn id="1034" idx="3"/>
            <a:endCxn id="29" idx="1"/>
          </p:cNvCxnSpPr>
          <p:nvPr/>
        </p:nvCxnSpPr>
        <p:spPr>
          <a:xfrm>
            <a:off x="2480868" y="4366520"/>
            <a:ext cx="494108" cy="84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E0EFEAA8-715A-4734-A1E1-99CCCB07496D}"/>
              </a:ext>
            </a:extLst>
          </p:cNvPr>
          <p:cNvCxnSpPr>
            <a:cxnSpLocks/>
            <a:stCxn id="44" idx="2"/>
          </p:cNvCxnSpPr>
          <p:nvPr/>
        </p:nvCxnSpPr>
        <p:spPr>
          <a:xfrm>
            <a:off x="1363415" y="2778632"/>
            <a:ext cx="191436" cy="650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27374AF1-3E05-4B04-A3F3-36B988240210}"/>
              </a:ext>
            </a:extLst>
          </p:cNvPr>
          <p:cNvSpPr txBox="1"/>
          <p:nvPr/>
        </p:nvSpPr>
        <p:spPr>
          <a:xfrm>
            <a:off x="1240181" y="5331467"/>
            <a:ext cx="1094980" cy="369332"/>
          </a:xfrm>
          <a:prstGeom prst="rect">
            <a:avLst/>
          </a:prstGeom>
          <a:noFill/>
        </p:spPr>
        <p:txBody>
          <a:bodyPr wrap="none" rtlCol="0">
            <a:spAutoFit/>
          </a:bodyPr>
          <a:lstStyle/>
          <a:p>
            <a:r>
              <a:rPr lang="es-MX" dirty="0"/>
              <a:t>Extensión</a:t>
            </a:r>
          </a:p>
        </p:txBody>
      </p:sp>
      <p:sp>
        <p:nvSpPr>
          <p:cNvPr id="56" name="CuadroTexto 55">
            <a:extLst>
              <a:ext uri="{FF2B5EF4-FFF2-40B4-BE49-F238E27FC236}">
                <a16:creationId xmlns:a16="http://schemas.microsoft.com/office/drawing/2014/main" id="{42121F1A-E462-4893-80D9-30A70AC3A331}"/>
              </a:ext>
            </a:extLst>
          </p:cNvPr>
          <p:cNvSpPr txBox="1"/>
          <p:nvPr/>
        </p:nvSpPr>
        <p:spPr>
          <a:xfrm>
            <a:off x="7132339" y="1404810"/>
            <a:ext cx="1862689" cy="369332"/>
          </a:xfrm>
          <a:prstGeom prst="rect">
            <a:avLst/>
          </a:prstGeom>
          <a:noFill/>
        </p:spPr>
        <p:txBody>
          <a:bodyPr wrap="none" rtlCol="0">
            <a:spAutoFit/>
          </a:bodyPr>
          <a:lstStyle/>
          <a:p>
            <a:r>
              <a:rPr lang="es-MX" dirty="0"/>
              <a:t>Comunicación I2C</a:t>
            </a:r>
          </a:p>
        </p:txBody>
      </p:sp>
      <p:cxnSp>
        <p:nvCxnSpPr>
          <p:cNvPr id="57" name="Conector recto de flecha 56">
            <a:extLst>
              <a:ext uri="{FF2B5EF4-FFF2-40B4-BE49-F238E27FC236}">
                <a16:creationId xmlns:a16="http://schemas.microsoft.com/office/drawing/2014/main" id="{83F4AAC8-79F1-4BC2-821E-CA6A10F30A11}"/>
              </a:ext>
            </a:extLst>
          </p:cNvPr>
          <p:cNvCxnSpPr>
            <a:cxnSpLocks/>
            <a:stCxn id="4" idx="2"/>
            <a:endCxn id="29" idx="0"/>
          </p:cNvCxnSpPr>
          <p:nvPr/>
        </p:nvCxnSpPr>
        <p:spPr>
          <a:xfrm>
            <a:off x="4052338" y="2785154"/>
            <a:ext cx="931789" cy="437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6206E95B-9014-423A-9226-D3A3C199D31C}"/>
              </a:ext>
            </a:extLst>
          </p:cNvPr>
          <p:cNvCxnSpPr>
            <a:cxnSpLocks/>
            <a:stCxn id="5" idx="2"/>
            <a:endCxn id="30" idx="0"/>
          </p:cNvCxnSpPr>
          <p:nvPr/>
        </p:nvCxnSpPr>
        <p:spPr>
          <a:xfrm>
            <a:off x="6783147" y="2793908"/>
            <a:ext cx="1181563" cy="429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9E1D111D-FE59-4A78-9123-A41EEE554783}"/>
              </a:ext>
            </a:extLst>
          </p:cNvPr>
          <p:cNvCxnSpPr>
            <a:cxnSpLocks/>
            <a:stCxn id="6" idx="2"/>
            <a:endCxn id="31" idx="0"/>
          </p:cNvCxnSpPr>
          <p:nvPr/>
        </p:nvCxnSpPr>
        <p:spPr>
          <a:xfrm>
            <a:off x="9430184" y="2785154"/>
            <a:ext cx="293209" cy="4379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28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051CA7-8D15-47FC-B80C-A6A98EE7861E}"/>
              </a:ext>
            </a:extLst>
          </p:cNvPr>
          <p:cNvSpPr txBox="1"/>
          <p:nvPr/>
        </p:nvSpPr>
        <p:spPr>
          <a:xfrm>
            <a:off x="1940242" y="5849710"/>
            <a:ext cx="8872537" cy="369332"/>
          </a:xfrm>
          <a:prstGeom prst="rect">
            <a:avLst/>
          </a:prstGeom>
          <a:noFill/>
        </p:spPr>
        <p:txBody>
          <a:bodyPr wrap="square">
            <a:spAutoFit/>
          </a:bodyPr>
          <a:lstStyle/>
          <a:p>
            <a:r>
              <a:rPr lang="es-MX" dirty="0"/>
              <a:t>https://www.youtube.com/watch?v=wm4A3G_z3Q8</a:t>
            </a:r>
          </a:p>
        </p:txBody>
      </p:sp>
      <p:sp>
        <p:nvSpPr>
          <p:cNvPr id="7" name="CuadroTexto 6">
            <a:extLst>
              <a:ext uri="{FF2B5EF4-FFF2-40B4-BE49-F238E27FC236}">
                <a16:creationId xmlns:a16="http://schemas.microsoft.com/office/drawing/2014/main" id="{7418F9A8-9801-4865-A80D-AF343C4E39C9}"/>
              </a:ext>
            </a:extLst>
          </p:cNvPr>
          <p:cNvSpPr txBox="1"/>
          <p:nvPr/>
        </p:nvSpPr>
        <p:spPr>
          <a:xfrm>
            <a:off x="2718896" y="302260"/>
            <a:ext cx="6754221" cy="523220"/>
          </a:xfrm>
          <a:prstGeom prst="rect">
            <a:avLst/>
          </a:prstGeom>
          <a:noFill/>
        </p:spPr>
        <p:txBody>
          <a:bodyPr wrap="none" rtlCol="0">
            <a:spAutoFit/>
          </a:bodyPr>
          <a:lstStyle/>
          <a:p>
            <a:pPr algn="ctr"/>
            <a:r>
              <a:rPr lang="es-MX" sz="2800" dirty="0">
                <a:solidFill>
                  <a:schemeClr val="tx1"/>
                </a:solidFill>
              </a:rPr>
              <a:t>1. Medición del consumo de energía (voltaje)</a:t>
            </a:r>
          </a:p>
        </p:txBody>
      </p:sp>
      <p:sp>
        <p:nvSpPr>
          <p:cNvPr id="9" name="Rectángulo 8">
            <a:extLst>
              <a:ext uri="{FF2B5EF4-FFF2-40B4-BE49-F238E27FC236}">
                <a16:creationId xmlns:a16="http://schemas.microsoft.com/office/drawing/2014/main" id="{70EED915-91C0-4722-9A9C-C91E4326032B}"/>
              </a:ext>
            </a:extLst>
          </p:cNvPr>
          <p:cNvSpPr/>
          <p:nvPr/>
        </p:nvSpPr>
        <p:spPr>
          <a:xfrm>
            <a:off x="2845372"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voltaje</a:t>
            </a:r>
          </a:p>
        </p:txBody>
      </p:sp>
      <p:sp>
        <p:nvSpPr>
          <p:cNvPr id="10" name="Rectángulo 9">
            <a:extLst>
              <a:ext uri="{FF2B5EF4-FFF2-40B4-BE49-F238E27FC236}">
                <a16:creationId xmlns:a16="http://schemas.microsoft.com/office/drawing/2014/main" id="{C11D1FAE-BE8D-4E61-9691-5EEAF8C11D21}"/>
              </a:ext>
            </a:extLst>
          </p:cNvPr>
          <p:cNvSpPr/>
          <p:nvPr/>
        </p:nvSpPr>
        <p:spPr>
          <a:xfrm>
            <a:off x="5576181" y="1888799"/>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a:t>
            </a:r>
          </a:p>
        </p:txBody>
      </p:sp>
      <p:sp>
        <p:nvSpPr>
          <p:cNvPr id="11" name="Rectángulo 10">
            <a:extLst>
              <a:ext uri="{FF2B5EF4-FFF2-40B4-BE49-F238E27FC236}">
                <a16:creationId xmlns:a16="http://schemas.microsoft.com/office/drawing/2014/main" id="{28CB2F20-6B2B-4D6C-BCEB-E21D0E209EF9}"/>
              </a:ext>
            </a:extLst>
          </p:cNvPr>
          <p:cNvSpPr/>
          <p:nvPr/>
        </p:nvSpPr>
        <p:spPr>
          <a:xfrm>
            <a:off x="8223218" y="188004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microcontrolador</a:t>
            </a:r>
          </a:p>
        </p:txBody>
      </p:sp>
      <p:cxnSp>
        <p:nvCxnSpPr>
          <p:cNvPr id="12" name="Conector recto de flecha 11">
            <a:extLst>
              <a:ext uri="{FF2B5EF4-FFF2-40B4-BE49-F238E27FC236}">
                <a16:creationId xmlns:a16="http://schemas.microsoft.com/office/drawing/2014/main" id="{54506E09-34A9-436D-9ECA-690AFEF2CD83}"/>
              </a:ext>
            </a:extLst>
          </p:cNvPr>
          <p:cNvCxnSpPr>
            <a:cxnSpLocks/>
            <a:stCxn id="9" idx="3"/>
            <a:endCxn id="10" idx="1"/>
          </p:cNvCxnSpPr>
          <p:nvPr/>
        </p:nvCxnSpPr>
        <p:spPr>
          <a:xfrm>
            <a:off x="5259303" y="2332600"/>
            <a:ext cx="316878"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8B3B81F1-8E42-4CB7-A528-C1A592B5C032}"/>
              </a:ext>
            </a:extLst>
          </p:cNvPr>
          <p:cNvCxnSpPr>
            <a:cxnSpLocks/>
            <a:stCxn id="10" idx="3"/>
            <a:endCxn id="11" idx="1"/>
          </p:cNvCxnSpPr>
          <p:nvPr/>
        </p:nvCxnSpPr>
        <p:spPr>
          <a:xfrm flipV="1">
            <a:off x="7990112" y="2332600"/>
            <a:ext cx="233106" cy="87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D96B4D3B-5E5E-46A5-96BF-8C97CF74922B}"/>
              </a:ext>
            </a:extLst>
          </p:cNvPr>
          <p:cNvSpPr/>
          <p:nvPr/>
        </p:nvSpPr>
        <p:spPr>
          <a:xfrm>
            <a:off x="10259724" y="1519570"/>
            <a:ext cx="700265" cy="1596946"/>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5" name="Arco 14">
            <a:extLst>
              <a:ext uri="{FF2B5EF4-FFF2-40B4-BE49-F238E27FC236}">
                <a16:creationId xmlns:a16="http://schemas.microsoft.com/office/drawing/2014/main" id="{406E0DBE-5653-446C-B86E-EE09A109E3CA}"/>
              </a:ext>
            </a:extLst>
          </p:cNvPr>
          <p:cNvSpPr/>
          <p:nvPr/>
        </p:nvSpPr>
        <p:spPr>
          <a:xfrm>
            <a:off x="10370640" y="1203321"/>
            <a:ext cx="1010123" cy="2303573"/>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6" name="Arco 15">
            <a:extLst>
              <a:ext uri="{FF2B5EF4-FFF2-40B4-BE49-F238E27FC236}">
                <a16:creationId xmlns:a16="http://schemas.microsoft.com/office/drawing/2014/main" id="{DBDDEFD2-B57B-4CB5-904C-A4CC187326A6}"/>
              </a:ext>
            </a:extLst>
          </p:cNvPr>
          <p:cNvSpPr/>
          <p:nvPr/>
        </p:nvSpPr>
        <p:spPr>
          <a:xfrm>
            <a:off x="10609856" y="848646"/>
            <a:ext cx="1321174" cy="3012921"/>
          </a:xfrm>
          <a:prstGeom prst="arc">
            <a:avLst>
              <a:gd name="adj1" fmla="val 16200000"/>
              <a:gd name="adj2" fmla="val 532985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8" name="CuadroTexto 17">
            <a:extLst>
              <a:ext uri="{FF2B5EF4-FFF2-40B4-BE49-F238E27FC236}">
                <a16:creationId xmlns:a16="http://schemas.microsoft.com/office/drawing/2014/main" id="{415F80E7-C117-4981-BCB5-F8C18050BD27}"/>
              </a:ext>
            </a:extLst>
          </p:cNvPr>
          <p:cNvSpPr txBox="1"/>
          <p:nvPr/>
        </p:nvSpPr>
        <p:spPr>
          <a:xfrm>
            <a:off x="4285237" y="5108470"/>
            <a:ext cx="1195135" cy="369332"/>
          </a:xfrm>
          <a:prstGeom prst="rect">
            <a:avLst/>
          </a:prstGeom>
          <a:noFill/>
        </p:spPr>
        <p:txBody>
          <a:bodyPr wrap="none" rtlCol="0">
            <a:spAutoFit/>
          </a:bodyPr>
          <a:lstStyle/>
          <a:p>
            <a:r>
              <a:rPr lang="es-MX" dirty="0"/>
              <a:t>ZMPT101B</a:t>
            </a:r>
          </a:p>
        </p:txBody>
      </p:sp>
      <p:pic>
        <p:nvPicPr>
          <p:cNvPr id="21" name="Picture 6" descr="Modulo ADS1115 ADC Amplificador de Ganancia Programable">
            <a:extLst>
              <a:ext uri="{FF2B5EF4-FFF2-40B4-BE49-F238E27FC236}">
                <a16:creationId xmlns:a16="http://schemas.microsoft.com/office/drawing/2014/main" id="{D24C9D43-2742-4175-B1DF-E4378A8B2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398" y="3415046"/>
            <a:ext cx="1717431" cy="1717431"/>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98475832-3F8A-4878-805F-FFB1DD89EB43}"/>
              </a:ext>
            </a:extLst>
          </p:cNvPr>
          <p:cNvSpPr txBox="1"/>
          <p:nvPr/>
        </p:nvSpPr>
        <p:spPr>
          <a:xfrm>
            <a:off x="7472984" y="5048630"/>
            <a:ext cx="1034257" cy="369332"/>
          </a:xfrm>
          <a:prstGeom prst="rect">
            <a:avLst/>
          </a:prstGeom>
          <a:noFill/>
        </p:spPr>
        <p:txBody>
          <a:bodyPr wrap="none" rtlCol="0">
            <a:spAutoFit/>
          </a:bodyPr>
          <a:lstStyle/>
          <a:p>
            <a:r>
              <a:rPr lang="es-MX" dirty="0"/>
              <a:t>ADS1115</a:t>
            </a:r>
          </a:p>
        </p:txBody>
      </p:sp>
      <p:pic>
        <p:nvPicPr>
          <p:cNvPr id="23" name="Picture 8" descr="ESP-01S ESP8266">
            <a:extLst>
              <a:ext uri="{FF2B5EF4-FFF2-40B4-BE49-F238E27FC236}">
                <a16:creationId xmlns:a16="http://schemas.microsoft.com/office/drawing/2014/main" id="{CA0B96FF-AF08-4E0D-B58F-A62802443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0906" y="3508696"/>
            <a:ext cx="1530129" cy="1530129"/>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74309039-62EE-405F-864A-224653FCB8FE}"/>
              </a:ext>
            </a:extLst>
          </p:cNvPr>
          <p:cNvSpPr txBox="1"/>
          <p:nvPr/>
        </p:nvSpPr>
        <p:spPr>
          <a:xfrm>
            <a:off x="9392055" y="5057330"/>
            <a:ext cx="753091" cy="369332"/>
          </a:xfrm>
          <a:prstGeom prst="rect">
            <a:avLst/>
          </a:prstGeom>
          <a:noFill/>
        </p:spPr>
        <p:txBody>
          <a:bodyPr wrap="none" rtlCol="0">
            <a:spAutoFit/>
          </a:bodyPr>
          <a:lstStyle/>
          <a:p>
            <a:r>
              <a:rPr lang="es-MX" dirty="0"/>
              <a:t>ESP01</a:t>
            </a:r>
          </a:p>
        </p:txBody>
      </p:sp>
      <p:sp>
        <p:nvSpPr>
          <p:cNvPr id="25" name="Rectángulo 24">
            <a:extLst>
              <a:ext uri="{FF2B5EF4-FFF2-40B4-BE49-F238E27FC236}">
                <a16:creationId xmlns:a16="http://schemas.microsoft.com/office/drawing/2014/main" id="{9332EA99-03D3-42C4-A3E7-CB0F4D197801}"/>
              </a:ext>
            </a:extLst>
          </p:cNvPr>
          <p:cNvSpPr/>
          <p:nvPr/>
        </p:nvSpPr>
        <p:spPr>
          <a:xfrm>
            <a:off x="2974976" y="3223152"/>
            <a:ext cx="4018301"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6" name="Rectángulo 25">
            <a:extLst>
              <a:ext uri="{FF2B5EF4-FFF2-40B4-BE49-F238E27FC236}">
                <a16:creationId xmlns:a16="http://schemas.microsoft.com/office/drawing/2014/main" id="{1F480123-5E26-466A-BF0D-60A9C3B4FC4E}"/>
              </a:ext>
            </a:extLst>
          </p:cNvPr>
          <p:cNvSpPr/>
          <p:nvPr/>
        </p:nvSpPr>
        <p:spPr>
          <a:xfrm>
            <a:off x="7169806"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sp>
        <p:nvSpPr>
          <p:cNvPr id="27" name="Rectángulo 26">
            <a:extLst>
              <a:ext uri="{FF2B5EF4-FFF2-40B4-BE49-F238E27FC236}">
                <a16:creationId xmlns:a16="http://schemas.microsoft.com/office/drawing/2014/main" id="{EFEE91FD-AA79-4025-90D1-660708FFA9DC}"/>
              </a:ext>
            </a:extLst>
          </p:cNvPr>
          <p:cNvSpPr/>
          <p:nvPr/>
        </p:nvSpPr>
        <p:spPr>
          <a:xfrm>
            <a:off x="8928489" y="3223151"/>
            <a:ext cx="1589807" cy="2303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chemeClr val="tx1"/>
              </a:solidFill>
            </a:endParaRPr>
          </a:p>
        </p:txBody>
      </p:sp>
      <p:pic>
        <p:nvPicPr>
          <p:cNvPr id="28" name="Picture 10" descr="Extensión Eléctrica Sanelec Clavija Reforzada 10 cm">
            <a:extLst>
              <a:ext uri="{FF2B5EF4-FFF2-40B4-BE49-F238E27FC236}">
                <a16:creationId xmlns:a16="http://schemas.microsoft.com/office/drawing/2014/main" id="{096974A8-FC8C-4D95-BBA4-E750C9795C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463" r="22494"/>
          <a:stretch/>
        </p:blipFill>
        <p:spPr bwMode="auto">
          <a:xfrm>
            <a:off x="1445399" y="3331947"/>
            <a:ext cx="1035469" cy="2069146"/>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ector recto de flecha 28">
            <a:extLst>
              <a:ext uri="{FF2B5EF4-FFF2-40B4-BE49-F238E27FC236}">
                <a16:creationId xmlns:a16="http://schemas.microsoft.com/office/drawing/2014/main" id="{E03B5218-D89B-42C2-AC01-9781EB0F3E97}"/>
              </a:ext>
            </a:extLst>
          </p:cNvPr>
          <p:cNvCxnSpPr>
            <a:cxnSpLocks/>
            <a:stCxn id="25" idx="3"/>
            <a:endCxn id="26" idx="1"/>
          </p:cNvCxnSpPr>
          <p:nvPr/>
        </p:nvCxnSpPr>
        <p:spPr>
          <a:xfrm flipV="1">
            <a:off x="6993277" y="4374936"/>
            <a:ext cx="17652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14CA92C2-34F6-4118-A075-9B3A57183E39}"/>
              </a:ext>
            </a:extLst>
          </p:cNvPr>
          <p:cNvCxnSpPr>
            <a:cxnSpLocks/>
            <a:stCxn id="26" idx="3"/>
            <a:endCxn id="27" idx="1"/>
          </p:cNvCxnSpPr>
          <p:nvPr/>
        </p:nvCxnSpPr>
        <p:spPr>
          <a:xfrm>
            <a:off x="8759613" y="4374936"/>
            <a:ext cx="16887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3EB81AFD-50EF-4841-B2BB-3A1087584588}"/>
              </a:ext>
            </a:extLst>
          </p:cNvPr>
          <p:cNvSpPr/>
          <p:nvPr/>
        </p:nvSpPr>
        <p:spPr>
          <a:xfrm>
            <a:off x="156449" y="187352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Cable de alimentación del dispositivo</a:t>
            </a:r>
          </a:p>
        </p:txBody>
      </p:sp>
      <p:cxnSp>
        <p:nvCxnSpPr>
          <p:cNvPr id="32" name="Conector recto de flecha 31">
            <a:extLst>
              <a:ext uri="{FF2B5EF4-FFF2-40B4-BE49-F238E27FC236}">
                <a16:creationId xmlns:a16="http://schemas.microsoft.com/office/drawing/2014/main" id="{E6825216-14B6-4C93-B85A-19E55E7B1B67}"/>
              </a:ext>
            </a:extLst>
          </p:cNvPr>
          <p:cNvCxnSpPr>
            <a:cxnSpLocks/>
            <a:stCxn id="31" idx="3"/>
            <a:endCxn id="9" idx="1"/>
          </p:cNvCxnSpPr>
          <p:nvPr/>
        </p:nvCxnSpPr>
        <p:spPr>
          <a:xfrm>
            <a:off x="2570380" y="2326078"/>
            <a:ext cx="274992" cy="6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3D8129BF-5F66-4D9E-9103-671F13DB128A}"/>
              </a:ext>
            </a:extLst>
          </p:cNvPr>
          <p:cNvCxnSpPr>
            <a:cxnSpLocks/>
            <a:stCxn id="28" idx="3"/>
            <a:endCxn id="25" idx="1"/>
          </p:cNvCxnSpPr>
          <p:nvPr/>
        </p:nvCxnSpPr>
        <p:spPr>
          <a:xfrm>
            <a:off x="2480868" y="4366520"/>
            <a:ext cx="494108" cy="84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6390C72-9DD8-42F1-8A93-DE470DAB07F5}"/>
              </a:ext>
            </a:extLst>
          </p:cNvPr>
          <p:cNvCxnSpPr>
            <a:cxnSpLocks/>
            <a:stCxn id="31" idx="2"/>
          </p:cNvCxnSpPr>
          <p:nvPr/>
        </p:nvCxnSpPr>
        <p:spPr>
          <a:xfrm>
            <a:off x="1363415" y="2778632"/>
            <a:ext cx="191436" cy="650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E9E65014-79F6-424D-ABAD-DCE164F51399}"/>
              </a:ext>
            </a:extLst>
          </p:cNvPr>
          <p:cNvSpPr txBox="1"/>
          <p:nvPr/>
        </p:nvSpPr>
        <p:spPr>
          <a:xfrm>
            <a:off x="1240181" y="5331467"/>
            <a:ext cx="1094980" cy="369332"/>
          </a:xfrm>
          <a:prstGeom prst="rect">
            <a:avLst/>
          </a:prstGeom>
          <a:noFill/>
        </p:spPr>
        <p:txBody>
          <a:bodyPr wrap="none" rtlCol="0">
            <a:spAutoFit/>
          </a:bodyPr>
          <a:lstStyle/>
          <a:p>
            <a:r>
              <a:rPr lang="es-MX" dirty="0"/>
              <a:t>Extensión</a:t>
            </a:r>
          </a:p>
        </p:txBody>
      </p:sp>
      <p:sp>
        <p:nvSpPr>
          <p:cNvPr id="36" name="CuadroTexto 35">
            <a:extLst>
              <a:ext uri="{FF2B5EF4-FFF2-40B4-BE49-F238E27FC236}">
                <a16:creationId xmlns:a16="http://schemas.microsoft.com/office/drawing/2014/main" id="{C5308D89-37B4-4CF4-A1A7-1A0068DB1DAD}"/>
              </a:ext>
            </a:extLst>
          </p:cNvPr>
          <p:cNvSpPr txBox="1"/>
          <p:nvPr/>
        </p:nvSpPr>
        <p:spPr>
          <a:xfrm>
            <a:off x="7132339" y="1404810"/>
            <a:ext cx="1862689" cy="369332"/>
          </a:xfrm>
          <a:prstGeom prst="rect">
            <a:avLst/>
          </a:prstGeom>
          <a:noFill/>
        </p:spPr>
        <p:txBody>
          <a:bodyPr wrap="none" rtlCol="0">
            <a:spAutoFit/>
          </a:bodyPr>
          <a:lstStyle/>
          <a:p>
            <a:r>
              <a:rPr lang="es-MX" dirty="0"/>
              <a:t>Comunicación I2C</a:t>
            </a:r>
          </a:p>
        </p:txBody>
      </p:sp>
      <p:cxnSp>
        <p:nvCxnSpPr>
          <p:cNvPr id="37" name="Conector recto de flecha 36">
            <a:extLst>
              <a:ext uri="{FF2B5EF4-FFF2-40B4-BE49-F238E27FC236}">
                <a16:creationId xmlns:a16="http://schemas.microsoft.com/office/drawing/2014/main" id="{C31550B1-CE8A-4853-9BC2-0B2B30D8E5AE}"/>
              </a:ext>
            </a:extLst>
          </p:cNvPr>
          <p:cNvCxnSpPr>
            <a:cxnSpLocks/>
            <a:stCxn id="9" idx="2"/>
            <a:endCxn id="25" idx="0"/>
          </p:cNvCxnSpPr>
          <p:nvPr/>
        </p:nvCxnSpPr>
        <p:spPr>
          <a:xfrm>
            <a:off x="4052338" y="2785154"/>
            <a:ext cx="931789" cy="4379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F47E0B26-AFF1-4350-B6AF-7C1AA41B80D1}"/>
              </a:ext>
            </a:extLst>
          </p:cNvPr>
          <p:cNvCxnSpPr>
            <a:cxnSpLocks/>
            <a:stCxn id="10" idx="2"/>
            <a:endCxn id="26" idx="0"/>
          </p:cNvCxnSpPr>
          <p:nvPr/>
        </p:nvCxnSpPr>
        <p:spPr>
          <a:xfrm>
            <a:off x="6783147" y="2793908"/>
            <a:ext cx="1181563" cy="429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79F05FFE-156E-4184-AE4C-EC7466AF5E3F}"/>
              </a:ext>
            </a:extLst>
          </p:cNvPr>
          <p:cNvCxnSpPr>
            <a:cxnSpLocks/>
            <a:stCxn id="11" idx="2"/>
            <a:endCxn id="27" idx="0"/>
          </p:cNvCxnSpPr>
          <p:nvPr/>
        </p:nvCxnSpPr>
        <p:spPr>
          <a:xfrm>
            <a:off x="9430184" y="2785154"/>
            <a:ext cx="293209" cy="4379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ZMPT101B Sensor De Voltaje AC 2mA">
            <a:extLst>
              <a:ext uri="{FF2B5EF4-FFF2-40B4-BE49-F238E27FC236}">
                <a16:creationId xmlns:a16="http://schemas.microsoft.com/office/drawing/2014/main" id="{4B1A8038-FE65-42AD-B503-50653C6FC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445" y="3336503"/>
            <a:ext cx="1697511" cy="1697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p:nvPr/>
        </p:nvSpPr>
        <p:spPr>
          <a:xfrm>
            <a:off x="875850" y="528800"/>
            <a:ext cx="93864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sz="2300" b="1">
                <a:latin typeface="Comic Sans MS"/>
                <a:ea typeface="Comic Sans MS"/>
                <a:cs typeface="Comic Sans MS"/>
                <a:sym typeface="Comic Sans MS"/>
              </a:rPr>
              <a:t> Transformador de voltaje AC-ZMPT101B</a:t>
            </a:r>
            <a:endParaRPr sz="3300" b="1">
              <a:solidFill>
                <a:srgbClr val="444444"/>
              </a:solidFill>
              <a:highlight>
                <a:srgbClr val="FFFFFF"/>
              </a:highlight>
              <a:latin typeface="Comic Sans MS"/>
              <a:ea typeface="Comic Sans MS"/>
              <a:cs typeface="Comic Sans MS"/>
              <a:sym typeface="Comic Sans MS"/>
            </a:endParaRPr>
          </a:p>
          <a:p>
            <a:pPr marL="0" lvl="0" indent="0" algn="l" rtl="0">
              <a:spcBef>
                <a:spcPts val="0"/>
              </a:spcBef>
              <a:spcAft>
                <a:spcPts val="0"/>
              </a:spcAft>
              <a:buNone/>
            </a:pPr>
            <a:endParaRPr>
              <a:latin typeface="Calibri"/>
              <a:ea typeface="Calibri"/>
              <a:cs typeface="Calibri"/>
              <a:sym typeface="Calibri"/>
            </a:endParaRPr>
          </a:p>
        </p:txBody>
      </p:sp>
      <p:pic>
        <p:nvPicPr>
          <p:cNvPr id="182" name="Google Shape;182;p5"/>
          <p:cNvPicPr preferRelativeResize="0"/>
          <p:nvPr/>
        </p:nvPicPr>
        <p:blipFill>
          <a:blip r:embed="rId3">
            <a:alphaModFix/>
          </a:blip>
          <a:stretch>
            <a:fillRect/>
          </a:stretch>
        </p:blipFill>
        <p:spPr>
          <a:xfrm>
            <a:off x="152400" y="1435400"/>
            <a:ext cx="5270199" cy="5270199"/>
          </a:xfrm>
          <a:prstGeom prst="rect">
            <a:avLst/>
          </a:prstGeom>
          <a:noFill/>
          <a:ln>
            <a:noFill/>
          </a:ln>
        </p:spPr>
      </p:pic>
      <p:sp>
        <p:nvSpPr>
          <p:cNvPr id="183" name="Google Shape;183;p5"/>
          <p:cNvSpPr txBox="1"/>
          <p:nvPr/>
        </p:nvSpPr>
        <p:spPr>
          <a:xfrm>
            <a:off x="5304625" y="1650225"/>
            <a:ext cx="5932500" cy="2070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MX" sz="1750" dirty="0">
                <a:solidFill>
                  <a:schemeClr val="dk1"/>
                </a:solidFill>
                <a:highlight>
                  <a:srgbClr val="FFFFFF"/>
                </a:highlight>
                <a:latin typeface="Roboto"/>
                <a:ea typeface="Roboto"/>
                <a:cs typeface="Roboto"/>
                <a:sym typeface="Roboto"/>
              </a:rPr>
              <a:t>El módulo transformador de voltaje alterno ZMPT101B permite medir voltaje alterno, el voltaje AC no puede ser medido directamente por un microcontrolador ya que excede el rango de entrada que va de los 0V-5V. El módulo ZMPT101B soluciona el problema reduciendo el voltaje AC de entrada a un voltaje menor que pueda ser leído por cualquier microcontrolador.</a:t>
            </a:r>
            <a:endParaRPr sz="2100" dirty="0"/>
          </a:p>
        </p:txBody>
      </p:sp>
      <p:sp>
        <p:nvSpPr>
          <p:cNvPr id="184" name="Google Shape;184;p5"/>
          <p:cNvSpPr txBox="1"/>
          <p:nvPr/>
        </p:nvSpPr>
        <p:spPr>
          <a:xfrm>
            <a:off x="5304625" y="4357150"/>
            <a:ext cx="60648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1900" u="sng">
                <a:solidFill>
                  <a:schemeClr val="hlink"/>
                </a:solidFill>
                <a:hlinkClick r:id="rId4"/>
              </a:rPr>
              <a:t>https://naylampmechatronics.com/sensores-corriente-voltaje/393-transformador-de-voltaje-ac-zmpt101b.html</a:t>
            </a:r>
            <a:endParaRPr sz="1900"/>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daptador USB Tipo A Macho">
            <a:extLst>
              <a:ext uri="{FF2B5EF4-FFF2-40B4-BE49-F238E27FC236}">
                <a16:creationId xmlns:a16="http://schemas.microsoft.com/office/drawing/2014/main" id="{412BB4CD-BB5B-48C5-AB4D-D91B61405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674" y="1082890"/>
            <a:ext cx="2699657" cy="26996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rgador USB rápido">
            <a:extLst>
              <a:ext uri="{FF2B5EF4-FFF2-40B4-BE49-F238E27FC236}">
                <a16:creationId xmlns:a16="http://schemas.microsoft.com/office/drawing/2014/main" id="{4E212149-3336-4E03-8C65-B52DB8347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755" y="100396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7FF7EF7-5026-4AA3-A3E4-D1A64ADB611B}"/>
              </a:ext>
            </a:extLst>
          </p:cNvPr>
          <p:cNvSpPr txBox="1"/>
          <p:nvPr/>
        </p:nvSpPr>
        <p:spPr>
          <a:xfrm>
            <a:off x="3359449" y="302260"/>
            <a:ext cx="5473101" cy="523220"/>
          </a:xfrm>
          <a:prstGeom prst="rect">
            <a:avLst/>
          </a:prstGeom>
          <a:noFill/>
        </p:spPr>
        <p:txBody>
          <a:bodyPr wrap="square" rtlCol="0">
            <a:spAutoFit/>
          </a:bodyPr>
          <a:lstStyle/>
          <a:p>
            <a:pPr algn="ctr"/>
            <a:r>
              <a:rPr lang="es-MX" sz="2800" dirty="0">
                <a:solidFill>
                  <a:schemeClr val="tx1"/>
                </a:solidFill>
              </a:rPr>
              <a:t>Circuito de alimentación</a:t>
            </a:r>
          </a:p>
        </p:txBody>
      </p:sp>
      <p:cxnSp>
        <p:nvCxnSpPr>
          <p:cNvPr id="5" name="Conector recto de flecha 4">
            <a:extLst>
              <a:ext uri="{FF2B5EF4-FFF2-40B4-BE49-F238E27FC236}">
                <a16:creationId xmlns:a16="http://schemas.microsoft.com/office/drawing/2014/main" id="{E043EDBD-6834-434A-86EF-AACA0EE67E4F}"/>
              </a:ext>
            </a:extLst>
          </p:cNvPr>
          <p:cNvCxnSpPr>
            <a:cxnSpLocks/>
            <a:stCxn id="3074" idx="3"/>
          </p:cNvCxnSpPr>
          <p:nvPr/>
        </p:nvCxnSpPr>
        <p:spPr>
          <a:xfrm>
            <a:off x="7472331" y="2432719"/>
            <a:ext cx="101600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98EE7BF3-2720-43AE-A588-6CFC1F60D173}"/>
              </a:ext>
            </a:extLst>
          </p:cNvPr>
          <p:cNvCxnSpPr>
            <a:cxnSpLocks/>
            <a:stCxn id="3076" idx="3"/>
            <a:endCxn id="3074" idx="1"/>
          </p:cNvCxnSpPr>
          <p:nvPr/>
        </p:nvCxnSpPr>
        <p:spPr>
          <a:xfrm>
            <a:off x="3995255" y="2432719"/>
            <a:ext cx="7774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F89D63D2-87D4-4AD7-9C0E-B48B5B02CA16}"/>
              </a:ext>
            </a:extLst>
          </p:cNvPr>
          <p:cNvSpPr/>
          <p:nvPr/>
        </p:nvSpPr>
        <p:spPr>
          <a:xfrm>
            <a:off x="8488333" y="1980163"/>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5V</a:t>
            </a:r>
          </a:p>
        </p:txBody>
      </p:sp>
      <p:pic>
        <p:nvPicPr>
          <p:cNvPr id="1026" name="Picture 2">
            <a:extLst>
              <a:ext uri="{FF2B5EF4-FFF2-40B4-BE49-F238E27FC236}">
                <a16:creationId xmlns:a16="http://schemas.microsoft.com/office/drawing/2014/main" id="{009E36DB-C849-430D-AB23-BFEFA7F09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983" y="4039957"/>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DCA9D52-B4ED-454F-A4E9-A64A27E2D2C8}"/>
              </a:ext>
            </a:extLst>
          </p:cNvPr>
          <p:cNvSpPr txBox="1"/>
          <p:nvPr/>
        </p:nvSpPr>
        <p:spPr>
          <a:xfrm>
            <a:off x="5683343" y="3413215"/>
            <a:ext cx="1472839" cy="369332"/>
          </a:xfrm>
          <a:prstGeom prst="rect">
            <a:avLst/>
          </a:prstGeom>
          <a:noFill/>
        </p:spPr>
        <p:txBody>
          <a:bodyPr wrap="none" rtlCol="0">
            <a:spAutoFit/>
          </a:bodyPr>
          <a:lstStyle/>
          <a:p>
            <a:r>
              <a:rPr lang="es-MX" dirty="0"/>
              <a:t>Conector USB</a:t>
            </a:r>
          </a:p>
        </p:txBody>
      </p:sp>
      <p:sp>
        <p:nvSpPr>
          <p:cNvPr id="10" name="CuadroTexto 9">
            <a:extLst>
              <a:ext uri="{FF2B5EF4-FFF2-40B4-BE49-F238E27FC236}">
                <a16:creationId xmlns:a16="http://schemas.microsoft.com/office/drawing/2014/main" id="{2B860CD9-214F-4DE6-AD33-F942EC778FBC}"/>
              </a:ext>
            </a:extLst>
          </p:cNvPr>
          <p:cNvSpPr txBox="1"/>
          <p:nvPr/>
        </p:nvSpPr>
        <p:spPr>
          <a:xfrm>
            <a:off x="1830085" y="3460480"/>
            <a:ext cx="1466042" cy="369332"/>
          </a:xfrm>
          <a:prstGeom prst="rect">
            <a:avLst/>
          </a:prstGeom>
          <a:noFill/>
        </p:spPr>
        <p:txBody>
          <a:bodyPr wrap="none" rtlCol="0">
            <a:spAutoFit/>
          </a:bodyPr>
          <a:lstStyle/>
          <a:p>
            <a:r>
              <a:rPr lang="es-MX" dirty="0"/>
              <a:t>Cargador USB</a:t>
            </a:r>
          </a:p>
        </p:txBody>
      </p:sp>
      <p:sp>
        <p:nvSpPr>
          <p:cNvPr id="11" name="CuadroTexto 10">
            <a:extLst>
              <a:ext uri="{FF2B5EF4-FFF2-40B4-BE49-F238E27FC236}">
                <a16:creationId xmlns:a16="http://schemas.microsoft.com/office/drawing/2014/main" id="{2821674C-6010-49FF-BDE2-366B13FE19D8}"/>
              </a:ext>
            </a:extLst>
          </p:cNvPr>
          <p:cNvSpPr txBox="1"/>
          <p:nvPr/>
        </p:nvSpPr>
        <p:spPr>
          <a:xfrm>
            <a:off x="5874403" y="5928206"/>
            <a:ext cx="1088760" cy="369332"/>
          </a:xfrm>
          <a:prstGeom prst="rect">
            <a:avLst/>
          </a:prstGeom>
          <a:noFill/>
        </p:spPr>
        <p:txBody>
          <a:bodyPr wrap="none" rtlCol="0">
            <a:spAutoFit/>
          </a:bodyPr>
          <a:lstStyle/>
          <a:p>
            <a:r>
              <a:rPr lang="es-MX" dirty="0"/>
              <a:t>AMS1117</a:t>
            </a:r>
          </a:p>
        </p:txBody>
      </p:sp>
      <p:cxnSp>
        <p:nvCxnSpPr>
          <p:cNvPr id="12" name="Conector recto de flecha 11">
            <a:extLst>
              <a:ext uri="{FF2B5EF4-FFF2-40B4-BE49-F238E27FC236}">
                <a16:creationId xmlns:a16="http://schemas.microsoft.com/office/drawing/2014/main" id="{13F8ECB6-047E-4D21-B9A9-8013A2D37B59}"/>
              </a:ext>
            </a:extLst>
          </p:cNvPr>
          <p:cNvCxnSpPr>
            <a:cxnSpLocks/>
            <a:stCxn id="9" idx="2"/>
            <a:endCxn id="1026" idx="0"/>
          </p:cNvCxnSpPr>
          <p:nvPr/>
        </p:nvCxnSpPr>
        <p:spPr>
          <a:xfrm flipH="1">
            <a:off x="6418783" y="3782547"/>
            <a:ext cx="980" cy="2574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1BA929F2-ADE2-42B1-AA1D-218511716624}"/>
              </a:ext>
            </a:extLst>
          </p:cNvPr>
          <p:cNvCxnSpPr>
            <a:cxnSpLocks/>
            <a:stCxn id="1026" idx="3"/>
            <a:endCxn id="16" idx="1"/>
          </p:cNvCxnSpPr>
          <p:nvPr/>
        </p:nvCxnSpPr>
        <p:spPr>
          <a:xfrm flipV="1">
            <a:off x="7485583" y="5103030"/>
            <a:ext cx="1002750" cy="37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E511D932-EB26-497F-8A3D-0549ACE80628}"/>
              </a:ext>
            </a:extLst>
          </p:cNvPr>
          <p:cNvSpPr/>
          <p:nvPr/>
        </p:nvSpPr>
        <p:spPr>
          <a:xfrm>
            <a:off x="8488333" y="465047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3.3V</a:t>
            </a:r>
          </a:p>
        </p:txBody>
      </p:sp>
      <p:sp>
        <p:nvSpPr>
          <p:cNvPr id="17" name="Rectángulo 16">
            <a:extLst>
              <a:ext uri="{FF2B5EF4-FFF2-40B4-BE49-F238E27FC236}">
                <a16:creationId xmlns:a16="http://schemas.microsoft.com/office/drawing/2014/main" id="{DC3316C7-462B-417E-8F35-111866AEDC56}"/>
              </a:ext>
            </a:extLst>
          </p:cNvPr>
          <p:cNvSpPr/>
          <p:nvPr/>
        </p:nvSpPr>
        <p:spPr>
          <a:xfrm>
            <a:off x="-117237" y="1836541"/>
            <a:ext cx="1188732" cy="42191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120 Vmrs</a:t>
            </a:r>
          </a:p>
        </p:txBody>
      </p:sp>
      <p:sp>
        <p:nvSpPr>
          <p:cNvPr id="18" name="Rectángulo 17">
            <a:extLst>
              <a:ext uri="{FF2B5EF4-FFF2-40B4-BE49-F238E27FC236}">
                <a16:creationId xmlns:a16="http://schemas.microsoft.com/office/drawing/2014/main" id="{E2CFA75D-4E8D-4E6C-B1DF-73F5F2E786D7}"/>
              </a:ext>
            </a:extLst>
          </p:cNvPr>
          <p:cNvSpPr/>
          <p:nvPr/>
        </p:nvSpPr>
        <p:spPr>
          <a:xfrm>
            <a:off x="9909111" y="3259624"/>
            <a:ext cx="2312730" cy="95027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ESP32 CAM</a:t>
            </a:r>
          </a:p>
          <a:p>
            <a:pPr algn="ctr"/>
            <a:r>
              <a:rPr lang="es-MX" dirty="0">
                <a:solidFill>
                  <a:schemeClr val="tx1"/>
                </a:solidFill>
              </a:rPr>
              <a:t>ESP01</a:t>
            </a:r>
          </a:p>
          <a:p>
            <a:pPr algn="ctr"/>
            <a:r>
              <a:rPr lang="es-MX" dirty="0">
                <a:solidFill>
                  <a:schemeClr val="tx1"/>
                </a:solidFill>
              </a:rPr>
              <a:t>Otros dispositivos</a:t>
            </a:r>
          </a:p>
        </p:txBody>
      </p:sp>
      <p:cxnSp>
        <p:nvCxnSpPr>
          <p:cNvPr id="19" name="Conector recto de flecha 18">
            <a:extLst>
              <a:ext uri="{FF2B5EF4-FFF2-40B4-BE49-F238E27FC236}">
                <a16:creationId xmlns:a16="http://schemas.microsoft.com/office/drawing/2014/main" id="{D659A71C-6034-4C7B-BC1C-F2FD5A9EEA04}"/>
              </a:ext>
            </a:extLst>
          </p:cNvPr>
          <p:cNvCxnSpPr>
            <a:cxnSpLocks/>
            <a:stCxn id="13" idx="2"/>
          </p:cNvCxnSpPr>
          <p:nvPr/>
        </p:nvCxnSpPr>
        <p:spPr>
          <a:xfrm>
            <a:off x="9695299" y="2885272"/>
            <a:ext cx="349849" cy="575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91E23CDB-3DF1-4A67-AB93-16C6BA592BDE}"/>
              </a:ext>
            </a:extLst>
          </p:cNvPr>
          <p:cNvCxnSpPr>
            <a:cxnSpLocks/>
            <a:stCxn id="16" idx="0"/>
          </p:cNvCxnSpPr>
          <p:nvPr/>
        </p:nvCxnSpPr>
        <p:spPr>
          <a:xfrm flipV="1">
            <a:off x="9695299" y="4039955"/>
            <a:ext cx="349849" cy="6105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F09EFE1C-1AA8-450D-8A9C-194D0A55B423}"/>
              </a:ext>
            </a:extLst>
          </p:cNvPr>
          <p:cNvCxnSpPr>
            <a:cxnSpLocks/>
          </p:cNvCxnSpPr>
          <p:nvPr/>
        </p:nvCxnSpPr>
        <p:spPr>
          <a:xfrm>
            <a:off x="322994" y="2170599"/>
            <a:ext cx="7774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adroTexto 72">
            <a:extLst>
              <a:ext uri="{FF2B5EF4-FFF2-40B4-BE49-F238E27FC236}">
                <a16:creationId xmlns:a16="http://schemas.microsoft.com/office/drawing/2014/main" id="{1D37D215-F6C3-44B9-A35F-84B5481CFC03}"/>
              </a:ext>
            </a:extLst>
          </p:cNvPr>
          <p:cNvSpPr txBox="1"/>
          <p:nvPr/>
        </p:nvSpPr>
        <p:spPr>
          <a:xfrm>
            <a:off x="3359449" y="302260"/>
            <a:ext cx="5473101" cy="523220"/>
          </a:xfrm>
          <a:prstGeom prst="rect">
            <a:avLst/>
          </a:prstGeom>
          <a:noFill/>
        </p:spPr>
        <p:txBody>
          <a:bodyPr wrap="square" rtlCol="0">
            <a:spAutoFit/>
          </a:bodyPr>
          <a:lstStyle/>
          <a:p>
            <a:pPr algn="ctr"/>
            <a:r>
              <a:rPr lang="es-MX" sz="2800" dirty="0">
                <a:solidFill>
                  <a:schemeClr val="tx1"/>
                </a:solidFill>
              </a:rPr>
              <a:t>Diagrama esquemático completo</a:t>
            </a:r>
          </a:p>
        </p:txBody>
      </p:sp>
      <p:pic>
        <p:nvPicPr>
          <p:cNvPr id="8" name="Imagen 7" descr="Diagrama, Esquemático&#10;&#10;Descripción generada automáticamente">
            <a:extLst>
              <a:ext uri="{FF2B5EF4-FFF2-40B4-BE49-F238E27FC236}">
                <a16:creationId xmlns:a16="http://schemas.microsoft.com/office/drawing/2014/main" id="{99CAA40B-E8BC-497B-BA41-7ECEF58FB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91" y="1028365"/>
            <a:ext cx="11584017" cy="4801270"/>
          </a:xfrm>
          <a:prstGeom prst="rect">
            <a:avLst/>
          </a:prstGeom>
        </p:spPr>
      </p:pic>
    </p:spTree>
    <p:extLst>
      <p:ext uri="{BB962C8B-B14F-4D97-AF65-F5344CB8AC3E}">
        <p14:creationId xmlns:p14="http://schemas.microsoft.com/office/powerpoint/2010/main" val="42808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descr="Diagrama, Esquemático&#10;&#10;Descripción generada automáticamente">
            <a:extLst>
              <a:ext uri="{FF2B5EF4-FFF2-40B4-BE49-F238E27FC236}">
                <a16:creationId xmlns:a16="http://schemas.microsoft.com/office/drawing/2014/main" id="{268B4A40-00F4-43E4-8AB3-605937D2D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 y="1173505"/>
            <a:ext cx="11584017" cy="4801270"/>
          </a:xfrm>
          <a:prstGeom prst="rect">
            <a:avLst/>
          </a:prstGeom>
        </p:spPr>
      </p:pic>
      <p:sp>
        <p:nvSpPr>
          <p:cNvPr id="73" name="CuadroTexto 72">
            <a:extLst>
              <a:ext uri="{FF2B5EF4-FFF2-40B4-BE49-F238E27FC236}">
                <a16:creationId xmlns:a16="http://schemas.microsoft.com/office/drawing/2014/main" id="{1D37D215-F6C3-44B9-A35F-84B5481CFC03}"/>
              </a:ext>
            </a:extLst>
          </p:cNvPr>
          <p:cNvSpPr txBox="1"/>
          <p:nvPr/>
        </p:nvSpPr>
        <p:spPr>
          <a:xfrm>
            <a:off x="2235765" y="214682"/>
            <a:ext cx="7265008" cy="523220"/>
          </a:xfrm>
          <a:prstGeom prst="rect">
            <a:avLst/>
          </a:prstGeom>
          <a:noFill/>
        </p:spPr>
        <p:txBody>
          <a:bodyPr wrap="square" rtlCol="0">
            <a:spAutoFit/>
          </a:bodyPr>
          <a:lstStyle/>
          <a:p>
            <a:pPr algn="ctr"/>
            <a:r>
              <a:rPr lang="es-MX" sz="2800" dirty="0">
                <a:solidFill>
                  <a:schemeClr val="tx1"/>
                </a:solidFill>
              </a:rPr>
              <a:t>Diagrama esquemático completo (por partes)</a:t>
            </a:r>
          </a:p>
        </p:txBody>
      </p:sp>
      <p:sp>
        <p:nvSpPr>
          <p:cNvPr id="2" name="Rectángulo 1">
            <a:extLst>
              <a:ext uri="{FF2B5EF4-FFF2-40B4-BE49-F238E27FC236}">
                <a16:creationId xmlns:a16="http://schemas.microsoft.com/office/drawing/2014/main" id="{FBDDCECC-0D8B-4CED-9A4C-8C1DF5DC836B}"/>
              </a:ext>
            </a:extLst>
          </p:cNvPr>
          <p:cNvSpPr/>
          <p:nvPr/>
        </p:nvSpPr>
        <p:spPr>
          <a:xfrm>
            <a:off x="303261" y="1173543"/>
            <a:ext cx="5024113" cy="26342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A85C940F-AA58-4076-A0AE-70C7EA359945}"/>
              </a:ext>
            </a:extLst>
          </p:cNvPr>
          <p:cNvSpPr/>
          <p:nvPr/>
        </p:nvSpPr>
        <p:spPr>
          <a:xfrm>
            <a:off x="303261" y="3466393"/>
            <a:ext cx="2413931" cy="3414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Alimentación 5V y 3.3V</a:t>
            </a:r>
          </a:p>
        </p:txBody>
      </p:sp>
      <p:sp>
        <p:nvSpPr>
          <p:cNvPr id="7" name="Rectángulo 6">
            <a:extLst>
              <a:ext uri="{FF2B5EF4-FFF2-40B4-BE49-F238E27FC236}">
                <a16:creationId xmlns:a16="http://schemas.microsoft.com/office/drawing/2014/main" id="{51DA5792-C2DD-4BDA-86A4-E769D6C711E0}"/>
              </a:ext>
            </a:extLst>
          </p:cNvPr>
          <p:cNvSpPr/>
          <p:nvPr/>
        </p:nvSpPr>
        <p:spPr>
          <a:xfrm>
            <a:off x="5327375" y="1707982"/>
            <a:ext cx="2413932" cy="38805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16BDF939-ADF8-45E7-83A7-0575FE91C821}"/>
              </a:ext>
            </a:extLst>
          </p:cNvPr>
          <p:cNvSpPr/>
          <p:nvPr/>
        </p:nvSpPr>
        <p:spPr>
          <a:xfrm>
            <a:off x="5326592" y="1707351"/>
            <a:ext cx="2413931"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Circuitos para programar el ESP01</a:t>
            </a:r>
          </a:p>
        </p:txBody>
      </p:sp>
      <p:sp>
        <p:nvSpPr>
          <p:cNvPr id="9" name="Rectángulo 8">
            <a:extLst>
              <a:ext uri="{FF2B5EF4-FFF2-40B4-BE49-F238E27FC236}">
                <a16:creationId xmlns:a16="http://schemas.microsoft.com/office/drawing/2014/main" id="{E7F980C7-5BB6-4C4A-A17D-046FB35D7E72}"/>
              </a:ext>
            </a:extLst>
          </p:cNvPr>
          <p:cNvSpPr/>
          <p:nvPr/>
        </p:nvSpPr>
        <p:spPr>
          <a:xfrm>
            <a:off x="7625584" y="6080925"/>
            <a:ext cx="4432417" cy="9051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 En caso de utilizar Raspberry, sólo utilizar los pines b2 y b3 para comunicación I2C</a:t>
            </a:r>
          </a:p>
        </p:txBody>
      </p:sp>
      <p:sp>
        <p:nvSpPr>
          <p:cNvPr id="10" name="Rectángulo 9">
            <a:extLst>
              <a:ext uri="{FF2B5EF4-FFF2-40B4-BE49-F238E27FC236}">
                <a16:creationId xmlns:a16="http://schemas.microsoft.com/office/drawing/2014/main" id="{FC552C59-4C7D-4376-BB42-9A553BE7EE0D}"/>
              </a:ext>
            </a:extLst>
          </p:cNvPr>
          <p:cNvSpPr/>
          <p:nvPr/>
        </p:nvSpPr>
        <p:spPr>
          <a:xfrm>
            <a:off x="7739742" y="682692"/>
            <a:ext cx="4318260" cy="440032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AE9C147F-8528-4897-894D-BA2FE3D1BC4A}"/>
              </a:ext>
            </a:extLst>
          </p:cNvPr>
          <p:cNvSpPr/>
          <p:nvPr/>
        </p:nvSpPr>
        <p:spPr>
          <a:xfrm>
            <a:off x="7736372" y="682692"/>
            <a:ext cx="4321629"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Convertidor analógico digital externo, utilizando protocolo I2C</a:t>
            </a:r>
          </a:p>
        </p:txBody>
      </p:sp>
      <p:sp>
        <p:nvSpPr>
          <p:cNvPr id="12" name="Rectángulo 11">
            <a:extLst>
              <a:ext uri="{FF2B5EF4-FFF2-40B4-BE49-F238E27FC236}">
                <a16:creationId xmlns:a16="http://schemas.microsoft.com/office/drawing/2014/main" id="{08309154-4C35-45DD-8144-196787683B94}"/>
              </a:ext>
            </a:extLst>
          </p:cNvPr>
          <p:cNvSpPr/>
          <p:nvPr/>
        </p:nvSpPr>
        <p:spPr>
          <a:xfrm>
            <a:off x="7739741" y="4630057"/>
            <a:ext cx="1106536" cy="14006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CDB50A3D-23E1-4BF5-A1A5-9F5AC83E049F}"/>
              </a:ext>
            </a:extLst>
          </p:cNvPr>
          <p:cNvSpPr/>
          <p:nvPr/>
        </p:nvSpPr>
        <p:spPr>
          <a:xfrm>
            <a:off x="8846277" y="5392483"/>
            <a:ext cx="2413931" cy="6336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voltaje</a:t>
            </a:r>
          </a:p>
        </p:txBody>
      </p:sp>
      <p:sp>
        <p:nvSpPr>
          <p:cNvPr id="14" name="Rectángulo 13">
            <a:extLst>
              <a:ext uri="{FF2B5EF4-FFF2-40B4-BE49-F238E27FC236}">
                <a16:creationId xmlns:a16="http://schemas.microsoft.com/office/drawing/2014/main" id="{43945DA4-095D-4F07-9FCD-D119E3A21AD9}"/>
              </a:ext>
            </a:extLst>
          </p:cNvPr>
          <p:cNvSpPr/>
          <p:nvPr/>
        </p:nvSpPr>
        <p:spPr>
          <a:xfrm>
            <a:off x="0" y="3807794"/>
            <a:ext cx="4465984" cy="222472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77933AC1-7C54-4C83-B4A4-789D6F407B6D}"/>
              </a:ext>
            </a:extLst>
          </p:cNvPr>
          <p:cNvSpPr/>
          <p:nvPr/>
        </p:nvSpPr>
        <p:spPr>
          <a:xfrm>
            <a:off x="0" y="5588499"/>
            <a:ext cx="2426905" cy="44402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Sensor de corriente</a:t>
            </a:r>
          </a:p>
        </p:txBody>
      </p:sp>
    </p:spTree>
    <p:extLst>
      <p:ext uri="{BB962C8B-B14F-4D97-AF65-F5344CB8AC3E}">
        <p14:creationId xmlns:p14="http://schemas.microsoft.com/office/powerpoint/2010/main" val="116702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E9D7C4-D1BB-48E4-B776-1B379586719F}"/>
              </a:ext>
            </a:extLst>
          </p:cNvPr>
          <p:cNvSpPr txBox="1"/>
          <p:nvPr/>
        </p:nvSpPr>
        <p:spPr>
          <a:xfrm>
            <a:off x="1342571" y="285920"/>
            <a:ext cx="9506857" cy="523220"/>
          </a:xfrm>
          <a:prstGeom prst="rect">
            <a:avLst/>
          </a:prstGeom>
          <a:noFill/>
        </p:spPr>
        <p:txBody>
          <a:bodyPr wrap="square" rtlCol="0">
            <a:spAutoFit/>
          </a:bodyPr>
          <a:lstStyle/>
          <a:p>
            <a:pPr algn="ctr"/>
            <a:r>
              <a:rPr lang="es-MX" sz="2800" dirty="0">
                <a:solidFill>
                  <a:schemeClr val="tx1"/>
                </a:solidFill>
              </a:rPr>
              <a:t>Descripción </a:t>
            </a:r>
            <a:r>
              <a:rPr lang="es-MX" sz="2800" dirty="0"/>
              <a:t>general </a:t>
            </a:r>
            <a:r>
              <a:rPr lang="es-MX" sz="2800" dirty="0">
                <a:solidFill>
                  <a:schemeClr val="tx1"/>
                </a:solidFill>
              </a:rPr>
              <a:t>del funcionamiento del programa del ESP01</a:t>
            </a:r>
          </a:p>
        </p:txBody>
      </p:sp>
      <p:sp>
        <p:nvSpPr>
          <p:cNvPr id="5" name="Rectángulo 4">
            <a:extLst>
              <a:ext uri="{FF2B5EF4-FFF2-40B4-BE49-F238E27FC236}">
                <a16:creationId xmlns:a16="http://schemas.microsoft.com/office/drawing/2014/main" id="{7DD5DE53-F775-4531-B507-48A260602091}"/>
              </a:ext>
            </a:extLst>
          </p:cNvPr>
          <p:cNvSpPr/>
          <p:nvPr/>
        </p:nvSpPr>
        <p:spPr>
          <a:xfrm>
            <a:off x="533567" y="1357318"/>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Inicialización</a:t>
            </a:r>
          </a:p>
        </p:txBody>
      </p:sp>
      <p:sp>
        <p:nvSpPr>
          <p:cNvPr id="6" name="Rectángulo 5">
            <a:extLst>
              <a:ext uri="{FF2B5EF4-FFF2-40B4-BE49-F238E27FC236}">
                <a16:creationId xmlns:a16="http://schemas.microsoft.com/office/drawing/2014/main" id="{6F532F66-F6A7-47C6-B931-38514A701218}"/>
              </a:ext>
            </a:extLst>
          </p:cNvPr>
          <p:cNvSpPr/>
          <p:nvPr/>
        </p:nvSpPr>
        <p:spPr>
          <a:xfrm>
            <a:off x="3283393" y="1357317"/>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Medición de corriente y voltaje (mediante protocolo I2C)</a:t>
            </a:r>
          </a:p>
        </p:txBody>
      </p:sp>
      <p:cxnSp>
        <p:nvCxnSpPr>
          <p:cNvPr id="7" name="Conector recto de flecha 6">
            <a:extLst>
              <a:ext uri="{FF2B5EF4-FFF2-40B4-BE49-F238E27FC236}">
                <a16:creationId xmlns:a16="http://schemas.microsoft.com/office/drawing/2014/main" id="{A4D95758-31F6-4D9D-A9FF-8CCF48F6224D}"/>
              </a:ext>
            </a:extLst>
          </p:cNvPr>
          <p:cNvCxnSpPr>
            <a:cxnSpLocks/>
            <a:stCxn id="5" idx="3"/>
            <a:endCxn id="6" idx="1"/>
          </p:cNvCxnSpPr>
          <p:nvPr/>
        </p:nvCxnSpPr>
        <p:spPr>
          <a:xfrm flipV="1">
            <a:off x="2947498" y="1809872"/>
            <a:ext cx="33589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03BB6DF1-3EF9-437F-BE83-854F94E1AA3A}"/>
              </a:ext>
            </a:extLst>
          </p:cNvPr>
          <p:cNvSpPr/>
          <p:nvPr/>
        </p:nvSpPr>
        <p:spPr>
          <a:xfrm>
            <a:off x="6033219" y="1357316"/>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Cálculo de potencia</a:t>
            </a:r>
          </a:p>
        </p:txBody>
      </p:sp>
      <p:cxnSp>
        <p:nvCxnSpPr>
          <p:cNvPr id="11" name="Conector recto de flecha 10">
            <a:extLst>
              <a:ext uri="{FF2B5EF4-FFF2-40B4-BE49-F238E27FC236}">
                <a16:creationId xmlns:a16="http://schemas.microsoft.com/office/drawing/2014/main" id="{CAF9C86A-B257-4D38-A000-280DFAC6F9A6}"/>
              </a:ext>
            </a:extLst>
          </p:cNvPr>
          <p:cNvCxnSpPr>
            <a:cxnSpLocks/>
            <a:stCxn id="6" idx="3"/>
            <a:endCxn id="10" idx="1"/>
          </p:cNvCxnSpPr>
          <p:nvPr/>
        </p:nvCxnSpPr>
        <p:spPr>
          <a:xfrm flipV="1">
            <a:off x="5697324" y="1809871"/>
            <a:ext cx="335895"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C487D980-5122-473D-A305-60B4FDB7BDF5}"/>
              </a:ext>
            </a:extLst>
          </p:cNvPr>
          <p:cNvCxnSpPr>
            <a:cxnSpLocks/>
            <a:stCxn id="10" idx="3"/>
            <a:endCxn id="17" idx="1"/>
          </p:cNvCxnSpPr>
          <p:nvPr/>
        </p:nvCxnSpPr>
        <p:spPr>
          <a:xfrm flipV="1">
            <a:off x="8447150" y="1809870"/>
            <a:ext cx="38540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8BB2B324-85C4-4F03-A313-E8FD5CD74413}"/>
              </a:ext>
            </a:extLst>
          </p:cNvPr>
          <p:cNvSpPr/>
          <p:nvPr/>
        </p:nvSpPr>
        <p:spPr>
          <a:xfrm>
            <a:off x="8832550" y="1357315"/>
            <a:ext cx="2413931" cy="90510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Envío de datos a través del protocolo MQTT</a:t>
            </a:r>
          </a:p>
        </p:txBody>
      </p:sp>
      <p:sp>
        <p:nvSpPr>
          <p:cNvPr id="18" name="Abrir llave 17">
            <a:extLst>
              <a:ext uri="{FF2B5EF4-FFF2-40B4-BE49-F238E27FC236}">
                <a16:creationId xmlns:a16="http://schemas.microsoft.com/office/drawing/2014/main" id="{E86384D3-3FDB-49BC-B817-9A0E4EDC70CA}"/>
              </a:ext>
            </a:extLst>
          </p:cNvPr>
          <p:cNvSpPr/>
          <p:nvPr/>
        </p:nvSpPr>
        <p:spPr>
          <a:xfrm rot="5400000">
            <a:off x="6253968" y="-734985"/>
            <a:ext cx="698084" cy="6899926"/>
          </a:xfrm>
          <a:prstGeom prst="leftBrace">
            <a:avLst>
              <a:gd name="adj1" fmla="val 56154"/>
              <a:gd name="adj2" fmla="val 4171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7" name="Rectángulo 26">
            <a:extLst>
              <a:ext uri="{FF2B5EF4-FFF2-40B4-BE49-F238E27FC236}">
                <a16:creationId xmlns:a16="http://schemas.microsoft.com/office/drawing/2014/main" id="{9A66DCBC-58E9-4077-A586-C75870830E04}"/>
              </a:ext>
            </a:extLst>
          </p:cNvPr>
          <p:cNvSpPr/>
          <p:nvPr/>
        </p:nvSpPr>
        <p:spPr>
          <a:xfrm>
            <a:off x="3774276" y="5716701"/>
            <a:ext cx="5725324" cy="79699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Se realiza por cada conjunto de x muestras. </a:t>
            </a:r>
          </a:p>
          <a:p>
            <a:pPr algn="ctr"/>
            <a:r>
              <a:rPr lang="es-MX" dirty="0">
                <a:solidFill>
                  <a:schemeClr val="tx1"/>
                </a:solidFill>
              </a:rPr>
              <a:t>Ej. Un conjunto de 76 muestras para 4 ciclos (4/60 de segundo)</a:t>
            </a:r>
          </a:p>
        </p:txBody>
      </p:sp>
      <mc:AlternateContent xmlns:mc="http://schemas.openxmlformats.org/markup-compatibility/2006">
        <mc:Choice xmlns:a14="http://schemas.microsoft.com/office/drawing/2010/main" Requires="a14">
          <p:sp>
            <p:nvSpPr>
              <p:cNvPr id="28" name="Rectángulo 27">
                <a:extLst>
                  <a:ext uri="{FF2B5EF4-FFF2-40B4-BE49-F238E27FC236}">
                    <a16:creationId xmlns:a16="http://schemas.microsoft.com/office/drawing/2014/main" id="{A5F155A5-3599-4A72-A396-9752E7C941C7}"/>
                  </a:ext>
                </a:extLst>
              </p:cNvPr>
              <p:cNvSpPr/>
              <p:nvPr/>
            </p:nvSpPr>
            <p:spPr>
              <a:xfrm>
                <a:off x="3774276" y="2932903"/>
                <a:ext cx="5725324" cy="181021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Cáculo de potencia:</a:t>
                </a:r>
              </a:p>
              <a:p>
                <a:pPr algn="ctr"/>
                <a:r>
                  <a:rPr lang="es-MX" dirty="0">
                    <a:solidFill>
                      <a:schemeClr val="tx1"/>
                    </a:solidFill>
                  </a:rPr>
                  <a:t>Calcular amplitud pico-pico de corriente y voltaje</a:t>
                </a:r>
              </a:p>
              <a:p>
                <a:pPr algn="ctr"/>
                <a:r>
                  <a:rPr lang="es-MX" dirty="0">
                    <a:solidFill>
                      <a:schemeClr val="tx1"/>
                    </a:solidFill>
                  </a:rPr>
                  <a:t>Calcular valor </a:t>
                </a:r>
                <a:r>
                  <a:rPr lang="es-MX" dirty="0" err="1">
                    <a:solidFill>
                      <a:schemeClr val="tx1"/>
                    </a:solidFill>
                  </a:rPr>
                  <a:t>rms</a:t>
                </a:r>
                <a:r>
                  <a:rPr lang="es-MX" dirty="0">
                    <a:solidFill>
                      <a:schemeClr val="tx1"/>
                    </a:solidFill>
                  </a:rPr>
                  <a:t> a partir de la amplitud pico-pico</a:t>
                </a:r>
              </a:p>
              <a:p>
                <a:pPr algn="ctr"/>
                <a:r>
                  <a:rPr lang="es-MX" dirty="0">
                    <a:solidFill>
                      <a:schemeClr val="tx1"/>
                    </a:solidFill>
                  </a:rPr>
                  <a:t>Calcular la potencia</a:t>
                </a:r>
              </a:p>
              <a:p>
                <a:pPr algn="ct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𝑃</m:t>
                      </m:r>
                      <m:r>
                        <a:rPr lang="es-MX" b="0" i="1" smtClean="0">
                          <a:solidFill>
                            <a:schemeClr val="tx1"/>
                          </a:solidFill>
                          <a:latin typeface="Cambria Math" panose="02040503050406030204" pitchFamily="18" charset="0"/>
                        </a:rPr>
                        <m:t>=</m:t>
                      </m:r>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𝑉</m:t>
                          </m:r>
                        </m:e>
                        <m:sub>
                          <m:r>
                            <a:rPr lang="es-MX" b="0" i="1" smtClean="0">
                              <a:solidFill>
                                <a:schemeClr val="tx1"/>
                              </a:solidFill>
                              <a:latin typeface="Cambria Math" panose="02040503050406030204" pitchFamily="18" charset="0"/>
                            </a:rPr>
                            <m:t>𝑟𝑚𝑠</m:t>
                          </m:r>
                        </m:sub>
                      </m:sSub>
                      <m:r>
                        <a:rPr lang="es-MX" b="0" i="1" smtClean="0">
                          <a:solidFill>
                            <a:schemeClr val="tx1"/>
                          </a:solidFill>
                          <a:latin typeface="Cambria Math" panose="02040503050406030204" pitchFamily="18" charset="0"/>
                          <a:ea typeface="Cambria Math" panose="02040503050406030204" pitchFamily="18" charset="0"/>
                        </a:rPr>
                        <m:t>×</m:t>
                      </m:r>
                      <m:sSub>
                        <m:sSubPr>
                          <m:ctrlPr>
                            <a:rPr lang="es-MX" i="1">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𝐼</m:t>
                          </m:r>
                        </m:e>
                        <m:sub>
                          <m:r>
                            <a:rPr lang="es-MX" i="1">
                              <a:solidFill>
                                <a:schemeClr val="tx1"/>
                              </a:solidFill>
                              <a:latin typeface="Cambria Math" panose="02040503050406030204" pitchFamily="18" charset="0"/>
                            </a:rPr>
                            <m:t>𝑟𝑚𝑠</m:t>
                          </m:r>
                        </m:sub>
                      </m:sSub>
                    </m:oMath>
                  </m:oMathPara>
                </a14:m>
                <a:endParaRPr lang="es-MX" dirty="0">
                  <a:solidFill>
                    <a:schemeClr val="tx1"/>
                  </a:solidFill>
                </a:endParaRPr>
              </a:p>
            </p:txBody>
          </p:sp>
        </mc:Choice>
        <mc:Fallback>
          <p:sp>
            <p:nvSpPr>
              <p:cNvPr id="28" name="Rectángulo 27">
                <a:extLst>
                  <a:ext uri="{FF2B5EF4-FFF2-40B4-BE49-F238E27FC236}">
                    <a16:creationId xmlns:a16="http://schemas.microsoft.com/office/drawing/2014/main" id="{A5F155A5-3599-4A72-A396-9752E7C941C7}"/>
                  </a:ext>
                </a:extLst>
              </p:cNvPr>
              <p:cNvSpPr>
                <a:spLocks noRot="1" noChangeAspect="1" noMove="1" noResize="1" noEditPoints="1" noAdjustHandles="1" noChangeArrowheads="1" noChangeShapeType="1" noTextEdit="1"/>
              </p:cNvSpPr>
              <p:nvPr/>
            </p:nvSpPr>
            <p:spPr>
              <a:xfrm>
                <a:off x="3774276" y="2932903"/>
                <a:ext cx="5725324" cy="1810218"/>
              </a:xfrm>
              <a:prstGeom prst="rect">
                <a:avLst/>
              </a:prstGeom>
              <a:blipFill>
                <a:blip r:embed="rId2"/>
                <a:stretch>
                  <a:fillRect/>
                </a:stretch>
              </a:blipFill>
              <a:ln w="38100">
                <a:solidFill>
                  <a:schemeClr val="tx1"/>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CuadroTexto 22">
                <a:extLst>
                  <a:ext uri="{FF2B5EF4-FFF2-40B4-BE49-F238E27FC236}">
                    <a16:creationId xmlns:a16="http://schemas.microsoft.com/office/drawing/2014/main" id="{34749369-8D6A-4475-93F9-539C118AD62B}"/>
                  </a:ext>
                </a:extLst>
              </p:cNvPr>
              <p:cNvSpPr txBox="1"/>
              <p:nvPr/>
            </p:nvSpPr>
            <p:spPr>
              <a:xfrm>
                <a:off x="3588938" y="4782315"/>
                <a:ext cx="6096000" cy="9314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𝑃</m:t>
                      </m:r>
                      <m:r>
                        <a:rPr lang="es-MX" b="0" i="1" smtClean="0">
                          <a:solidFill>
                            <a:schemeClr val="tx1"/>
                          </a:solidFill>
                          <a:latin typeface="Cambria Math" panose="02040503050406030204" pitchFamily="18" charset="0"/>
                        </a:rPr>
                        <m:t>=</m:t>
                      </m:r>
                      <m:rad>
                        <m:radPr>
                          <m:degHide m:val="on"/>
                          <m:ctrlPr>
                            <a:rPr lang="es-MX" b="0" i="1" smtClean="0">
                              <a:solidFill>
                                <a:schemeClr val="tx1"/>
                              </a:solidFill>
                              <a:latin typeface="Cambria Math" panose="02040503050406030204" pitchFamily="18" charset="0"/>
                            </a:rPr>
                          </m:ctrlPr>
                        </m:radPr>
                        <m:deg/>
                        <m:e>
                          <m:f>
                            <m:fPr>
                              <m:ctrlPr>
                                <a:rPr lang="es-MX" b="0" i="1" smtClean="0">
                                  <a:solidFill>
                                    <a:schemeClr val="tx1"/>
                                  </a:solidFill>
                                  <a:latin typeface="Cambria Math" panose="02040503050406030204" pitchFamily="18" charset="0"/>
                                </a:rPr>
                              </m:ctrlPr>
                            </m:fPr>
                            <m:num>
                              <m:nary>
                                <m:naryPr>
                                  <m:chr m:val="∑"/>
                                  <m:limLoc m:val="subSup"/>
                                  <m:ctrlPr>
                                    <a:rPr lang="es-MX" b="0" i="1" smtClean="0">
                                      <a:solidFill>
                                        <a:schemeClr val="tx1"/>
                                      </a:solidFill>
                                      <a:latin typeface="Cambria Math" panose="02040503050406030204" pitchFamily="18" charset="0"/>
                                    </a:rPr>
                                  </m:ctrlPr>
                                </m:naryPr>
                                <m:sub>
                                  <m:r>
                                    <m:rPr>
                                      <m:brk m:alnAt="25"/>
                                    </m:rPr>
                                    <a:rPr lang="es-MX" b="0" i="1" smtClean="0">
                                      <a:solidFill>
                                        <a:schemeClr val="tx1"/>
                                      </a:solidFill>
                                      <a:latin typeface="Cambria Math" panose="02040503050406030204" pitchFamily="18" charset="0"/>
                                    </a:rPr>
                                    <m:t>𝑖</m:t>
                                  </m:r>
                                  <m:r>
                                    <a:rPr lang="es-MX" b="0" i="1" smtClean="0">
                                      <a:solidFill>
                                        <a:schemeClr val="tx1"/>
                                      </a:solidFill>
                                      <a:latin typeface="Cambria Math" panose="02040503050406030204" pitchFamily="18" charset="0"/>
                                    </a:rPr>
                                    <m:t>=0</m:t>
                                  </m:r>
                                </m:sub>
                                <m:sup>
                                  <m:r>
                                    <a:rPr lang="es-MX" b="0" i="1" smtClean="0">
                                      <a:solidFill>
                                        <a:schemeClr val="tx1"/>
                                      </a:solidFill>
                                      <a:latin typeface="Cambria Math" panose="02040503050406030204" pitchFamily="18" charset="0"/>
                                    </a:rPr>
                                    <m:t>𝑛</m:t>
                                  </m:r>
                                </m:sup>
                                <m:e>
                                  <m:sSubSup>
                                    <m:sSubSupPr>
                                      <m:ctrlPr>
                                        <a:rPr lang="es-MX" b="0" i="1" smtClean="0">
                                          <a:solidFill>
                                            <a:schemeClr val="tx1"/>
                                          </a:solidFill>
                                          <a:latin typeface="Cambria Math" panose="02040503050406030204" pitchFamily="18" charset="0"/>
                                        </a:rPr>
                                      </m:ctrlPr>
                                    </m:sSubSupPr>
                                    <m:e>
                                      <m:r>
                                        <a:rPr lang="es-MX" b="0" i="1" smtClean="0">
                                          <a:solidFill>
                                            <a:schemeClr val="tx1"/>
                                          </a:solidFill>
                                          <a:latin typeface="Cambria Math" panose="02040503050406030204" pitchFamily="18" charset="0"/>
                                        </a:rPr>
                                        <m:t>𝑉</m:t>
                                      </m:r>
                                    </m:e>
                                    <m:sub>
                                      <m:r>
                                        <a:rPr lang="es-MX" b="0" i="1" smtClean="0">
                                          <a:solidFill>
                                            <a:schemeClr val="tx1"/>
                                          </a:solidFill>
                                          <a:latin typeface="Cambria Math" panose="02040503050406030204" pitchFamily="18" charset="0"/>
                                        </a:rPr>
                                        <m:t>𝑖</m:t>
                                      </m:r>
                                    </m:sub>
                                    <m:sup>
                                      <m:r>
                                        <a:rPr lang="es-MX" b="0" i="1" smtClean="0">
                                          <a:solidFill>
                                            <a:schemeClr val="tx1"/>
                                          </a:solidFill>
                                          <a:latin typeface="Cambria Math" panose="02040503050406030204" pitchFamily="18" charset="0"/>
                                        </a:rPr>
                                        <m:t>2</m:t>
                                      </m:r>
                                    </m:sup>
                                  </m:sSubSup>
                                </m:e>
                              </m:nary>
                            </m:num>
                            <m:den>
                              <m:r>
                                <a:rPr lang="es-MX" b="0" i="1" smtClean="0">
                                  <a:solidFill>
                                    <a:schemeClr val="tx1"/>
                                  </a:solidFill>
                                  <a:latin typeface="Cambria Math" panose="02040503050406030204" pitchFamily="18" charset="0"/>
                                </a:rPr>
                                <m:t>𝑛</m:t>
                              </m:r>
                            </m:den>
                          </m:f>
                        </m:e>
                      </m:rad>
                      <m:r>
                        <a:rPr lang="es-MX" i="1">
                          <a:latin typeface="Cambria Math" panose="02040503050406030204" pitchFamily="18" charset="0"/>
                          <a:ea typeface="Cambria Math" panose="02040503050406030204" pitchFamily="18" charset="0"/>
                        </a:rPr>
                        <m:t>×</m:t>
                      </m:r>
                      <m:rad>
                        <m:radPr>
                          <m:degHide m:val="on"/>
                          <m:ctrlPr>
                            <a:rPr lang="es-MX" i="1">
                              <a:latin typeface="Cambria Math" panose="02040503050406030204" pitchFamily="18" charset="0"/>
                            </a:rPr>
                          </m:ctrlPr>
                        </m:radPr>
                        <m:deg/>
                        <m:e>
                          <m:f>
                            <m:fPr>
                              <m:ctrlPr>
                                <a:rPr lang="es-MX" i="1">
                                  <a:latin typeface="Cambria Math" panose="02040503050406030204" pitchFamily="18" charset="0"/>
                                </a:rPr>
                              </m:ctrlPr>
                            </m:fPr>
                            <m:num>
                              <m:nary>
                                <m:naryPr>
                                  <m:chr m:val="∑"/>
                                  <m:limLoc m:val="subSup"/>
                                  <m:ctrlPr>
                                    <a:rPr lang="es-MX" i="1">
                                      <a:latin typeface="Cambria Math" panose="02040503050406030204" pitchFamily="18" charset="0"/>
                                    </a:rPr>
                                  </m:ctrlPr>
                                </m:naryPr>
                                <m:sub>
                                  <m:r>
                                    <m:rPr>
                                      <m:brk m:alnAt="25"/>
                                    </m:rPr>
                                    <a:rPr lang="es-MX" i="1">
                                      <a:latin typeface="Cambria Math" panose="02040503050406030204" pitchFamily="18" charset="0"/>
                                    </a:rPr>
                                    <m:t>𝑖</m:t>
                                  </m:r>
                                  <m:r>
                                    <a:rPr lang="es-MX" i="1">
                                      <a:latin typeface="Cambria Math" panose="02040503050406030204" pitchFamily="18" charset="0"/>
                                    </a:rPr>
                                    <m:t>=0</m:t>
                                  </m:r>
                                </m:sub>
                                <m:sup>
                                  <m:r>
                                    <a:rPr lang="es-MX" i="1">
                                      <a:latin typeface="Cambria Math" panose="02040503050406030204" pitchFamily="18" charset="0"/>
                                    </a:rPr>
                                    <m:t>𝑛</m:t>
                                  </m:r>
                                </m:sup>
                                <m:e>
                                  <m:sSubSup>
                                    <m:sSubSupPr>
                                      <m:ctrlPr>
                                        <a:rPr lang="es-MX" i="1">
                                          <a:latin typeface="Cambria Math" panose="02040503050406030204" pitchFamily="18" charset="0"/>
                                        </a:rPr>
                                      </m:ctrlPr>
                                    </m:sSubSupPr>
                                    <m:e>
                                      <m:r>
                                        <a:rPr lang="es-MX" b="0" i="1" smtClean="0">
                                          <a:latin typeface="Cambria Math" panose="02040503050406030204" pitchFamily="18" charset="0"/>
                                        </a:rPr>
                                        <m:t>𝐼</m:t>
                                      </m:r>
                                    </m:e>
                                    <m:sub>
                                      <m:r>
                                        <a:rPr lang="es-MX" i="1">
                                          <a:latin typeface="Cambria Math" panose="02040503050406030204" pitchFamily="18" charset="0"/>
                                        </a:rPr>
                                        <m:t>𝑖</m:t>
                                      </m:r>
                                    </m:sub>
                                    <m:sup>
                                      <m:r>
                                        <a:rPr lang="es-MX" i="1">
                                          <a:latin typeface="Cambria Math" panose="02040503050406030204" pitchFamily="18" charset="0"/>
                                        </a:rPr>
                                        <m:t>2</m:t>
                                      </m:r>
                                    </m:sup>
                                  </m:sSubSup>
                                </m:e>
                              </m:nary>
                            </m:num>
                            <m:den>
                              <m:r>
                                <a:rPr lang="es-MX" i="1">
                                  <a:latin typeface="Cambria Math" panose="02040503050406030204" pitchFamily="18" charset="0"/>
                                </a:rPr>
                                <m:t>𝑛</m:t>
                              </m:r>
                            </m:den>
                          </m:f>
                        </m:e>
                      </m:rad>
                    </m:oMath>
                  </m:oMathPara>
                </a14:m>
                <a:endParaRPr lang="es-MX" dirty="0"/>
              </a:p>
            </p:txBody>
          </p:sp>
        </mc:Choice>
        <mc:Fallback>
          <p:sp>
            <p:nvSpPr>
              <p:cNvPr id="23" name="CuadroTexto 22">
                <a:extLst>
                  <a:ext uri="{FF2B5EF4-FFF2-40B4-BE49-F238E27FC236}">
                    <a16:creationId xmlns:a16="http://schemas.microsoft.com/office/drawing/2014/main" id="{34749369-8D6A-4475-93F9-539C118AD62B}"/>
                  </a:ext>
                </a:extLst>
              </p:cNvPr>
              <p:cNvSpPr txBox="1">
                <a:spLocks noRot="1" noChangeAspect="1" noMove="1" noResize="1" noEditPoints="1" noAdjustHandles="1" noChangeArrowheads="1" noChangeShapeType="1" noTextEdit="1"/>
              </p:cNvSpPr>
              <p:nvPr/>
            </p:nvSpPr>
            <p:spPr>
              <a:xfrm>
                <a:off x="3588938" y="4782315"/>
                <a:ext cx="6096000" cy="931409"/>
              </a:xfrm>
              <a:prstGeom prst="rect">
                <a:avLst/>
              </a:prstGeom>
              <a:blipFill>
                <a:blip r:embed="rId3"/>
                <a:stretch>
                  <a:fillRect/>
                </a:stretch>
              </a:blipFill>
            </p:spPr>
            <p:txBody>
              <a:bodyPr/>
              <a:lstStyle/>
              <a:p>
                <a:r>
                  <a:rPr lang="es-MX">
                    <a:noFill/>
                  </a:rPr>
                  <a:t> </a:t>
                </a:r>
              </a:p>
            </p:txBody>
          </p:sp>
        </mc:Fallback>
      </mc:AlternateContent>
      <p:sp>
        <p:nvSpPr>
          <p:cNvPr id="19" name="Rectángulo 18">
            <a:extLst>
              <a:ext uri="{FF2B5EF4-FFF2-40B4-BE49-F238E27FC236}">
                <a16:creationId xmlns:a16="http://schemas.microsoft.com/office/drawing/2014/main" id="{368B233D-2623-4DB9-A90F-14EC43174A90}"/>
              </a:ext>
            </a:extLst>
          </p:cNvPr>
          <p:cNvSpPr/>
          <p:nvPr/>
        </p:nvSpPr>
        <p:spPr>
          <a:xfrm>
            <a:off x="413601" y="4295034"/>
            <a:ext cx="2862662" cy="196062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Nota: No es posible sincronizar las lecturas de voltaje y corriente, por lo tanto, el cálculo de potencia instantánea queda descartado</a:t>
            </a:r>
          </a:p>
        </p:txBody>
      </p:sp>
    </p:spTree>
    <p:extLst>
      <p:ext uri="{BB962C8B-B14F-4D97-AF65-F5344CB8AC3E}">
        <p14:creationId xmlns:p14="http://schemas.microsoft.com/office/powerpoint/2010/main" val="937427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6214</TotalTime>
  <Words>1796</Words>
  <Application>Microsoft Office PowerPoint</Application>
  <PresentationFormat>Panorámica</PresentationFormat>
  <Paragraphs>185</Paragraphs>
  <Slides>16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Calibri Light</vt:lpstr>
      <vt:lpstr>Cambria Math</vt:lpstr>
      <vt:lpstr>Comic Sans MS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Daniel Ramirez</dc:creator>
  <cp:lastModifiedBy>Fernando Daniel Ramirez</cp:lastModifiedBy>
  <cp:revision>25</cp:revision>
  <dcterms:created xsi:type="dcterms:W3CDTF">2021-10-28T13:03:28Z</dcterms:created>
  <dcterms:modified xsi:type="dcterms:W3CDTF">2021-12-13T16:24:50Z</dcterms:modified>
</cp:coreProperties>
</file>