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3"/>
    <p:sldId id="268" r:id="rId4"/>
    <p:sldId id="269" r:id="rId5"/>
    <p:sldId id="257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22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9"/>
        <p:guide pos="37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svg"/><Relationship Id="rId7" Type="http://schemas.openxmlformats.org/officeDocument/2006/relationships/image" Target="../media/image1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12" name="直接连接符 11"/>
          <p:cNvCxnSpPr/>
          <p:nvPr userDrawn="1"/>
        </p:nvCxnSpPr>
        <p:spPr>
          <a:xfrm>
            <a:off x="457958" y="424818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566420" y="1030053"/>
            <a:ext cx="11277600" cy="0"/>
          </a:xfrm>
          <a:prstGeom prst="line">
            <a:avLst/>
          </a:prstGeom>
          <a:ln w="254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10696630" y="109029"/>
            <a:ext cx="810641" cy="810641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408561" y="6133485"/>
            <a:ext cx="364588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5pPr>
            <a:lvl6pPr marL="28943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6pPr>
            <a:lvl7pPr marL="33515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7pPr>
            <a:lvl8pPr marL="38087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8pPr>
            <a:lvl9pPr marL="4265930" indent="-608330" defTabSz="121793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Calibri" panose="020F050202020403020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FJICC I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ntelligence</a:t>
            </a:r>
            <a:r>
              <a:rPr lang="en-US" altLang="zh-CN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H</a:t>
            </a:r>
            <a:r>
              <a:rPr lang="en-US" altLang="zh-CN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ealth</a:t>
            </a:r>
            <a:r>
              <a:rPr lang="en-US" altLang="zh-TW" sz="1000" b="1" i="1" u="sng" kern="120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  <a:cs typeface="+mn-cs"/>
              </a:rPr>
              <a:t> 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and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B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iologic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nte. </a:t>
            </a:r>
            <a:r>
              <a:rPr lang="en-US" altLang="zh-TW" sz="1000" b="1" i="1" u="sng" dirty="0">
                <a:solidFill>
                  <a:srgbClr val="FF6600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C</a:t>
            </a:r>
            <a:r>
              <a:rPr lang="en-US" altLang="zh-TW" sz="1000" b="1" i="1" u="sng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ircuits Lab.</a:t>
            </a:r>
            <a:endParaRPr lang="en-US" altLang="zh-TW" sz="1000" b="1" i="1" u="sng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000" b="1" i="0" u="none" spc="230" baseline="0" dirty="0">
                <a:solidFill>
                  <a:srgbClr val="1185EF"/>
                </a:solidFill>
                <a:latin typeface="Arial" panose="020B0604020202020204" pitchFamily="34" charset="0"/>
                <a:ea typeface="PMingLiU" panose="02020500000000000000" pitchFamily="18" charset="-120"/>
              </a:rPr>
              <a:t>福建省智能健康系统与生物芯片开发闽台合作基地</a:t>
            </a:r>
            <a:endParaRPr lang="en-US" altLang="zh-TW" sz="1000" b="1" i="0" u="none" spc="230" baseline="0" dirty="0">
              <a:solidFill>
                <a:srgbClr val="1185EF"/>
              </a:solidFill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275" y="5897880"/>
            <a:ext cx="845820" cy="849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5" name="组合 4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" name="矩形 5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圆角矩形 9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98800" y="1116330"/>
            <a:ext cx="9799200" cy="2570400"/>
          </a:xfrm>
        </p:spPr>
        <p:txBody>
          <a:bodyPr/>
          <a:p>
            <a:r>
              <a:rPr lang="zh-CN" altLang="zh-CN" b="1"/>
              <a:t>微型指令集架构设计</a:t>
            </a:r>
            <a:br>
              <a:rPr lang="zh-CN" altLang="zh-CN" b="1"/>
            </a:br>
            <a:r>
              <a:rPr lang="zh-CN" altLang="zh-CN" b="1"/>
              <a:t>与解释器实现</a:t>
            </a:r>
            <a:endParaRPr lang="zh-CN" altLang="zh-CN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1198880" y="4003040"/>
            <a:ext cx="9799320" cy="1631950"/>
          </a:xfrm>
        </p:spPr>
        <p:txBody>
          <a:bodyPr/>
          <a:p>
            <a:r>
              <a:rPr lang="zh-CN" altLang="en-US" dirty="0">
                <a:sym typeface="+mn-lt"/>
              </a:rPr>
              <a:t>汇报人</a:t>
            </a:r>
            <a:r>
              <a:rPr lang="zh-CN" altLang="en-US"/>
              <a:t>：罗琰佳、邢菲琳、欧天勤</a:t>
            </a:r>
            <a:endParaRPr lang="zh-CN" altLang="en-US"/>
          </a:p>
          <a:p>
            <a:r>
              <a:rPr lang="zh-CN" altLang="en-US"/>
              <a:t>汇报日期：</a:t>
            </a:r>
            <a:r>
              <a:rPr lang="en-US" altLang="zh-CN"/>
              <a:t>2025/6/10</a:t>
            </a:r>
            <a:endParaRPr lang="zh-CN" altLang="en-US"/>
          </a:p>
          <a:p>
            <a:r>
              <a:rPr lang="zh-CN" altLang="en-US"/>
              <a:t>指导老师：王量弘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 b="1">
                  <a:solidFill>
                    <a:schemeClr val="tx1"/>
                  </a:solidFill>
                </a:rPr>
                <a:t>5</a:t>
              </a:r>
              <a:endParaRPr lang="en-US" altLang="zh-CN" sz="2000" b="1">
                <a:solidFill>
                  <a:schemeClr val="tx1"/>
                </a:solidFill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6100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en-US" altLang="zh-CN" sz="2000" b="1">
                <a:solidFill>
                  <a:schemeClr val="tx1"/>
                </a:solidFill>
              </a:rPr>
              <a:t>5</a:t>
            </a:r>
            <a:endParaRPr lang="en-US" altLang="zh-CN" sz="2000" b="1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9010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等一下要取东西哦！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圆角矩形 5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R0 = MEM[3] = 5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38958 -0.445556 " pathEditMode="relative" ptsTypes="">
                                      <p:cBhvr>
                                        <p:cTn id="8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bldLvl="0" animBg="1"/>
      <p:bldP spid="95" grpId="0"/>
      <p:bldP spid="92" grpId="1" bldLvl="0" animBg="1"/>
      <p:bldP spid="92" grpId="2" bldLvl="0" animBg="1"/>
      <p:bldP spid="6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43245" y="535940"/>
            <a:ext cx="1111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JMP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707765" y="3799840"/>
            <a:ext cx="1680210" cy="469265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799840"/>
            <a:ext cx="1073150" cy="469265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157085" y="3799840"/>
            <a:ext cx="1680210" cy="469265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697355" y="426910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sp>
        <p:nvSpPr>
          <p:cNvPr id="51" name="文本框 50"/>
          <p:cNvSpPr txBox="1"/>
          <p:nvPr/>
        </p:nvSpPr>
        <p:spPr>
          <a:xfrm>
            <a:off x="413385" y="2677795"/>
            <a:ext cx="2473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等一下要跳转哦！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2078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2</a:t>
            </a:r>
            <a:endParaRPr lang="zh-CN" altLang="en-US" sz="2000" b="1"/>
          </a:p>
        </p:txBody>
      </p:sp>
      <p:sp>
        <p:nvSpPr>
          <p:cNvPr id="10" name="文本框 9"/>
          <p:cNvSpPr txBox="1"/>
          <p:nvPr/>
        </p:nvSpPr>
        <p:spPr>
          <a:xfrm>
            <a:off x="4961255" y="1864995"/>
            <a:ext cx="309943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JMP TO 2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97745" y="3952875"/>
            <a:ext cx="1851025" cy="12192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 b="1"/>
              <a:t>Program</a:t>
            </a:r>
            <a:endParaRPr lang="en-US" altLang="zh-CN" sz="2400" b="1"/>
          </a:p>
          <a:p>
            <a:pPr algn="ctr"/>
            <a:r>
              <a:rPr lang="en-US" altLang="zh-CN" sz="2400" b="1"/>
              <a:t>Counter</a:t>
            </a:r>
            <a:endParaRPr lang="en-US" altLang="zh-CN" sz="2400" b="1"/>
          </a:p>
        </p:txBody>
      </p:sp>
      <p:grpSp>
        <p:nvGrpSpPr>
          <p:cNvPr id="27" name="组合 26"/>
          <p:cNvGrpSpPr/>
          <p:nvPr/>
        </p:nvGrpSpPr>
        <p:grpSpPr>
          <a:xfrm>
            <a:off x="3721735" y="4418330"/>
            <a:ext cx="1718310" cy="480060"/>
            <a:chOff x="4054" y="7203"/>
            <a:chExt cx="3789" cy="1058"/>
          </a:xfrm>
        </p:grpSpPr>
        <p:sp>
          <p:nvSpPr>
            <p:cNvPr id="28" name="圆角矩形 27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767070" y="4418330"/>
            <a:ext cx="1097280" cy="480060"/>
            <a:chOff x="9068" y="7203"/>
            <a:chExt cx="2420" cy="1058"/>
          </a:xfrm>
        </p:grpSpPr>
        <p:sp>
          <p:nvSpPr>
            <p:cNvPr id="32" name="圆角矩形 31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144385" y="4418330"/>
            <a:ext cx="1718310" cy="480060"/>
            <a:chOff x="12501" y="7203"/>
            <a:chExt cx="3789" cy="1058"/>
          </a:xfrm>
        </p:grpSpPr>
        <p:sp>
          <p:nvSpPr>
            <p:cNvPr id="35" name="圆角矩形 34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719195" y="5034915"/>
            <a:ext cx="1677670" cy="468630"/>
            <a:chOff x="4054" y="7203"/>
            <a:chExt cx="3789" cy="1058"/>
          </a:xfrm>
        </p:grpSpPr>
        <p:sp>
          <p:nvSpPr>
            <p:cNvPr id="41" name="圆角矩形 40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778500" y="5034915"/>
            <a:ext cx="1071245" cy="468630"/>
            <a:chOff x="9068" y="7203"/>
            <a:chExt cx="2420" cy="1058"/>
          </a:xfrm>
        </p:grpSpPr>
        <p:sp>
          <p:nvSpPr>
            <p:cNvPr id="54" name="圆角矩形 53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56" name="圆角矩形 55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157720" y="5034915"/>
            <a:ext cx="1677670" cy="468630"/>
            <a:chOff x="12501" y="7203"/>
            <a:chExt cx="3789" cy="1058"/>
          </a:xfrm>
        </p:grpSpPr>
        <p:sp>
          <p:nvSpPr>
            <p:cNvPr id="58" name="圆角矩形 57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59" name="圆角矩形 58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11368405" y="4650105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en-US" altLang="zh-CN" sz="280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1409045" y="4716145"/>
            <a:ext cx="314325" cy="40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5" name="矩形 64"/>
          <p:cNvSpPr/>
          <p:nvPr/>
        </p:nvSpPr>
        <p:spPr>
          <a:xfrm>
            <a:off x="11402695" y="4728845"/>
            <a:ext cx="314325" cy="4057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7" name="左箭头 66"/>
          <p:cNvSpPr/>
          <p:nvPr/>
        </p:nvSpPr>
        <p:spPr>
          <a:xfrm>
            <a:off x="9046845" y="3799840"/>
            <a:ext cx="659130" cy="36068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413385" y="5069840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70" name="文本框 69"/>
          <p:cNvSpPr txBox="1"/>
          <p:nvPr/>
        </p:nvSpPr>
        <p:spPr>
          <a:xfrm>
            <a:off x="429260" y="5534660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71" name="文本框 70"/>
          <p:cNvSpPr txBox="1"/>
          <p:nvPr/>
        </p:nvSpPr>
        <p:spPr>
          <a:xfrm>
            <a:off x="414020" y="5867400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pic>
        <p:nvPicPr>
          <p:cNvPr id="72" name="图片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236980"/>
            <a:ext cx="4433570" cy="1440815"/>
          </a:xfrm>
          <a:prstGeom prst="rect">
            <a:avLst/>
          </a:prstGeom>
        </p:spPr>
      </p:pic>
      <p:grpSp>
        <p:nvGrpSpPr>
          <p:cNvPr id="73" name="组合 72"/>
          <p:cNvGrpSpPr/>
          <p:nvPr/>
        </p:nvGrpSpPr>
        <p:grpSpPr>
          <a:xfrm>
            <a:off x="10810875" y="1237615"/>
            <a:ext cx="843915" cy="1231900"/>
            <a:chOff x="11831" y="2773"/>
            <a:chExt cx="1604" cy="2273"/>
          </a:xfrm>
        </p:grpSpPr>
        <p:sp>
          <p:nvSpPr>
            <p:cNvPr id="74" name="圆角矩形 73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12164" y="2773"/>
              <a:ext cx="1271" cy="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endParaRPr lang="en-US" altLang="zh-CN" sz="2400" b="1"/>
            </a:p>
          </p:txBody>
        </p:sp>
      </p:grpSp>
      <p:sp>
        <p:nvSpPr>
          <p:cNvPr id="4" name="圆角矩形 3"/>
          <p:cNvSpPr/>
          <p:nvPr/>
        </p:nvSpPr>
        <p:spPr>
          <a:xfrm>
            <a:off x="7393305" y="1612900"/>
            <a:ext cx="798195" cy="8566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7</a:t>
            </a:r>
            <a:endParaRPr lang="en-US" altLang="zh-CN" sz="2800" b="1"/>
          </a:p>
        </p:txBody>
      </p:sp>
    </p:spTree>
    <p:custDataLst>
      <p:tags r:id="rId4"/>
    </p:custDataLst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0.001019 L -0.224115 -0.279815 " pathEditMode="relative" rAng="0" ptsTypes="">
                                      <p:cBhvr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" y="-1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7396 -0.273889 " pathEditMode="relative" rAng="0" ptsTypes="">
                                      <p:cBhvr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" y="-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1019 L -0.506198 -0.260556 " pathEditMode="relative" rAng="0" ptsTypes="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1" y="-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000 0.190278 " pathEditMode="relative" rAng="0" ptsTypes="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1 0.001111 L -0.219948 -0.446574 " pathEditMode="relative" rAng="0" ptsTypes="">
                                      <p:cBhvr>
                                        <p:cTn id="1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368125 -0.452500 " pathEditMode="relative" rAng="0" ptsTypes="">
                                      <p:cBhvr>
                                        <p:cTn id="1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503646 -0.446574 " pathEditMode="relative" rAng="0" ptsTypes="">
                                      <p:cBhvr>
                                        <p:cTn id="1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7 0.010522 C -0.023631 0.059793 -0.081997 0.232022 -0.136131 0.236963 C -0.190264 0.241905 -0.245512 0.080141 -0.269437 0.035230 " pathEditMode="relative" rAng="0" ptsTypes="">
                                      <p:cBhvr>
                                        <p:cTn id="15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55" grpId="0"/>
      <p:bldP spid="64" grpId="0" animBg="1"/>
      <p:bldP spid="65" grpId="0" bldLvl="0" animBg="1"/>
      <p:bldP spid="67" grpId="0" animBg="1"/>
      <p:bldP spid="67" grpId="1" animBg="1"/>
      <p:bldP spid="69" grpId="0"/>
      <p:bldP spid="70" grpId="0"/>
      <p:bldP spid="71" grpId="0"/>
      <p:bldP spid="4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528310" y="535940"/>
            <a:ext cx="1288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08559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08559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08559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9702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60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</a:t>
            </a:r>
            <a:r>
              <a:rPr lang="en-US" altLang="zh-CN" sz="2000" b="1"/>
              <a:t>AND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4726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sp>
        <p:nvSpPr>
          <p:cNvPr id="10" name="文本框 9"/>
          <p:cNvSpPr txBox="1"/>
          <p:nvPr/>
        </p:nvSpPr>
        <p:spPr>
          <a:xfrm>
            <a:off x="4311015" y="3641725"/>
            <a:ext cx="519811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Output :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</a:rPr>
              <a:t>R2 = R2 &amp; R3 = 1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360420" y="4888230"/>
            <a:ext cx="2651760" cy="910590"/>
            <a:chOff x="5171" y="8781"/>
            <a:chExt cx="4176" cy="1434"/>
          </a:xfrm>
        </p:grpSpPr>
        <p:sp>
          <p:nvSpPr>
            <p:cNvPr id="32" name="文本框 31"/>
            <p:cNvSpPr txBox="1"/>
            <p:nvPr/>
          </p:nvSpPr>
          <p:spPr>
            <a:xfrm>
              <a:off x="5173" y="8781"/>
              <a:ext cx="417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800"/>
                <a:t>R2: 0000 0101 </a:t>
              </a:r>
              <a:endParaRPr lang="en-US" altLang="zh-CN" sz="28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71" y="9393"/>
              <a:ext cx="4176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ym typeface="+mn-ea"/>
                </a:rPr>
                <a:t>R3: 0000 0011</a:t>
              </a:r>
              <a:endParaRPr lang="en-US" altLang="zh-CN" sz="2800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300730" y="5798820"/>
            <a:ext cx="2819400" cy="521970"/>
            <a:chOff x="5198" y="9132"/>
            <a:chExt cx="4440" cy="822"/>
          </a:xfrm>
        </p:grpSpPr>
        <p:cxnSp>
          <p:nvCxnSpPr>
            <p:cNvPr id="35" name="直接连接符 34"/>
            <p:cNvCxnSpPr/>
            <p:nvPr/>
          </p:nvCxnSpPr>
          <p:spPr>
            <a:xfrm>
              <a:off x="5198" y="9142"/>
              <a:ext cx="444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文本框 40"/>
            <p:cNvSpPr txBox="1"/>
            <p:nvPr/>
          </p:nvSpPr>
          <p:spPr>
            <a:xfrm>
              <a:off x="6393" y="9132"/>
              <a:ext cx="3075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dist"/>
              <a:r>
                <a:rPr lang="en-US" altLang="zh-CN" sz="2800">
                  <a:solidFill>
                    <a:srgbClr val="FF0000"/>
                  </a:solidFill>
                  <a:sym typeface="+mn-ea"/>
                </a:rPr>
                <a:t>0000 0001</a:t>
              </a:r>
              <a:endParaRPr lang="en-US" altLang="zh-CN" sz="2800">
                <a:solidFill>
                  <a:srgbClr val="FF0000"/>
                </a:solidFill>
                <a:sym typeface="+mn-ea"/>
              </a:endParaRPr>
            </a:p>
          </p:txBody>
        </p:sp>
      </p:grpSp>
      <p:sp>
        <p:nvSpPr>
          <p:cNvPr id="48" name="文本框 47"/>
          <p:cNvSpPr txBox="1"/>
          <p:nvPr/>
        </p:nvSpPr>
        <p:spPr>
          <a:xfrm>
            <a:off x="6214745" y="5006340"/>
            <a:ext cx="59766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AND:</a:t>
            </a:r>
            <a:r>
              <a:rPr lang="zh-CN" altLang="en-US" sz="2400" b="1"/>
              <a:t>只有上下全</a:t>
            </a:r>
            <a:r>
              <a:rPr lang="en-US" altLang="zh-CN" sz="2400" b="1"/>
              <a:t>1</a:t>
            </a:r>
            <a:r>
              <a:rPr lang="zh-CN" altLang="en-US" sz="2400" b="1"/>
              <a:t>才是</a:t>
            </a:r>
            <a:r>
              <a:rPr lang="en-US" altLang="zh-CN" sz="2400" b="1"/>
              <a:t>1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0</a:t>
            </a:r>
            <a:endParaRPr lang="en-US" altLang="zh-CN" sz="2400" b="1"/>
          </a:p>
        </p:txBody>
      </p:sp>
      <p:sp>
        <p:nvSpPr>
          <p:cNvPr id="50" name="圆角矩形 49"/>
          <p:cNvSpPr/>
          <p:nvPr/>
        </p:nvSpPr>
        <p:spPr>
          <a:xfrm>
            <a:off x="7511415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3</a:t>
            </a:r>
            <a:endParaRPr lang="en-US" altLang="zh-CN" sz="2800" b="1"/>
          </a:p>
        </p:txBody>
      </p:sp>
      <p:sp>
        <p:nvSpPr>
          <p:cNvPr id="56" name="圆角矩形 55"/>
          <p:cNvSpPr/>
          <p:nvPr/>
        </p:nvSpPr>
        <p:spPr>
          <a:xfrm>
            <a:off x="6214110" y="2205990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1</a:t>
            </a:r>
            <a:endParaRPr lang="en-US" altLang="zh-CN" sz="2800" b="1"/>
          </a:p>
        </p:txBody>
      </p:sp>
      <p:sp>
        <p:nvSpPr>
          <p:cNvPr id="58" name="文本框 57"/>
          <p:cNvSpPr txBox="1"/>
          <p:nvPr/>
        </p:nvSpPr>
        <p:spPr>
          <a:xfrm>
            <a:off x="6287770" y="5492750"/>
            <a:ext cx="55175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b="1"/>
              <a:t>OR:</a:t>
            </a:r>
            <a:r>
              <a:rPr lang="zh-CN" altLang="en-US" sz="2400" b="1"/>
              <a:t>只有</a:t>
            </a:r>
            <a:r>
              <a:rPr lang="zh-CN" altLang="en-US" sz="2400" b="1">
                <a:sym typeface="+mn-ea"/>
              </a:rPr>
              <a:t>上下</a:t>
            </a:r>
            <a:r>
              <a:rPr lang="zh-CN" altLang="en-US" sz="2400" b="1"/>
              <a:t>全</a:t>
            </a:r>
            <a:r>
              <a:rPr lang="en-US" altLang="zh-CN" sz="2400" b="1"/>
              <a:t>0</a:t>
            </a:r>
            <a:r>
              <a:rPr lang="zh-CN" altLang="en-US" sz="2400" b="1"/>
              <a:t>才是</a:t>
            </a:r>
            <a:r>
              <a:rPr lang="en-US" altLang="zh-CN" sz="2400" b="1"/>
              <a:t>0</a:t>
            </a:r>
            <a:r>
              <a:rPr lang="zh-CN" altLang="en-US" sz="2400" b="1"/>
              <a:t>，其他情况都是</a:t>
            </a:r>
            <a:r>
              <a:rPr lang="en-US" altLang="zh-CN" sz="2400" b="1"/>
              <a:t>1</a:t>
            </a:r>
            <a:endParaRPr lang="en-US" altLang="zh-CN" sz="2400" b="1"/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07969 0.000000 " pathEditMode="relative" ptsTypes="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10" grpId="0"/>
      <p:bldP spid="50" grpId="0" animBg="1"/>
      <p:bldP spid="50" grpId="1" animBg="1"/>
      <p:bldP spid="56" grpId="0" animBg="1"/>
      <p:bldP spid="50" grpId="2" animBg="1"/>
      <p:bldP spid="48" grpId="0"/>
      <p:bldP spid="5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245745" y="295275"/>
            <a:ext cx="11699240" cy="6267450"/>
            <a:chOff x="387" y="465"/>
            <a:chExt cx="18424" cy="9870"/>
          </a:xfrm>
        </p:grpSpPr>
        <p:grpSp>
          <p:nvGrpSpPr>
            <p:cNvPr id="6" name="组合 5"/>
            <p:cNvGrpSpPr/>
            <p:nvPr/>
          </p:nvGrpSpPr>
          <p:grpSpPr>
            <a:xfrm>
              <a:off x="387" y="465"/>
              <a:ext cx="18425" cy="9870"/>
              <a:chOff x="387" y="465"/>
              <a:chExt cx="18425" cy="9870"/>
            </a:xfrm>
          </p:grpSpPr>
          <p:sp>
            <p:nvSpPr>
              <p:cNvPr id="7" name="矩形 6"/>
              <p:cNvSpPr/>
              <p:nvPr userDrawn="1"/>
            </p:nvSpPr>
            <p:spPr>
              <a:xfrm>
                <a:off x="387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 userDrawn="1"/>
            </p:nvSpPr>
            <p:spPr>
              <a:xfrm>
                <a:off x="15724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" name="矩形 8"/>
              <p:cNvSpPr/>
              <p:nvPr userDrawn="1"/>
            </p:nvSpPr>
            <p:spPr>
              <a:xfrm>
                <a:off x="387" y="76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 userDrawn="1"/>
            </p:nvSpPr>
            <p:spPr>
              <a:xfrm>
                <a:off x="15724" y="465"/>
                <a:ext cx="3089" cy="2671"/>
              </a:xfrm>
              <a:prstGeom prst="rect">
                <a:avLst/>
              </a:prstGeom>
              <a:solidFill>
                <a:srgbClr val="1C48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圆角矩形 11"/>
              <p:cNvSpPr/>
              <p:nvPr userDrawn="1"/>
            </p:nvSpPr>
            <p:spPr>
              <a:xfrm>
                <a:off x="635" y="639"/>
                <a:ext cx="17930" cy="9383"/>
              </a:xfrm>
              <a:prstGeom prst="roundRect">
                <a:avLst>
                  <a:gd name="adj" fmla="val 1568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tx1">
                    <a:alpha val="3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>
              <a:fillRect/>
            </a:stretch>
          </p:blipFill>
          <p:spPr>
            <a:xfrm>
              <a:off x="16447" y="867"/>
              <a:ext cx="1643" cy="1643"/>
            </a:xfrm>
            <a:prstGeom prst="rect">
              <a:avLst/>
            </a:prstGeom>
          </p:spPr>
        </p:pic>
      </p:grp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98563" y="2545715"/>
            <a:ext cx="10130155" cy="1014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dist"/>
            <a:r>
              <a:rPr lang="en-US" altLang="zh-CN" sz="6000" b="1" dirty="0">
                <a:solidFill>
                  <a:srgbClr val="1C4885"/>
                </a:solidFill>
                <a:cs typeface="+mn-ea"/>
                <a:sym typeface="+mn-lt"/>
              </a:rPr>
              <a:t>Thanks for your attention</a:t>
            </a:r>
            <a:r>
              <a:rPr lang="zh-CN" altLang="en-US" sz="6000" b="1" dirty="0">
                <a:solidFill>
                  <a:srgbClr val="1C4885"/>
                </a:solidFill>
                <a:cs typeface="+mn-ea"/>
                <a:sym typeface="+mn-lt"/>
              </a:rPr>
              <a:t>！</a:t>
            </a:r>
            <a:endParaRPr lang="zh-CN" altLang="en-US" sz="6000" b="1" dirty="0">
              <a:solidFill>
                <a:srgbClr val="1C4885"/>
              </a:solidFill>
              <a:cs typeface="+mn-ea"/>
              <a:sym typeface="+mn-lt"/>
            </a:endParaRPr>
          </a:p>
        </p:txBody>
      </p:sp>
    </p:spTree>
    <p:custDataLst>
      <p:tags r:id="rId3"/>
    </p:custData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602615" y="1403350"/>
            <a:ext cx="6335395" cy="2553335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uint8_t parse_binary(const char *str)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val = 0;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for (int i = 0; i &lt; 8 &amp;&amp; str[i]; i++)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val &lt;&lt;=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if (str[i] == '1') val |= 1;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return val;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2615" y="4280535"/>
            <a:ext cx="6908800" cy="1938020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run_program(uint8_t program[], size_t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while (running &amp;&amp; PC &lt; len)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execute(program[PC]);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795260" y="1711960"/>
            <a:ext cx="3331210" cy="673735"/>
            <a:chOff x="13469" y="3934"/>
            <a:chExt cx="3476" cy="703"/>
          </a:xfrm>
          <a:solidFill>
            <a:srgbClr val="0070C0"/>
          </a:solidFill>
        </p:grpSpPr>
        <p:sp>
          <p:nvSpPr>
            <p:cNvPr id="81" name="矩形 80"/>
            <p:cNvSpPr/>
            <p:nvPr/>
          </p:nvSpPr>
          <p:spPr>
            <a:xfrm>
              <a:off x="13469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2" name="矩形 81"/>
            <p:cNvSpPr/>
            <p:nvPr/>
          </p:nvSpPr>
          <p:spPr>
            <a:xfrm>
              <a:off x="14372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83" name="矩形 82"/>
            <p:cNvSpPr/>
            <p:nvPr/>
          </p:nvSpPr>
          <p:spPr>
            <a:xfrm>
              <a:off x="15340" y="3935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84" name="矩形 83"/>
            <p:cNvSpPr/>
            <p:nvPr/>
          </p:nvSpPr>
          <p:spPr>
            <a:xfrm>
              <a:off x="16243" y="3934"/>
              <a:ext cx="703" cy="703"/>
            </a:xfrm>
            <a:prstGeom prst="rect">
              <a:avLst/>
            </a:prstGeom>
            <a:grpFill/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77" name="矩形 76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78" name="矩形 77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1" name="下箭头 10"/>
          <p:cNvSpPr/>
          <p:nvPr/>
        </p:nvSpPr>
        <p:spPr>
          <a:xfrm>
            <a:off x="7969250" y="887095"/>
            <a:ext cx="346075" cy="75120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3" name="矩形 12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5" name="矩形 14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17" name="矩形 16"/>
          <p:cNvSpPr/>
          <p:nvPr/>
        </p:nvSpPr>
        <p:spPr>
          <a:xfrm>
            <a:off x="113595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59515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0" name="矩形 19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1" name="矩形 20"/>
          <p:cNvSpPr/>
          <p:nvPr/>
        </p:nvSpPr>
        <p:spPr>
          <a:xfrm>
            <a:off x="726757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2" name="矩形 21"/>
          <p:cNvSpPr/>
          <p:nvPr/>
        </p:nvSpPr>
        <p:spPr>
          <a:xfrm>
            <a:off x="784098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44232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4" name="矩形 23"/>
          <p:cNvSpPr/>
          <p:nvPr/>
        </p:nvSpPr>
        <p:spPr>
          <a:xfrm>
            <a:off x="901573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619615" y="27247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6" name="矩形 25"/>
          <p:cNvSpPr/>
          <p:nvPr/>
        </p:nvSpPr>
        <p:spPr>
          <a:xfrm>
            <a:off x="10193020" y="272415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1</a:t>
            </a:r>
            <a:endParaRPr lang="en-US" altLang="zh-CN" sz="2000" b="1">
              <a:sym typeface="+mn-ea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78611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28" name="矩形 27"/>
          <p:cNvSpPr/>
          <p:nvPr/>
        </p:nvSpPr>
        <p:spPr>
          <a:xfrm>
            <a:off x="11359515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29" name="矩形 28"/>
          <p:cNvSpPr/>
          <p:nvPr/>
        </p:nvSpPr>
        <p:spPr>
          <a:xfrm>
            <a:off x="726757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0" name="矩形 29"/>
          <p:cNvSpPr/>
          <p:nvPr/>
        </p:nvSpPr>
        <p:spPr>
          <a:xfrm>
            <a:off x="784098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44232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0</a:t>
            </a:r>
            <a:endParaRPr lang="en-US" altLang="zh-CN" sz="2000" b="1"/>
          </a:p>
        </p:txBody>
      </p:sp>
      <p:sp>
        <p:nvSpPr>
          <p:cNvPr id="32" name="矩形 31"/>
          <p:cNvSpPr/>
          <p:nvPr/>
        </p:nvSpPr>
        <p:spPr>
          <a:xfrm>
            <a:off x="901573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619615" y="272605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4" name="矩形 33"/>
          <p:cNvSpPr/>
          <p:nvPr/>
        </p:nvSpPr>
        <p:spPr>
          <a:xfrm>
            <a:off x="10193020" y="272542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ym typeface="+mn-ea"/>
              </a:rPr>
              <a:t>0</a:t>
            </a:r>
            <a:endParaRPr lang="en-US" altLang="zh-CN" sz="2000" b="1">
              <a:sym typeface="+mn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786110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sp>
        <p:nvSpPr>
          <p:cNvPr id="36" name="矩形 35"/>
          <p:cNvSpPr/>
          <p:nvPr/>
        </p:nvSpPr>
        <p:spPr>
          <a:xfrm>
            <a:off x="11359515" y="2726690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/>
              <a:t>1</a:t>
            </a:r>
            <a:endParaRPr lang="en-US" altLang="zh-CN" sz="2000" b="1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9462135" y="3437890"/>
            <a:ext cx="0" cy="13061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8888095" y="4823460"/>
            <a:ext cx="1374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(11)</a:t>
            </a:r>
            <a:r>
              <a:rPr lang="en-US" altLang="zh-CN" sz="3600" baseline="-25000"/>
              <a:t>10</a:t>
            </a:r>
            <a:endParaRPr lang="en-US" altLang="zh-CN" sz="3600" baseline="-25000"/>
          </a:p>
        </p:txBody>
      </p:sp>
      <p:sp>
        <p:nvSpPr>
          <p:cNvPr id="47" name="文本框 46"/>
          <p:cNvSpPr txBox="1"/>
          <p:nvPr/>
        </p:nvSpPr>
        <p:spPr>
          <a:xfrm>
            <a:off x="11284585" y="1177925"/>
            <a:ext cx="5213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chemeClr val="accent1">
                    <a:lumMod val="75000"/>
                  </a:schemeClr>
                </a:solidFill>
              </a:rPr>
              <a:t>str</a:t>
            </a:r>
            <a:endParaRPr lang="en-US" altLang="zh-CN" sz="2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1259185" y="3299460"/>
            <a:ext cx="5727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EE822F"/>
                </a:solidFill>
              </a:rPr>
              <a:t>val</a:t>
            </a:r>
            <a:endParaRPr lang="en-US" altLang="zh-CN" sz="2400">
              <a:solidFill>
                <a:srgbClr val="EE822F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5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51094 0.000000 " pathEditMode="relative" ptsTypes="">
                                      <p:cBhvr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68125 0.000000 " pathEditMode="relative" ptsTypes="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xit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8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95677 0.000000 " pathEditMode="relative" ptsTypes="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48698 0.000000 " pathEditMode="relative" ptsTypes="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594 0.000093 L 0.146406 0.000093 " pathEditMode="relative" rAng="0" ptsTypes="">
                                      <p:cBhvr>
                                        <p:cTn id="10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281 0.000185 L 0.214687 0.000185 " pathEditMode="relative" ptsTypes="">
                                      <p:cBhvr>
                                        <p:cTn id="1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1" grpId="0" animBg="1"/>
      <p:bldP spid="77" grpId="1" animBg="1"/>
      <p:bldP spid="78" grpId="1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1" grpId="1" animBg="1"/>
      <p:bldP spid="19" grpId="0" bldLvl="0" animBg="1"/>
      <p:bldP spid="78" grpId="2" animBg="1"/>
      <p:bldP spid="78" grpId="3" animBg="1"/>
      <p:bldP spid="12" grpId="2" animBg="1"/>
      <p:bldP spid="13" grpId="2" animBg="1"/>
      <p:bldP spid="14" grpId="2" animBg="1"/>
      <p:bldP spid="15" grpId="2" animBg="1"/>
      <p:bldP spid="16" grpId="2" animBg="1"/>
      <p:bldP spid="17" grpId="2" animBg="1"/>
      <p:bldP spid="19" grpId="1" animBg="1"/>
      <p:bldP spid="20" grpId="0" bldLvl="0" animBg="1"/>
      <p:bldP spid="11" grpId="2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11" grpId="3" animBg="1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Code &amp; Functions</a:t>
            </a:r>
            <a:endParaRPr lang="en-US" altLang="zh-CN" b="1"/>
          </a:p>
        </p:txBody>
      </p:sp>
      <p:sp>
        <p:nvSpPr>
          <p:cNvPr id="3" name="文本框 2"/>
          <p:cNvSpPr txBox="1"/>
          <p:nvPr/>
        </p:nvSpPr>
        <p:spPr>
          <a:xfrm>
            <a:off x="232410" y="1669415"/>
            <a:ext cx="5933440" cy="403098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txBody>
          <a:bodyPr wrap="square" rtlCol="0" anchor="t">
            <a:spAutoFit/>
          </a:bodyPr>
          <a:p>
            <a:endParaRPr lang="zh-CN" altLang="en-US"/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void execute(uint8_t instr)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opcode = (instr &gt;&gt; 5)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op1 = (instr &gt;&gt; 3) &amp; 0x03;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uint8_t op2 = instr &amp; 0x07;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switch (opcode) {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case 0b000:  // ADD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R[op1] +=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printf("R%d = R%d +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           break;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254115" y="1294765"/>
            <a:ext cx="5747385" cy="5323205"/>
          </a:xfrm>
          <a:prstGeom prst="rect">
            <a:avLst/>
          </a:prstGeom>
          <a:noFill/>
          <a:ln w="28575">
            <a:solidFill>
              <a:srgbClr val="0070C0"/>
            </a:solidFill>
            <a:prstDash val="dash"/>
          </a:ln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    </a:t>
            </a:r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case 0b001:  // MOV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= op2;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%d\n", op1,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case 0b010:  // SUB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R[op1] -= R[op2];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printf("R%d = R%d - R%d = %d\n", op1, op1, op2, R[op1]);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break;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...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default: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        printf("Unknown opcode: %d\n", opcode);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   PC++;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zh-CN" altLang="en-US" sz="2000">
                <a:solidFill>
                  <a:schemeClr val="accent1">
                    <a:lumMod val="75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}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p>
            <a:r>
              <a:rPr lang="en-US" altLang="zh-CN" b="1"/>
              <a:t>Command</a:t>
            </a:r>
            <a:endParaRPr lang="en-US" altLang="zh-CN" b="1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1087120" y="1442720"/>
          <a:ext cx="10229215" cy="4478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0450"/>
                <a:gridCol w="2330450"/>
                <a:gridCol w="2331085"/>
                <a:gridCol w="3237230"/>
              </a:tblGrid>
              <a:tr h="678180"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Opcode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BIN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OPT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800" b="1" i="0">
                          <a:solidFill>
                            <a:schemeClr val="bg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MEAN</a:t>
                      </a:r>
                      <a:endParaRPr lang="en-US" altLang="zh-CN" sz="1800" b="1" i="0">
                        <a:solidFill>
                          <a:schemeClr val="bg1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ADD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+=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MOV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op2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SUB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-=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LD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MEM[op2]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ST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MEM[op2] = R[op1]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JMP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PC = op2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（</a:t>
                      </a:r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jump</a:t>
                      </a:r>
                      <a:r>
                        <a:rPr lang="zh-CN" altLang="en-US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）</a:t>
                      </a:r>
                      <a:endParaRPr lang="zh-CN" altLang="en-US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6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110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AND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R[op1] = R[op1] &amp;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  <a:tr h="474980"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111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OR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R[op1] = R[op1] | R[op2]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51225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ADD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466215"/>
            <a:ext cx="7732395" cy="3280410"/>
            <a:chOff x="5700" y="2584"/>
            <a:chExt cx="12177" cy="516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584"/>
              <a:ext cx="3729" cy="516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等一下要算加法</a:t>
            </a:r>
            <a:r>
              <a:rPr lang="zh-CN" altLang="en-US" sz="2000" b="1"/>
              <a:t>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7</a:t>
              </a:r>
              <a:endParaRPr lang="en-US" altLang="zh-CN" sz="2800" b="1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R0=R0+R3=7</a:t>
            </a:r>
            <a:endParaRPr lang="en-US" altLang="zh-CN" sz="3200" b="1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heel spokes="8"/>
      </p:transition>
    </mc:Choice>
    <mc:Fallback>
      <p:transition>
        <p:wheel spokes="8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1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60750"/>
            <a:ext cx="10969200" cy="705600"/>
          </a:xfrm>
        </p:spPr>
        <p:txBody>
          <a:bodyPr/>
          <a:lstStyle/>
          <a:p>
            <a:r>
              <a:rPr lang="en-US" altLang="zh-CN" b="1" dirty="0">
                <a:sym typeface="+mn-ea"/>
              </a:rPr>
              <a:t>Command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MOV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0</a:t>
              </a:r>
              <a:endParaRPr lang="en-US" altLang="zh-CN" sz="2400" b="1" dirty="0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313180"/>
            <a:ext cx="7732395" cy="2058035"/>
            <a:chOff x="5700" y="2343"/>
            <a:chExt cx="12177" cy="3241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8</a:t>
              </a:r>
              <a:endParaRPr lang="en-US" altLang="zh-CN" sz="2800" b="1" dirty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5</a:t>
              </a:r>
              <a:endParaRPr lang="en-US" altLang="zh-CN" sz="2800" b="1" dirty="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343"/>
              <a:ext cx="3729" cy="324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831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等一下要算赋值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First Num</a:t>
            </a:r>
            <a:r>
              <a:rPr lang="zh-CN" altLang="en-US" sz="2000" b="1" dirty="0"/>
              <a:t>：</a:t>
            </a:r>
            <a:r>
              <a:rPr lang="en-US" altLang="zh-CN" sz="2000" b="1" dirty="0" err="1"/>
              <a:t>R1</a:t>
            </a:r>
            <a:endParaRPr lang="zh-CN" altLang="en-US" sz="2000" b="1" dirty="0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 dirty="0"/>
              <a:t>Second Num</a:t>
            </a:r>
            <a:r>
              <a:rPr lang="zh-CN" altLang="en-US" sz="2000" b="1" dirty="0"/>
              <a:t>：</a:t>
            </a:r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916945" y="1770697"/>
            <a:ext cx="1012825" cy="1443355"/>
            <a:chOff x="5900" y="2982"/>
            <a:chExt cx="1595" cy="2273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0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24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 err="1"/>
                <a:t>R1</a:t>
              </a:r>
              <a:endParaRPr lang="en-US" altLang="zh-CN" sz="2400" b="1" dirty="0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4566920" y="4203382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R1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=0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>
        <p:wipe/>
      </p:transition>
    </mc:Choice>
    <mc:Fallback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8932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305425" y="5359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119505"/>
            <a:ext cx="7732395" cy="2251710"/>
            <a:chOff x="5700" y="2038"/>
            <a:chExt cx="12177" cy="3546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148" y="2038"/>
              <a:ext cx="3729" cy="354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>
                  <a:sym typeface="+mn-ea"/>
                </a:rPr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R0=4, 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>
                  <a:sym typeface="+mn-ea"/>
                </a:rPr>
                <a:t>R2=5, </a:t>
              </a:r>
              <a:r>
                <a:rPr lang="en-US" altLang="zh-CN" sz="2800" b="1">
                  <a:sym typeface="+mn-ea"/>
                </a:rPr>
                <a:t>R3=3</a:t>
              </a:r>
              <a:endParaRPr lang="en-US" altLang="zh-CN" sz="28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7019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3620770" y="1767840"/>
            <a:ext cx="1002665" cy="1442720"/>
            <a:chOff x="5900" y="2982"/>
            <a:chExt cx="1579" cy="2272"/>
          </a:xfrm>
        </p:grpSpPr>
        <p:sp>
          <p:nvSpPr>
            <p:cNvPr id="59" name="圆角矩形 58"/>
            <p:cNvSpPr/>
            <p:nvPr/>
          </p:nvSpPr>
          <p:spPr>
            <a:xfrm>
              <a:off x="5900" y="3674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/>
                <a:t>1</a:t>
              </a:r>
              <a:endParaRPr lang="en-US" altLang="zh-CN" sz="2800" b="1" dirty="0"/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6209" y="2982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24300" y="422402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R0-R3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=1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816 0.0105224 C -0.0279846 0.059793 -0.0965958 0.232022 -0.160231 0.236963 C -0.223866 0.241905 -0.28881 0.0801408 -0.316936 0.0352303 " pathEditMode="relative" rAng="0" ptsTypes="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0275"/>
            <a:ext cx="10969200" cy="705600"/>
          </a:xfrm>
        </p:spPr>
        <p:txBody>
          <a:bodyPr/>
          <a:lstStyle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4309745" y="45783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 (Exceptional)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3980180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en-US" altLang="zh-CN" sz="24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3980180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3980180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055110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1701165"/>
            <a:ext cx="7557135" cy="2129155"/>
            <a:chOff x="5700" y="2954"/>
            <a:chExt cx="11901" cy="3353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3872" y="2954"/>
              <a:ext cx="3729" cy="335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>
                  <a:sym typeface="+mn-ea"/>
                </a:rPr>
                <a:t>初始化</a:t>
              </a:r>
              <a:endParaRPr lang="zh-CN" altLang="en-US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R0=4, R1=8</a:t>
              </a:r>
              <a:endParaRPr lang="en-US" altLang="zh-CN" sz="2400" b="1"/>
            </a:p>
            <a:p>
              <a:pPr algn="ctr">
                <a:lnSpc>
                  <a:spcPct val="140000"/>
                </a:lnSpc>
              </a:pPr>
              <a:r>
                <a:rPr lang="en-US" altLang="zh-CN" sz="2400" b="1">
                  <a:sym typeface="+mn-ea"/>
                </a:rPr>
                <a:t>R2=5, </a:t>
              </a:r>
              <a:r>
                <a:rPr lang="en-US" altLang="zh-CN" sz="2400" b="1">
                  <a:sym typeface="+mn-ea"/>
                </a:rPr>
                <a:t>R3=3</a:t>
              </a:r>
              <a:endParaRPr lang="en-US" altLang="zh-CN" sz="2400" b="1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394960" y="4921885"/>
            <a:ext cx="1849120" cy="1033145"/>
            <a:chOff x="8496" y="8686"/>
            <a:chExt cx="2912" cy="1627"/>
          </a:xfrm>
        </p:grpSpPr>
        <p:sp>
          <p:nvSpPr>
            <p:cNvPr id="48" name="矩形 47"/>
            <p:cNvSpPr/>
            <p:nvPr/>
          </p:nvSpPr>
          <p:spPr>
            <a:xfrm>
              <a:off x="8496" y="9403"/>
              <a:ext cx="2913" cy="9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ENTER</a:t>
              </a:r>
              <a:endParaRPr lang="en-US" altLang="zh-CN" sz="2800" b="1"/>
            </a:p>
          </p:txBody>
        </p:sp>
        <p:sp>
          <p:nvSpPr>
            <p:cNvPr id="49" name="矩形 48"/>
            <p:cNvSpPr/>
            <p:nvPr/>
          </p:nvSpPr>
          <p:spPr>
            <a:xfrm>
              <a:off x="10316" y="8686"/>
              <a:ext cx="1092" cy="7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517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b="1" dirty="0"/>
              <a:t>等一下要算减法</a:t>
            </a:r>
            <a:r>
              <a:rPr lang="zh-CN" altLang="en-US" sz="2000" b="1" dirty="0"/>
              <a:t>哦！</a:t>
            </a:r>
            <a:endParaRPr lang="zh-CN" altLang="en-US" sz="2000" b="1" dirty="0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R3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2541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R0</a:t>
            </a:r>
            <a:endParaRPr lang="zh-CN" altLang="en-US" sz="2000" b="1"/>
          </a:p>
        </p:txBody>
      </p:sp>
      <p:grpSp>
        <p:nvGrpSpPr>
          <p:cNvPr id="58" name="组合 57"/>
          <p:cNvGrpSpPr/>
          <p:nvPr/>
        </p:nvGrpSpPr>
        <p:grpSpPr>
          <a:xfrm>
            <a:off x="7512685" y="1760855"/>
            <a:ext cx="1017905" cy="1442720"/>
            <a:chOff x="11831" y="2773"/>
            <a:chExt cx="1603" cy="2272"/>
          </a:xfrm>
        </p:grpSpPr>
        <p:sp>
          <p:nvSpPr>
            <p:cNvPr id="56" name="圆角矩形 55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771900" y="3578860"/>
            <a:ext cx="52343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Output: 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</a:t>
            </a:r>
            <a:r>
              <a:rPr lang="en-US" altLang="zh-CN" sz="3200" b="1" dirty="0" err="1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R3-R0</a:t>
            </a:r>
            <a:r>
              <a:rPr lang="en-US" altLang="zh-CN" sz="3200" b="1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=255</a:t>
            </a:r>
            <a:endParaRPr lang="en-US" altLang="zh-CN" sz="3200" b="1" dirty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11415" y="1760855"/>
            <a:ext cx="1017905" cy="1442720"/>
            <a:chOff x="11831" y="2773"/>
            <a:chExt cx="1603" cy="2272"/>
          </a:xfrm>
        </p:grpSpPr>
        <p:sp>
          <p:nvSpPr>
            <p:cNvPr id="10" name="圆角矩形 9"/>
            <p:cNvSpPr/>
            <p:nvPr/>
          </p:nvSpPr>
          <p:spPr>
            <a:xfrm>
              <a:off x="11831" y="3465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255</a:t>
              </a:r>
              <a:endParaRPr lang="en-US" altLang="zh-CN" sz="2800" b="1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164" y="2773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</p:grpSp>
      <p:sp>
        <p:nvSpPr>
          <p:cNvPr id="12" name="圆角矩形 11"/>
          <p:cNvSpPr/>
          <p:nvPr/>
        </p:nvSpPr>
        <p:spPr>
          <a:xfrm>
            <a:off x="3619500" y="220027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4</a:t>
            </a:r>
            <a:endParaRPr lang="en-US" altLang="zh-CN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1903095" y="4810760"/>
            <a:ext cx="2874645" cy="119888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sysDash"/>
          </a:ln>
        </p:spPr>
        <p:txBody>
          <a:bodyPr wrap="square" rtlCol="0">
            <a:spAutoFit/>
          </a:bodyPr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原</a:t>
            </a:r>
            <a:r>
              <a:rPr lang="en-US" altLang="zh-CN" sz="2400" b="1"/>
              <a:t>:10000100</a:t>
            </a:r>
            <a:endParaRPr lang="en-US" altLang="zh-CN" sz="2400" b="1"/>
          </a:p>
          <a:p>
            <a:pPr algn="dist"/>
            <a:r>
              <a:rPr lang="en-US" altLang="zh-CN" sz="2400" b="1"/>
              <a:t>(-4)</a:t>
            </a:r>
            <a:r>
              <a:rPr lang="zh-CN" altLang="en-US" sz="2400" b="1" baseline="-25000"/>
              <a:t>反</a:t>
            </a:r>
            <a:r>
              <a:rPr lang="en-US" altLang="zh-CN" sz="2400" b="1"/>
              <a:t>:11111011</a:t>
            </a:r>
            <a:endParaRPr lang="en-US" altLang="zh-CN" sz="2400" b="1"/>
          </a:p>
          <a:p>
            <a:pPr algn="dist"/>
            <a:r>
              <a:rPr lang="en-US" altLang="zh-CN" sz="2400" b="1">
                <a:sym typeface="+mn-ea"/>
              </a:rPr>
              <a:t>(-4)</a:t>
            </a:r>
            <a:r>
              <a:rPr lang="zh-CN" altLang="en-US" sz="2400" b="1" baseline="-25000">
                <a:sym typeface="+mn-ea"/>
              </a:rPr>
              <a:t>补</a:t>
            </a:r>
            <a:r>
              <a:rPr lang="en-US" altLang="zh-CN" sz="2400" b="1">
                <a:sym typeface="+mn-ea"/>
              </a:rPr>
              <a:t>:</a:t>
            </a:r>
            <a:r>
              <a:rPr lang="en-US" altLang="zh-CN" sz="2400" b="1"/>
              <a:t>11111100</a:t>
            </a:r>
            <a:endParaRPr lang="en-US" altLang="zh-CN" sz="2400" b="1"/>
          </a:p>
        </p:txBody>
      </p:sp>
      <p:grpSp>
        <p:nvGrpSpPr>
          <p:cNvPr id="29" name="组合 28"/>
          <p:cNvGrpSpPr/>
          <p:nvPr/>
        </p:nvGrpSpPr>
        <p:grpSpPr>
          <a:xfrm>
            <a:off x="7217410" y="4824095"/>
            <a:ext cx="2875915" cy="820420"/>
            <a:chOff x="14199" y="1966"/>
            <a:chExt cx="3417" cy="1292"/>
          </a:xfrm>
        </p:grpSpPr>
        <p:sp>
          <p:nvSpPr>
            <p:cNvPr id="13" name="文本框 12"/>
            <p:cNvSpPr txBox="1"/>
            <p:nvPr/>
          </p:nvSpPr>
          <p:spPr>
            <a:xfrm>
              <a:off x="14423" y="1966"/>
              <a:ext cx="317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/>
                <a:t>(3)</a:t>
              </a:r>
              <a:r>
                <a:rPr lang="zh-CN" altLang="en-US" sz="2400" b="1" baseline="-25000"/>
                <a:t>补</a:t>
              </a:r>
              <a:r>
                <a:rPr lang="zh-CN" altLang="en-US" sz="2400" b="1"/>
                <a:t>：</a:t>
              </a:r>
              <a:r>
                <a:rPr lang="en-US" altLang="zh-CN" sz="2400" b="1"/>
                <a:t>00000011</a:t>
              </a:r>
              <a:endParaRPr lang="en-US" altLang="zh-CN" sz="2400" b="1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4199" y="2499"/>
              <a:ext cx="341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/>
              <a:r>
                <a:rPr lang="en-US" altLang="zh-CN" sz="2400" b="1">
                  <a:sym typeface="+mn-ea"/>
                </a:rPr>
                <a:t>(-4)</a:t>
              </a:r>
              <a:r>
                <a:rPr lang="zh-CN" altLang="en-US" sz="2400" b="1" baseline="-25000">
                  <a:sym typeface="+mn-ea"/>
                </a:rPr>
                <a:t>补</a:t>
              </a:r>
              <a:r>
                <a:rPr lang="zh-CN" altLang="en-US" sz="2400" b="1">
                  <a:sym typeface="+mn-ea"/>
                </a:rPr>
                <a:t>：</a:t>
              </a:r>
              <a:r>
                <a:rPr lang="en-US" altLang="zh-CN" sz="2400" b="1">
                  <a:sym typeface="+mn-ea"/>
                </a:rPr>
                <a:t>11111100</a:t>
              </a:r>
              <a:endParaRPr lang="en-US" altLang="zh-CN" sz="2400" b="1">
                <a:sym typeface="+mn-ea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14288" y="3258"/>
              <a:ext cx="32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30" name="文本框 29"/>
          <p:cNvSpPr txBox="1"/>
          <p:nvPr/>
        </p:nvSpPr>
        <p:spPr>
          <a:xfrm>
            <a:off x="8385175" y="5565775"/>
            <a:ext cx="1711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800" b="1">
                <a:solidFill>
                  <a:srgbClr val="FF0000"/>
                </a:solidFill>
              </a:rPr>
              <a:t>11111111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</p:spTree>
    <p:custDataLst>
      <p:tags r:id="rId3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1875 0.0012037 L -0.153958 -0.264259 " pathEditMode="relative" rAng="0" ptsTypes="">
                                      <p:cBhvr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00" y="-16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5052 -0.243333 " pathEditMode="relative" ptsTypes="">
                                      <p:cBhvr>
                                        <p:cTn id="6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97135 -0.24537 " pathEditMode="relative" ptsTypes="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92708 0.04 0.098125 0.181759 0.162188 0.181944 C 0.22625 0.18213 0.28875 0.0373148 0.320365 0.00111111 C 0.351979 -0.0350926 0.323542 -0.0025 0.320365 0.00111111 " pathEditMode="relative" ptsTypes="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51" grpId="0"/>
      <p:bldP spid="53" grpId="0"/>
      <p:bldP spid="55" grpId="0"/>
      <p:bldP spid="12" grpId="0" animBg="1"/>
      <p:bldP spid="12" grpId="1" animBg="1"/>
      <p:bldP spid="12" grpId="2" animBg="1"/>
      <p:bldP spid="62" grpId="0"/>
      <p:bldP spid="14" grpId="0" bldLvl="0" animBg="1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2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79800"/>
            <a:ext cx="10969200" cy="705600"/>
          </a:xfrm>
        </p:spPr>
        <p:txBody>
          <a:bodyPr/>
          <a:p>
            <a:r>
              <a:rPr lang="en-US" altLang="zh-CN" b="1">
                <a:sym typeface="+mn-ea"/>
              </a:rPr>
              <a:t>Command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5626100" y="535940"/>
            <a:ext cx="9385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 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2574290" y="4476115"/>
            <a:ext cx="2406015" cy="671830"/>
            <a:chOff x="4054" y="7203"/>
            <a:chExt cx="3789" cy="1058"/>
          </a:xfrm>
        </p:grpSpPr>
        <p:sp>
          <p:nvSpPr>
            <p:cNvPr id="9" name="圆角矩形 8"/>
            <p:cNvSpPr/>
            <p:nvPr/>
          </p:nvSpPr>
          <p:spPr>
            <a:xfrm>
              <a:off x="405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541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787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58180" y="4476115"/>
            <a:ext cx="1536700" cy="671830"/>
            <a:chOff x="9068" y="7203"/>
            <a:chExt cx="2420" cy="1058"/>
          </a:xfrm>
        </p:grpSpPr>
        <p:sp>
          <p:nvSpPr>
            <p:cNvPr id="19" name="圆角矩形 18"/>
            <p:cNvSpPr/>
            <p:nvPr/>
          </p:nvSpPr>
          <p:spPr>
            <a:xfrm>
              <a:off x="9068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10432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7938135" y="4476115"/>
            <a:ext cx="2406015" cy="671830"/>
            <a:chOff x="12501" y="7203"/>
            <a:chExt cx="3789" cy="1058"/>
          </a:xfrm>
        </p:grpSpPr>
        <p:sp>
          <p:nvSpPr>
            <p:cNvPr id="21" name="圆角矩形 20"/>
            <p:cNvSpPr/>
            <p:nvPr/>
          </p:nvSpPr>
          <p:spPr>
            <a:xfrm>
              <a:off x="12501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0</a:t>
              </a:r>
              <a:endParaRPr lang="en-US" altLang="zh-CN" sz="2400" b="1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3870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15234" y="7203"/>
              <a:ext cx="1057" cy="1058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 b="1"/>
                <a:t>1</a:t>
              </a:r>
              <a:endParaRPr lang="en-US" altLang="zh-CN" sz="2400" b="1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1170940" y="4487545"/>
            <a:ext cx="11176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Input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2">
            <a:clrChange>
              <a:clrFrom>
                <a:srgbClr val="FEFEFE">
                  <a:alpha val="100000"/>
                </a:srgbClr>
              </a:clrFrom>
              <a:clrTo>
                <a:srgbClr val="FEFEFE">
                  <a:alpha val="100000"/>
                  <a:alpha val="0"/>
                </a:srgbClr>
              </a:clrTo>
            </a:clrChange>
          </a:blip>
          <a:srcRect l="1378" t="4580" r="2600" b="4180"/>
          <a:stretch>
            <a:fillRect/>
          </a:stretch>
        </p:blipFill>
        <p:spPr>
          <a:xfrm rot="1500000">
            <a:off x="648335" y="1563370"/>
            <a:ext cx="2051685" cy="13430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95" h="2115">
                <a:moveTo>
                  <a:pt x="2518" y="0"/>
                </a:moveTo>
                <a:lnTo>
                  <a:pt x="2803" y="180"/>
                </a:lnTo>
                <a:lnTo>
                  <a:pt x="2745" y="271"/>
                </a:lnTo>
                <a:lnTo>
                  <a:pt x="2871" y="325"/>
                </a:lnTo>
                <a:lnTo>
                  <a:pt x="2983" y="297"/>
                </a:lnTo>
                <a:lnTo>
                  <a:pt x="3112" y="414"/>
                </a:lnTo>
                <a:lnTo>
                  <a:pt x="3059" y="514"/>
                </a:lnTo>
                <a:lnTo>
                  <a:pt x="3144" y="561"/>
                </a:lnTo>
                <a:lnTo>
                  <a:pt x="3236" y="518"/>
                </a:lnTo>
                <a:lnTo>
                  <a:pt x="3491" y="688"/>
                </a:lnTo>
                <a:lnTo>
                  <a:pt x="3495" y="913"/>
                </a:lnTo>
                <a:lnTo>
                  <a:pt x="1132" y="2115"/>
                </a:lnTo>
                <a:lnTo>
                  <a:pt x="0" y="1086"/>
                </a:lnTo>
                <a:lnTo>
                  <a:pt x="51" y="899"/>
                </a:lnTo>
                <a:lnTo>
                  <a:pt x="421" y="752"/>
                </a:lnTo>
                <a:lnTo>
                  <a:pt x="2164" y="128"/>
                </a:lnTo>
                <a:lnTo>
                  <a:pt x="2518" y="0"/>
                </a:lnTo>
                <a:close/>
              </a:path>
            </a:pathLst>
          </a:custGeom>
        </p:spPr>
      </p:pic>
      <p:grpSp>
        <p:nvGrpSpPr>
          <p:cNvPr id="44" name="组合 43"/>
          <p:cNvGrpSpPr/>
          <p:nvPr/>
        </p:nvGrpSpPr>
        <p:grpSpPr>
          <a:xfrm>
            <a:off x="3619500" y="951865"/>
            <a:ext cx="7807325" cy="3275965"/>
            <a:chOff x="5700" y="1774"/>
            <a:chExt cx="12295" cy="5159"/>
          </a:xfrm>
        </p:grpSpPr>
        <p:sp>
          <p:nvSpPr>
            <p:cNvPr id="4" name="圆角矩形 3"/>
            <p:cNvSpPr/>
            <p:nvPr/>
          </p:nvSpPr>
          <p:spPr>
            <a:xfrm>
              <a:off x="5700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4</a:t>
              </a:r>
              <a:endParaRPr lang="en-US" altLang="zh-CN" sz="2800" b="1"/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7743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8</a:t>
              </a:r>
              <a:endParaRPr lang="en-US" altLang="zh-CN" sz="2800" b="1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9786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5</a:t>
              </a:r>
              <a:endParaRPr lang="en-US" altLang="zh-CN" sz="2800" b="1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1829" y="3749"/>
              <a:ext cx="1547" cy="1581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800" b="1"/>
                <a:t>3</a:t>
              </a:r>
              <a:endParaRPr lang="en-US" altLang="zh-CN" sz="2800" b="1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009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R0</a:t>
              </a:r>
              <a:endParaRPr lang="en-US" altLang="zh-CN" sz="2400" b="1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8076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R1</a:t>
              </a:r>
              <a:endParaRPr lang="en-US" altLang="zh-CN" sz="2400" b="1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00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R2</a:t>
              </a:r>
              <a:endParaRPr lang="en-US" altLang="zh-CN" sz="2400" b="1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2162" y="3057"/>
              <a:ext cx="127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R3</a:t>
              </a:r>
              <a:endParaRPr lang="en-US" altLang="zh-CN" sz="24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4266" y="1774"/>
              <a:ext cx="3729" cy="515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>
                <a:lnSpc>
                  <a:spcPct val="140000"/>
                </a:lnSpc>
              </a:pPr>
              <a:r>
                <a:rPr lang="zh-CN" altLang="en-US" sz="2800" b="1"/>
                <a:t>初始化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R0=4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R1=8</a:t>
              </a:r>
              <a:endParaRPr lang="en-US" altLang="zh-CN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R2=5</a:t>
              </a:r>
              <a:endParaRPr lang="zh-CN" altLang="en-US" sz="2800" b="1"/>
            </a:p>
            <a:p>
              <a:pPr algn="ctr">
                <a:lnSpc>
                  <a:spcPct val="140000"/>
                </a:lnSpc>
              </a:pPr>
              <a:r>
                <a:rPr lang="en-US" altLang="zh-CN" sz="2800" b="1"/>
                <a:t>R3=3</a:t>
              </a:r>
              <a:endParaRPr lang="en-US" altLang="zh-CN" sz="2800" b="1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413385" y="2677795"/>
            <a:ext cx="26911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2000" b="1"/>
              <a:t>等一下要存东西哦！</a:t>
            </a:r>
            <a:endParaRPr lang="zh-CN" altLang="en-US" sz="2000" b="1"/>
          </a:p>
        </p:txBody>
      </p:sp>
      <p:sp>
        <p:nvSpPr>
          <p:cNvPr id="52" name="文本框 51"/>
          <p:cNvSpPr txBox="1"/>
          <p:nvPr/>
        </p:nvSpPr>
        <p:spPr>
          <a:xfrm>
            <a:off x="685800" y="131381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8bit  Memory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14020" y="3076575"/>
            <a:ext cx="20777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First Num</a:t>
            </a:r>
            <a:r>
              <a:rPr lang="zh-CN" altLang="en-US" sz="2000" b="1"/>
              <a:t>：</a:t>
            </a:r>
            <a:r>
              <a:rPr lang="en-US" altLang="zh-CN" sz="2000" b="1"/>
              <a:t>R2</a:t>
            </a:r>
            <a:endParaRPr lang="zh-CN" altLang="en-US" sz="2000" b="1"/>
          </a:p>
        </p:txBody>
      </p:sp>
      <p:sp>
        <p:nvSpPr>
          <p:cNvPr id="55" name="文本框 54"/>
          <p:cNvSpPr txBox="1"/>
          <p:nvPr/>
        </p:nvSpPr>
        <p:spPr>
          <a:xfrm>
            <a:off x="414020" y="3475355"/>
            <a:ext cx="31502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en-US" altLang="zh-CN" sz="2000" b="1"/>
              <a:t>Second Num</a:t>
            </a:r>
            <a:r>
              <a:rPr lang="zh-CN" altLang="en-US" sz="2000" b="1"/>
              <a:t>：</a:t>
            </a:r>
            <a:r>
              <a:rPr lang="en-US" altLang="zh-CN" sz="2000" b="1"/>
              <a:t>MEM</a:t>
            </a:r>
            <a:r>
              <a:rPr lang="en-US" altLang="zh-CN" sz="2000" b="1"/>
              <a:t>3</a:t>
            </a:r>
            <a:endParaRPr lang="zh-CN" altLang="en-US" sz="2000" b="1"/>
          </a:p>
        </p:txBody>
      </p:sp>
      <p:grpSp>
        <p:nvGrpSpPr>
          <p:cNvPr id="64" name="组合 63"/>
          <p:cNvGrpSpPr/>
          <p:nvPr/>
        </p:nvGrpSpPr>
        <p:grpSpPr>
          <a:xfrm>
            <a:off x="3662045" y="1192530"/>
            <a:ext cx="4703445" cy="598170"/>
            <a:chOff x="5767" y="1878"/>
            <a:chExt cx="7407" cy="942"/>
          </a:xfrm>
        </p:grpSpPr>
        <p:grpSp>
          <p:nvGrpSpPr>
            <p:cNvPr id="40" name="组合 39"/>
            <p:cNvGrpSpPr/>
            <p:nvPr/>
          </p:nvGrpSpPr>
          <p:grpSpPr>
            <a:xfrm>
              <a:off x="9786" y="1878"/>
              <a:ext cx="3388" cy="942"/>
              <a:chOff x="9786" y="1878"/>
              <a:chExt cx="3388" cy="942"/>
            </a:xfrm>
          </p:grpSpPr>
          <p:pic>
            <p:nvPicPr>
              <p:cNvPr id="36" name="图片 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  <p:grpSp>
          <p:nvGrpSpPr>
            <p:cNvPr id="42" name="组合 41"/>
            <p:cNvGrpSpPr/>
            <p:nvPr/>
          </p:nvGrpSpPr>
          <p:grpSpPr>
            <a:xfrm>
              <a:off x="5767" y="1878"/>
              <a:ext cx="3388" cy="942"/>
              <a:chOff x="9786" y="1878"/>
              <a:chExt cx="3388" cy="942"/>
            </a:xfrm>
          </p:grpSpPr>
          <p:pic>
            <p:nvPicPr>
              <p:cNvPr id="54" name="图片 5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2" y="1878"/>
                <a:ext cx="1413" cy="943"/>
              </a:xfrm>
              <a:prstGeom prst="rect">
                <a:avLst/>
              </a:prstGeom>
            </p:spPr>
          </p:pic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6" y="1878"/>
                <a:ext cx="1413" cy="943"/>
              </a:xfrm>
              <a:prstGeom prst="rect">
                <a:avLst/>
              </a:prstGeom>
            </p:spPr>
          </p:pic>
        </p:grpSp>
      </p:grpSp>
      <p:grpSp>
        <p:nvGrpSpPr>
          <p:cNvPr id="91" name="组合 90"/>
          <p:cNvGrpSpPr/>
          <p:nvPr/>
        </p:nvGrpSpPr>
        <p:grpSpPr>
          <a:xfrm>
            <a:off x="3864610" y="5582285"/>
            <a:ext cx="4586605" cy="446405"/>
            <a:chOff x="6086" y="8791"/>
            <a:chExt cx="7223" cy="703"/>
          </a:xfrm>
        </p:grpSpPr>
        <p:sp>
          <p:nvSpPr>
            <p:cNvPr id="77" name="矩形 76"/>
            <p:cNvSpPr/>
            <p:nvPr/>
          </p:nvSpPr>
          <p:spPr>
            <a:xfrm>
              <a:off x="6086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6989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7957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8860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9833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10736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3" name="矩形 82"/>
            <p:cNvSpPr/>
            <p:nvPr/>
          </p:nvSpPr>
          <p:spPr>
            <a:xfrm>
              <a:off x="11704" y="8792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12607" y="8791"/>
              <a:ext cx="703" cy="70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92" name="矩形 91"/>
          <p:cNvSpPr/>
          <p:nvPr/>
        </p:nvSpPr>
        <p:spPr>
          <a:xfrm>
            <a:off x="5629275" y="5582285"/>
            <a:ext cx="446405" cy="4464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5</a:t>
            </a:r>
            <a:endParaRPr lang="en-US" altLang="zh-CN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/>
          <p:nvPr/>
        </p:nvCxnSpPr>
        <p:spPr>
          <a:xfrm>
            <a:off x="1374775" y="2244725"/>
            <a:ext cx="4139565" cy="3253105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4" name="圆角矩形 93"/>
          <p:cNvSpPr/>
          <p:nvPr/>
        </p:nvSpPr>
        <p:spPr>
          <a:xfrm>
            <a:off x="6207125" y="2199005"/>
            <a:ext cx="982345" cy="10039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/>
              <a:t>5</a:t>
            </a:r>
            <a:endParaRPr lang="en-US" altLang="zh-CN" sz="2800" b="1"/>
          </a:p>
        </p:txBody>
      </p:sp>
      <p:sp>
        <p:nvSpPr>
          <p:cNvPr id="95" name="文本框 94"/>
          <p:cNvSpPr txBox="1"/>
          <p:nvPr/>
        </p:nvSpPr>
        <p:spPr>
          <a:xfrm>
            <a:off x="2820670" y="5582920"/>
            <a:ext cx="903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MEM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4534535" y="3618865"/>
            <a:ext cx="434149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Output :</a:t>
            </a:r>
            <a:endParaRPr lang="en-US" altLang="zh-CN" sz="3200"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>
                <a:latin typeface="+mj-lt"/>
                <a:ea typeface="微软雅黑" panose="020B0503020204020204" charset="-122"/>
                <a:cs typeface="+mj-lt"/>
                <a:sym typeface="+mn-ea"/>
              </a:rPr>
              <a:t>MEM[3] = R2 = 5</a:t>
            </a:r>
            <a:endParaRPr lang="en-US" altLang="zh-CN" sz="3200" b="1">
              <a:latin typeface="+mj-lt"/>
              <a:ea typeface="微软雅黑" panose="020B0503020204020204" charset="-122"/>
              <a:cs typeface="+mj-lt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111111 L -0.162083 -0.368056 " pathEditMode="relative" rAng="0" ptsTypes="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9375 -0.363981 " pathEditMode="relative" rAng="0" ptsTypes="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" y="-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101852 L -0.603229 -0.358796 " pathEditMode="relative" rAng="0" ptsTypes="">
                                      <p:cBhvr>
                                        <p:cTn id="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" y="-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6875 0.452685 " pathEditMode="relative" ptsTypes="">
                                      <p:cBhvr>
                                        <p:cTn id="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51" grpId="0"/>
      <p:bldP spid="53" grpId="0"/>
      <p:bldP spid="55" grpId="0"/>
      <p:bldP spid="37" grpId="1"/>
      <p:bldP spid="92" grpId="0" animBg="1"/>
      <p:bldP spid="94" grpId="0" animBg="1"/>
      <p:bldP spid="94" grpId="1" animBg="1"/>
      <p:bldP spid="94" grpId="2" animBg="1"/>
      <p:bldP spid="95" grpId="0"/>
      <p:bldP spid="6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TABLE_ENDDRAG_ORIGIN_RECT" val="805*336"/>
  <p:tag name="TABLE_ENDDRAG_RECT" val="106*159*805*336"/>
  <p:tag name="KSO_WM_UNIT_TABLE_BEAUTIFY" val="smartTable{1be48992-1603-4fb9-8074-666a5111bc72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2566</Words>
  <Application>WPS 演示</Application>
  <PresentationFormat>宽屏</PresentationFormat>
  <Paragraphs>736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Calibri</vt:lpstr>
      <vt:lpstr>幼圆</vt:lpstr>
      <vt:lpstr>PMingLiU</vt:lpstr>
      <vt:lpstr>Consolas</vt:lpstr>
      <vt:lpstr>微软雅黑</vt:lpstr>
      <vt:lpstr>Times New Roman</vt:lpstr>
      <vt:lpstr>Arial Unicode MS</vt:lpstr>
      <vt:lpstr>WPS</vt:lpstr>
      <vt:lpstr>微型指令集架构设计 与解释器实现</vt:lpstr>
      <vt:lpstr>Code &amp; Functions</vt:lpstr>
      <vt:lpstr>Code &amp; Functions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Command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Admin</cp:lastModifiedBy>
  <cp:revision>346</cp:revision>
  <dcterms:created xsi:type="dcterms:W3CDTF">2019-06-19T02:08:00Z</dcterms:created>
  <dcterms:modified xsi:type="dcterms:W3CDTF">2025-06-10T01:29:23Z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48457F6B27694D238D3F0F79AAACA51A_11</vt:lpwstr>
  </property>
</Properties>
</file>