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8" r:id="rId4"/>
    <p:sldId id="269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2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7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7958" y="42481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66420" y="1030053"/>
            <a:ext cx="11277600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696630" y="109029"/>
            <a:ext cx="810641" cy="810641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408561" y="6133485"/>
            <a:ext cx="3645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8943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33515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8087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42659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FJICC I</a:t>
            </a:r>
            <a:r>
              <a:rPr lang="en-US" altLang="zh-CN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ntelligence</a:t>
            </a:r>
            <a:r>
              <a:rPr lang="en-US" altLang="zh-CN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</a:t>
            </a:r>
            <a:r>
              <a:rPr lang="en-US" altLang="zh-CN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ealth</a:t>
            </a:r>
            <a:r>
              <a:rPr lang="en-US" altLang="zh-TW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and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iologic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nte.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ircuits Lab.</a:t>
            </a:r>
            <a:endParaRPr lang="en-US" altLang="zh-TW" sz="1000" b="1" i="1" u="sng" dirty="0">
              <a:solidFill>
                <a:srgbClr val="1185EF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000" b="1" i="0" u="none" spc="230" baseline="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福建省智能健康系统与生物芯片开发闽台合作基地</a:t>
            </a:r>
            <a:endParaRPr lang="en-US" altLang="zh-TW" sz="1000" b="1" i="0" u="none" spc="230" baseline="0" dirty="0">
              <a:solidFill>
                <a:srgbClr val="1185EF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5" y="5897880"/>
            <a:ext cx="845820" cy="84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745" y="295275"/>
            <a:ext cx="11699240" cy="6267450"/>
            <a:chOff x="387" y="465"/>
            <a:chExt cx="18424" cy="9870"/>
          </a:xfrm>
        </p:grpSpPr>
        <p:grpSp>
          <p:nvGrpSpPr>
            <p:cNvPr id="5" name="组合 4"/>
            <p:cNvGrpSpPr/>
            <p:nvPr/>
          </p:nvGrpSpPr>
          <p:grpSpPr>
            <a:xfrm>
              <a:off x="387" y="465"/>
              <a:ext cx="18425" cy="9870"/>
              <a:chOff x="387" y="465"/>
              <a:chExt cx="18425" cy="9870"/>
            </a:xfrm>
          </p:grpSpPr>
          <p:sp>
            <p:nvSpPr>
              <p:cNvPr id="7" name="矩形 6"/>
              <p:cNvSpPr/>
              <p:nvPr userDrawn="1"/>
            </p:nvSpPr>
            <p:spPr>
              <a:xfrm>
                <a:off x="387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5724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387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15724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圆角矩形 9"/>
              <p:cNvSpPr/>
              <p:nvPr userDrawn="1"/>
            </p:nvSpPr>
            <p:spPr>
              <a:xfrm>
                <a:off x="635" y="639"/>
                <a:ext cx="17930" cy="9383"/>
              </a:xfrm>
              <a:prstGeom prst="roundRect">
                <a:avLst>
                  <a:gd name="adj" fmla="val 1568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tx1">
                    <a:alpha val="3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447" y="867"/>
              <a:ext cx="1643" cy="164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98800" y="1116330"/>
            <a:ext cx="9799200" cy="2570400"/>
          </a:xfrm>
        </p:spPr>
        <p:txBody>
          <a:bodyPr/>
          <a:p>
            <a:r>
              <a:rPr lang="zh-CN" altLang="zh-CN" b="1"/>
              <a:t>微型指令集架构设计</a:t>
            </a:r>
            <a:br>
              <a:rPr lang="zh-CN" altLang="zh-CN" b="1"/>
            </a:br>
            <a:r>
              <a:rPr lang="zh-CN" altLang="zh-CN" b="1"/>
              <a:t>与解释器实现</a:t>
            </a:r>
            <a:endParaRPr lang="zh-CN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98880" y="4003040"/>
            <a:ext cx="9799320" cy="1631950"/>
          </a:xfrm>
        </p:spPr>
        <p:txBody>
          <a:bodyPr/>
          <a:p>
            <a:r>
              <a:rPr lang="zh-CN" altLang="en-US" dirty="0">
                <a:sym typeface="+mn-lt"/>
              </a:rPr>
              <a:t>汇报人</a:t>
            </a:r>
            <a:r>
              <a:rPr lang="zh-CN" altLang="en-US"/>
              <a:t>：罗琰佳、邢菲琳、欧天勤</a:t>
            </a:r>
            <a:endParaRPr lang="zh-CN" altLang="en-US"/>
          </a:p>
          <a:p>
            <a:r>
              <a:rPr lang="zh-CN" altLang="en-US"/>
              <a:t>汇报日期：</a:t>
            </a:r>
            <a:r>
              <a:rPr lang="en-US" altLang="zh-CN"/>
              <a:t>2025/6/10</a:t>
            </a:r>
            <a:endParaRPr lang="zh-CN" altLang="en-US"/>
          </a:p>
          <a:p>
            <a:r>
              <a:rPr lang="zh-CN" altLang="en-US"/>
              <a:t>指导老师：王量弘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5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6100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</a:rPr>
              <a:t>5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1225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等一下要取东西哦！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圆角矩形 5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R0 = MEM[3] = 5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958 -0.445556 " pathEditMode="relative" ptsTypes="">
                                      <p:cBhvr>
                                        <p:cTn id="8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bldLvl="0" animBg="1"/>
      <p:bldP spid="95" grpId="0"/>
      <p:bldP spid="92" grpId="1" bldLvl="0" animBg="1"/>
      <p:bldP spid="92" grpId="2" bldLvl="0" animBg="1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43245" y="53594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JMP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sp>
        <p:nvSpPr>
          <p:cNvPr id="51" name="文本框 50"/>
          <p:cNvSpPr txBox="1"/>
          <p:nvPr/>
        </p:nvSpPr>
        <p:spPr>
          <a:xfrm>
            <a:off x="413385" y="2677795"/>
            <a:ext cx="2473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等一下要跳转哦！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207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4193540" y="3585210"/>
            <a:ext cx="5198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 </a:t>
            </a:r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JMP TO 3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38135" y="1698625"/>
            <a:ext cx="185102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 b="1"/>
              <a:t>Program</a:t>
            </a:r>
            <a:endParaRPr lang="en-US" altLang="zh-CN" sz="2400" b="1"/>
          </a:p>
          <a:p>
            <a:pPr algn="ctr"/>
            <a:r>
              <a:rPr lang="en-US" altLang="zh-CN" sz="2400" b="1"/>
              <a:t>Counter</a:t>
            </a:r>
            <a:endParaRPr lang="en-US" altLang="zh-CN" sz="2400" b="1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707640" y="2095500"/>
            <a:ext cx="5146040" cy="78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75775" y="2395855"/>
            <a:ext cx="413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3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273675" y="529780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10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128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08559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08559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08559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9702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</a:t>
            </a:r>
            <a:r>
              <a:rPr lang="en-US" altLang="zh-CN" sz="2000" b="1"/>
              <a:t>AND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472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R2 = R2 &amp; R3 = 1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60420" y="4888230"/>
            <a:ext cx="2651760" cy="910590"/>
            <a:chOff x="5171" y="8781"/>
            <a:chExt cx="4176" cy="1434"/>
          </a:xfrm>
        </p:grpSpPr>
        <p:sp>
          <p:nvSpPr>
            <p:cNvPr id="32" name="文本框 31"/>
            <p:cNvSpPr txBox="1"/>
            <p:nvPr/>
          </p:nvSpPr>
          <p:spPr>
            <a:xfrm>
              <a:off x="5173" y="8781"/>
              <a:ext cx="417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800"/>
                <a:t>R2: 0000 0101 </a:t>
              </a:r>
              <a:endParaRPr lang="en-US" altLang="zh-CN" sz="28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71" y="9393"/>
              <a:ext cx="417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>
                  <a:sym typeface="+mn-ea"/>
                </a:rPr>
                <a:t>R3: 0000 0011</a:t>
              </a:r>
              <a:endParaRPr lang="en-US" altLang="zh-CN" sz="2800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00730" y="5798820"/>
            <a:ext cx="2819400" cy="521970"/>
            <a:chOff x="5198" y="9132"/>
            <a:chExt cx="4440" cy="82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5198" y="9142"/>
              <a:ext cx="444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393" y="9132"/>
              <a:ext cx="3075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>
                  <a:solidFill>
                    <a:srgbClr val="FF0000"/>
                  </a:solidFill>
                  <a:sym typeface="+mn-ea"/>
                </a:rPr>
                <a:t>0000 0001</a:t>
              </a:r>
              <a:endParaRPr lang="en-US" altLang="zh-CN" sz="2800">
                <a:solidFill>
                  <a:srgbClr val="FF0000"/>
                </a:solidFill>
                <a:sym typeface="+mn-ea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214745" y="5006340"/>
            <a:ext cx="5976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AND:</a:t>
            </a:r>
            <a:r>
              <a:rPr lang="zh-CN" altLang="en-US" sz="2400" b="1"/>
              <a:t>只有上下全</a:t>
            </a:r>
            <a:r>
              <a:rPr lang="en-US" altLang="zh-CN" sz="2400" b="1"/>
              <a:t>1</a:t>
            </a:r>
            <a:r>
              <a:rPr lang="zh-CN" altLang="en-US" sz="2400" b="1"/>
              <a:t>才是</a:t>
            </a:r>
            <a:r>
              <a:rPr lang="en-US" altLang="zh-CN" sz="2400" b="1"/>
              <a:t>1</a:t>
            </a:r>
            <a:r>
              <a:rPr lang="zh-CN" altLang="en-US" sz="2400" b="1"/>
              <a:t>，其他情况都是</a:t>
            </a:r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50" name="圆角矩形 49"/>
          <p:cNvSpPr/>
          <p:nvPr/>
        </p:nvSpPr>
        <p:spPr>
          <a:xfrm>
            <a:off x="7511415" y="2205990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3</a:t>
            </a:r>
            <a:endParaRPr lang="en-US" altLang="zh-CN" sz="2800" b="1"/>
          </a:p>
        </p:txBody>
      </p:sp>
      <p:sp>
        <p:nvSpPr>
          <p:cNvPr id="56" name="圆角矩形 55"/>
          <p:cNvSpPr/>
          <p:nvPr/>
        </p:nvSpPr>
        <p:spPr>
          <a:xfrm>
            <a:off x="6214110" y="2205990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1</a:t>
            </a:r>
            <a:endParaRPr lang="en-US" altLang="zh-CN" sz="2800" b="1"/>
          </a:p>
        </p:txBody>
      </p:sp>
      <p:sp>
        <p:nvSpPr>
          <p:cNvPr id="58" name="文本框 57"/>
          <p:cNvSpPr txBox="1"/>
          <p:nvPr/>
        </p:nvSpPr>
        <p:spPr>
          <a:xfrm>
            <a:off x="6287770" y="5492750"/>
            <a:ext cx="5517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OR:</a:t>
            </a:r>
            <a:r>
              <a:rPr lang="zh-CN" altLang="en-US" sz="2400" b="1"/>
              <a:t>只有</a:t>
            </a:r>
            <a:r>
              <a:rPr lang="zh-CN" altLang="en-US" sz="2400" b="1">
                <a:sym typeface="+mn-ea"/>
              </a:rPr>
              <a:t>上下</a:t>
            </a:r>
            <a:r>
              <a:rPr lang="zh-CN" altLang="en-US" sz="2400" b="1"/>
              <a:t>全</a:t>
            </a:r>
            <a:r>
              <a:rPr lang="en-US" altLang="zh-CN" sz="2400" b="1"/>
              <a:t>0</a:t>
            </a:r>
            <a:r>
              <a:rPr lang="zh-CN" altLang="en-US" sz="2400" b="1"/>
              <a:t>才是</a:t>
            </a:r>
            <a:r>
              <a:rPr lang="en-US" altLang="zh-CN" sz="2400" b="1"/>
              <a:t>0</a:t>
            </a:r>
            <a:r>
              <a:rPr lang="zh-CN" altLang="en-US" sz="2400" b="1"/>
              <a:t>，其他情况都是</a:t>
            </a:r>
            <a:r>
              <a:rPr lang="en-US" altLang="zh-CN" sz="2400" b="1"/>
              <a:t>1</a:t>
            </a:r>
            <a:endParaRPr lang="en-US" altLang="zh-CN" sz="2400" b="1"/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7969 0.000000 " pathEditMode="relative" ptsTypes="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10" grpId="0"/>
      <p:bldP spid="50" grpId="0" animBg="1"/>
      <p:bldP spid="50" grpId="1" animBg="1"/>
      <p:bldP spid="56" grpId="0" animBg="1"/>
      <p:bldP spid="50" grpId="2" animBg="1"/>
      <p:bldP spid="48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745" y="295275"/>
            <a:ext cx="11699240" cy="6267450"/>
            <a:chOff x="387" y="465"/>
            <a:chExt cx="18424" cy="9870"/>
          </a:xfrm>
        </p:grpSpPr>
        <p:grpSp>
          <p:nvGrpSpPr>
            <p:cNvPr id="6" name="组合 5"/>
            <p:cNvGrpSpPr/>
            <p:nvPr/>
          </p:nvGrpSpPr>
          <p:grpSpPr>
            <a:xfrm>
              <a:off x="387" y="465"/>
              <a:ext cx="18425" cy="9870"/>
              <a:chOff x="387" y="465"/>
              <a:chExt cx="18425" cy="9870"/>
            </a:xfrm>
          </p:grpSpPr>
          <p:sp>
            <p:nvSpPr>
              <p:cNvPr id="7" name="矩形 6"/>
              <p:cNvSpPr/>
              <p:nvPr userDrawn="1"/>
            </p:nvSpPr>
            <p:spPr>
              <a:xfrm>
                <a:off x="387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5724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387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15724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圆角矩形 11"/>
              <p:cNvSpPr/>
              <p:nvPr userDrawn="1"/>
            </p:nvSpPr>
            <p:spPr>
              <a:xfrm>
                <a:off x="635" y="639"/>
                <a:ext cx="17930" cy="9383"/>
              </a:xfrm>
              <a:prstGeom prst="roundRect">
                <a:avLst>
                  <a:gd name="adj" fmla="val 1568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tx1">
                    <a:alpha val="3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447" y="867"/>
              <a:ext cx="1643" cy="1643"/>
            </a:xfrm>
            <a:prstGeom prst="rect">
              <a:avLst/>
            </a:prstGeom>
          </p:spPr>
        </p:pic>
      </p:grp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98563" y="2545715"/>
            <a:ext cx="101301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/>
            <a:r>
              <a:rPr lang="en-US" altLang="zh-CN" sz="6000" b="1" dirty="0">
                <a:solidFill>
                  <a:srgbClr val="1C4885"/>
                </a:solidFill>
                <a:cs typeface="+mn-ea"/>
                <a:sym typeface="+mn-lt"/>
              </a:rPr>
              <a:t>Thanks for your attention</a:t>
            </a:r>
            <a:r>
              <a:rPr lang="zh-CN" altLang="en-US" sz="6000" b="1" dirty="0">
                <a:solidFill>
                  <a:srgbClr val="1C4885"/>
                </a:solidFill>
                <a:cs typeface="+mn-ea"/>
                <a:sym typeface="+mn-lt"/>
              </a:rPr>
              <a:t>！</a:t>
            </a:r>
            <a:endParaRPr lang="zh-CN" altLang="en-US" sz="6000" b="1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0275"/>
            <a:ext cx="10969200" cy="705600"/>
          </a:xfrm>
        </p:spPr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02615" y="1403350"/>
            <a:ext cx="6335395" cy="255333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uint8_t parse_binary(const char *str)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val = 0;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for (int i = 0; i &lt; 8 &amp;&amp; str[i]; i++)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val &lt;&lt;=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if (str[i] == '1') val |=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 val;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615" y="4280535"/>
            <a:ext cx="6908800" cy="193802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run_program(uint8_t program[], size_t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while (running &amp;&amp; PC &lt;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execute(program[PC]);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5260" y="1711960"/>
            <a:ext cx="3331210" cy="673735"/>
            <a:chOff x="13469" y="3934"/>
            <a:chExt cx="3476" cy="703"/>
          </a:xfrm>
          <a:solidFill>
            <a:srgbClr val="0070C0"/>
          </a:solidFill>
        </p:grpSpPr>
        <p:sp>
          <p:nvSpPr>
            <p:cNvPr id="81" name="矩形 80"/>
            <p:cNvSpPr/>
            <p:nvPr/>
          </p:nvSpPr>
          <p:spPr>
            <a:xfrm>
              <a:off x="13469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14372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15340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16243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78" name="矩形 77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969250" y="887095"/>
            <a:ext cx="346075" cy="7512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3" name="矩形 12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5" name="矩形 14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7" name="矩形 16"/>
          <p:cNvSpPr/>
          <p:nvPr/>
        </p:nvSpPr>
        <p:spPr>
          <a:xfrm>
            <a:off x="113595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59515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0" name="矩形 19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1" name="矩形 20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2" name="矩形 21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4" name="矩形 23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6" name="矩形 25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1</a:t>
            </a:r>
            <a:endParaRPr lang="en-US" altLang="zh-CN" sz="2000" b="1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8" name="矩形 27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9" name="矩形 28"/>
          <p:cNvSpPr/>
          <p:nvPr/>
        </p:nvSpPr>
        <p:spPr>
          <a:xfrm>
            <a:off x="726757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0" name="矩形 29"/>
          <p:cNvSpPr/>
          <p:nvPr/>
        </p:nvSpPr>
        <p:spPr>
          <a:xfrm>
            <a:off x="784098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4232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2" name="矩形 31"/>
          <p:cNvSpPr/>
          <p:nvPr/>
        </p:nvSpPr>
        <p:spPr>
          <a:xfrm>
            <a:off x="901573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1961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4" name="矩形 33"/>
          <p:cNvSpPr/>
          <p:nvPr/>
        </p:nvSpPr>
        <p:spPr>
          <a:xfrm>
            <a:off x="1019302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86110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6" name="矩形 35"/>
          <p:cNvSpPr/>
          <p:nvPr/>
        </p:nvSpPr>
        <p:spPr>
          <a:xfrm>
            <a:off x="11359515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9462135" y="3437890"/>
            <a:ext cx="0" cy="1306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88095" y="4823460"/>
            <a:ext cx="1374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(11)</a:t>
            </a:r>
            <a:r>
              <a:rPr lang="en-US" altLang="zh-CN" sz="3600" baseline="-25000"/>
              <a:t>10</a:t>
            </a:r>
            <a:endParaRPr lang="en-US" altLang="zh-CN" sz="3600" baseline="-25000"/>
          </a:p>
        </p:txBody>
      </p:sp>
      <p:sp>
        <p:nvSpPr>
          <p:cNvPr id="47" name="文本框 46"/>
          <p:cNvSpPr txBox="1"/>
          <p:nvPr/>
        </p:nvSpPr>
        <p:spPr>
          <a:xfrm>
            <a:off x="11284585" y="1177925"/>
            <a:ext cx="521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str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259185" y="3299460"/>
            <a:ext cx="57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EE822F"/>
                </a:solidFill>
              </a:rPr>
              <a:t>val</a:t>
            </a:r>
            <a:endParaRPr lang="en-US" altLang="zh-CN" sz="2400">
              <a:solidFill>
                <a:srgbClr val="EE822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8125 0.000000 " pathEditMode="relative" ptsTypes="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8698 0.000000 " pathEditMode="relative" ptsTypes="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94 0.000093 L 0.146406 0.000093 " pathEditMode="relative" rAng="0" ptsTypes="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81 0.000185 L 0.214687 0.000185 " pathEditMode="relative" ptsTypes="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77" grpId="1" animBg="1"/>
      <p:bldP spid="78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1" grpId="1" animBg="1"/>
      <p:bldP spid="19" grpId="0" bldLvl="0" animBg="1"/>
      <p:bldP spid="78" grpId="2" animBg="1"/>
      <p:bldP spid="78" grpId="3" animBg="1"/>
      <p:bldP spid="12" grpId="2" animBg="1"/>
      <p:bldP spid="13" grpId="2" animBg="1"/>
      <p:bldP spid="14" grpId="2" animBg="1"/>
      <p:bldP spid="15" grpId="2" animBg="1"/>
      <p:bldP spid="16" grpId="2" animBg="1"/>
      <p:bldP spid="17" grpId="2" animBg="1"/>
      <p:bldP spid="19" grpId="1" animBg="1"/>
      <p:bldP spid="20" grpId="0" bldLvl="0" animBg="1"/>
      <p:bldP spid="11" grpId="2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" grpId="3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232410" y="1669415"/>
            <a:ext cx="5933440" cy="40309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execute(uint8_t instr)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opcode = (instr &gt;&gt; 5)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op1 = (instr &gt;&gt; 3) &amp; 0x03;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op2 = instr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switch (opcode)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case 0b000:  // ADD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R[op1] +=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printf("R%d = R%d +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break;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54115" y="1294765"/>
            <a:ext cx="5747385" cy="5323205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case 0b001:  // MOV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= op2;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%d\n", op1,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case 0b010:  // SUB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-=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R%d -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...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default: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printf("Unknown opcode: %d\n", opcode);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PC++;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/>
              <a:t>Command</a:t>
            </a:r>
            <a:endParaRPr lang="en-US" altLang="zh-CN" b="1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087120" y="1442720"/>
          <a:ext cx="10229215" cy="4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/>
                <a:gridCol w="2330450"/>
                <a:gridCol w="2331085"/>
                <a:gridCol w="3237230"/>
              </a:tblGrid>
              <a:tr h="678180"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Opcode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OPT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MEAN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ADD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+=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MOV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op2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SUB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-=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MEM[op2]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MEM[op2] = R[op1]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JMP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PC = op2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jump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AND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R[op1] &amp;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R[op1] |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1225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466215"/>
            <a:ext cx="7732395" cy="3280410"/>
            <a:chOff x="5700" y="2584"/>
            <a:chExt cx="12177" cy="516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584"/>
              <a:ext cx="3729" cy="51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等一下要算加法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7</a:t>
              </a:r>
              <a:endParaRPr lang="en-US" altLang="zh-CN" sz="2800" b="1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R0=R0+R3=7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lstStyle/>
          <a:p>
            <a:r>
              <a:rPr lang="en-US" altLang="zh-CN" b="1" dirty="0">
                <a:sym typeface="+mn-ea"/>
              </a:rPr>
              <a:t>Command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313180"/>
            <a:ext cx="7732395" cy="2058035"/>
            <a:chOff x="5700" y="2343"/>
            <a:chExt cx="12177" cy="3241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en-US" altLang="zh-CN" sz="28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en-US" altLang="zh-CN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343"/>
              <a:ext cx="3729" cy="3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等一下要算赋值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First Num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R1</a:t>
            </a:r>
            <a:endParaRPr lang="zh-CN" altLang="en-US" sz="20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Second Num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16945" y="1770697"/>
            <a:ext cx="1012825" cy="1443355"/>
            <a:chOff x="5900" y="2982"/>
            <a:chExt cx="1595" cy="2273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24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R1</a:t>
              </a:r>
              <a:endParaRPr lang="en-US" altLang="zh-CN" sz="2400" b="1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566920" y="4203382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R1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=0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9325"/>
            <a:ext cx="10969200" cy="705600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119505"/>
            <a:ext cx="7732395" cy="2251710"/>
            <a:chOff x="5700" y="2038"/>
            <a:chExt cx="12177" cy="354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038"/>
              <a:ext cx="3729" cy="3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0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R0-R3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=1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0275"/>
            <a:ext cx="10969200" cy="705600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309745" y="4578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 (Exceptional)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701165"/>
            <a:ext cx="7557135" cy="2129155"/>
            <a:chOff x="5700" y="2954"/>
            <a:chExt cx="11901" cy="3353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872" y="2954"/>
              <a:ext cx="3729" cy="33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400" b="1">
                  <a:sym typeface="+mn-ea"/>
                </a:rPr>
                <a:t>初始化</a:t>
              </a:r>
              <a:endParaRPr lang="zh-CN" altLang="en-US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R0=4, R1=8</a:t>
              </a:r>
              <a:endParaRPr lang="en-US" altLang="zh-CN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R2=5, </a:t>
              </a:r>
              <a:r>
                <a:rPr lang="en-US" altLang="zh-CN" sz="2400" b="1">
                  <a:sym typeface="+mn-ea"/>
                </a:rPr>
                <a:t>R3=3</a:t>
              </a:r>
              <a:endParaRPr lang="en-US" altLang="zh-CN" sz="24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5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771900" y="357886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R3-R0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=255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11415" y="1760855"/>
            <a:ext cx="1017905" cy="1442720"/>
            <a:chOff x="11831" y="2773"/>
            <a:chExt cx="1603" cy="2272"/>
          </a:xfrm>
        </p:grpSpPr>
        <p:sp>
          <p:nvSpPr>
            <p:cNvPr id="10" name="圆角矩形 9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255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4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1903095" y="4810760"/>
            <a:ext cx="2874645" cy="11988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原</a:t>
            </a:r>
            <a:r>
              <a:rPr lang="en-US" altLang="zh-CN" sz="2400" b="1"/>
              <a:t>:10000100</a:t>
            </a:r>
            <a:endParaRPr lang="en-US" altLang="zh-CN" sz="2400" b="1"/>
          </a:p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反</a:t>
            </a:r>
            <a:r>
              <a:rPr lang="en-US" altLang="zh-CN" sz="2400" b="1"/>
              <a:t>:11111011</a:t>
            </a:r>
            <a:endParaRPr lang="en-US" altLang="zh-CN" sz="2400" b="1"/>
          </a:p>
          <a:p>
            <a:pPr algn="dist"/>
            <a:r>
              <a:rPr lang="en-US" altLang="zh-CN" sz="2400" b="1">
                <a:sym typeface="+mn-ea"/>
              </a:rPr>
              <a:t>(-4)</a:t>
            </a:r>
            <a:r>
              <a:rPr lang="zh-CN" altLang="en-US" sz="2400" b="1" baseline="-25000">
                <a:sym typeface="+mn-ea"/>
              </a:rPr>
              <a:t>补</a:t>
            </a:r>
            <a:r>
              <a:rPr lang="en-US" altLang="zh-CN" sz="2400" b="1">
                <a:sym typeface="+mn-ea"/>
              </a:rPr>
              <a:t>:</a:t>
            </a:r>
            <a:r>
              <a:rPr lang="en-US" altLang="zh-CN" sz="2400" b="1"/>
              <a:t>11111100</a:t>
            </a:r>
            <a:endParaRPr lang="en-US" altLang="zh-CN" sz="2400" b="1"/>
          </a:p>
        </p:txBody>
      </p:sp>
      <p:grpSp>
        <p:nvGrpSpPr>
          <p:cNvPr id="29" name="组合 28"/>
          <p:cNvGrpSpPr/>
          <p:nvPr/>
        </p:nvGrpSpPr>
        <p:grpSpPr>
          <a:xfrm>
            <a:off x="7217410" y="4824095"/>
            <a:ext cx="2875915" cy="820420"/>
            <a:chOff x="14199" y="1966"/>
            <a:chExt cx="3417" cy="1292"/>
          </a:xfrm>
        </p:grpSpPr>
        <p:sp>
          <p:nvSpPr>
            <p:cNvPr id="13" name="文本框 12"/>
            <p:cNvSpPr txBox="1"/>
            <p:nvPr/>
          </p:nvSpPr>
          <p:spPr>
            <a:xfrm>
              <a:off x="14423" y="1966"/>
              <a:ext cx="3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/>
                <a:t>(3)</a:t>
              </a:r>
              <a:r>
                <a:rPr lang="zh-CN" altLang="en-US" sz="2400" b="1" baseline="-25000"/>
                <a:t>补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00000011</a:t>
              </a:r>
              <a:endParaRPr lang="en-US" altLang="zh-CN" sz="24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199" y="2499"/>
              <a:ext cx="341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>
                  <a:sym typeface="+mn-ea"/>
                </a:rPr>
                <a:t>(-4)</a:t>
              </a:r>
              <a:r>
                <a:rPr lang="zh-CN" altLang="en-US" sz="2400" b="1" baseline="-25000">
                  <a:sym typeface="+mn-ea"/>
                </a:rPr>
                <a:t>补</a:t>
              </a:r>
              <a:r>
                <a:rPr lang="zh-CN" altLang="en-US" sz="2400" b="1">
                  <a:sym typeface="+mn-ea"/>
                </a:rPr>
                <a:t>：</a:t>
              </a:r>
              <a:r>
                <a:rPr lang="en-US" altLang="zh-CN" sz="2400" b="1">
                  <a:sym typeface="+mn-ea"/>
                </a:rPr>
                <a:t>11111100</a:t>
              </a:r>
              <a:endParaRPr lang="en-US" altLang="zh-CN" sz="2400" b="1">
                <a:sym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4288" y="3258"/>
              <a:ext cx="3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385175" y="5565775"/>
            <a:ext cx="1711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800" b="1">
                <a:solidFill>
                  <a:srgbClr val="FF0000"/>
                </a:solidFill>
              </a:rPr>
              <a:t>11111111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92708 0.04 0.098125 0.181759 0.162188 0.181944 C 0.22625 0.18213 0.28875 0.0373148 0.320365 0.00111111 C 0.351979 -0.0350926 0.323542 -0.0025 0.320365 0.00111111 " pathEditMode="relative" ptsTypes="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12" grpId="0" animBg="1"/>
      <p:bldP spid="12" grpId="1" animBg="1"/>
      <p:bldP spid="12" grpId="2" animBg="1"/>
      <p:bldP spid="62" grpId="0"/>
      <p:bldP spid="14" grpId="0" bldLvl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980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26100" y="535940"/>
            <a:ext cx="938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91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等一下要存东西哦！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9275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endParaRPr lang="en-US" altLang="zh-CN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1374775" y="2244725"/>
            <a:ext cx="4139565" cy="32531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207125" y="219900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4534535" y="3618865"/>
            <a:ext cx="43414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  <a:sym typeface="+mn-ea"/>
              </a:rPr>
              <a:t>MEM[3] = R2 = 5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75 0.452685 " pathEditMode="relative" ptsTypes="">
                                      <p:cBhvr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animBg="1"/>
      <p:bldP spid="94" grpId="0" animBg="1"/>
      <p:bldP spid="94" grpId="1" animBg="1"/>
      <p:bldP spid="94" grpId="2" animBg="1"/>
      <p:bldP spid="95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TABLE_ENDDRAG_ORIGIN_RECT" val="805*336"/>
  <p:tag name="TABLE_ENDDRAG_RECT" val="106*159*805*336"/>
  <p:tag name="KSO_WM_UNIT_TABLE_BEAUTIFY" val="smartTable{1be48992-1603-4fb9-8074-666a5111bc72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2508</Words>
  <Application>WPS 演示</Application>
  <PresentationFormat>宽屏</PresentationFormat>
  <Paragraphs>688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Consolas</vt:lpstr>
      <vt:lpstr>微软雅黑</vt:lpstr>
      <vt:lpstr>Times New Roman</vt:lpstr>
      <vt:lpstr>Arial Unicode MS</vt:lpstr>
      <vt:lpstr>Calibri</vt:lpstr>
      <vt:lpstr>幼圆</vt:lpstr>
      <vt:lpstr>PMingLiU</vt:lpstr>
      <vt:lpstr>WPS</vt:lpstr>
      <vt:lpstr>微型指令集架构设计 与解释器实现</vt:lpstr>
      <vt:lpstr>Code &amp; Functions</vt:lpstr>
      <vt:lpstr>Code &amp; Functions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</cp:lastModifiedBy>
  <cp:revision>338</cp:revision>
  <dcterms:created xsi:type="dcterms:W3CDTF">2019-06-19T02:08:00Z</dcterms:created>
  <dcterms:modified xsi:type="dcterms:W3CDTF">2025-06-06T13:27:06Z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48457F6B27694D238D3F0F79AAACA51A_11</vt:lpwstr>
  </property>
</Properties>
</file>