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69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2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9"/>
        <p:guide pos="37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1325880"/>
            <a:ext cx="9799200" cy="2570400"/>
          </a:xfrm>
        </p:spPr>
        <p:txBody>
          <a:bodyPr/>
          <a:p>
            <a:r>
              <a:rPr lang="zh-CN" altLang="zh-CN" b="1"/>
              <a:t>微型指令集架构设计</a:t>
            </a:r>
            <a:br>
              <a:rPr lang="zh-CN" altLang="zh-CN" b="1"/>
            </a:br>
            <a:r>
              <a:rPr lang="zh-CN" altLang="zh-CN" b="1"/>
              <a:t>与解释器实现</a:t>
            </a:r>
            <a:endParaRPr lang="zh-CN" altLang="zh-CN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4203065"/>
            <a:ext cx="9799320" cy="1165860"/>
          </a:xfrm>
        </p:spPr>
        <p:txBody>
          <a:bodyPr/>
          <a:p>
            <a:r>
              <a:rPr lang="zh-CN" altLang="en-US"/>
              <a:t>小组成员：罗琰佳、邢菲琳、欧天勤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91" name="组合 90"/>
          <p:cNvGrpSpPr/>
          <p:nvPr/>
        </p:nvGrpSpPr>
        <p:grpSpPr>
          <a:xfrm>
            <a:off x="3864610" y="5582285"/>
            <a:ext cx="4586605" cy="446405"/>
            <a:chOff x="6086" y="8791"/>
            <a:chExt cx="7223" cy="703"/>
          </a:xfrm>
        </p:grpSpPr>
        <p:sp>
          <p:nvSpPr>
            <p:cNvPr id="77" name="矩形 76"/>
            <p:cNvSpPr/>
            <p:nvPr/>
          </p:nvSpPr>
          <p:spPr>
            <a:xfrm>
              <a:off x="6086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989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7957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8860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5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9833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0736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704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2607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5626100" y="55822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2000" b="1">
                <a:solidFill>
                  <a:schemeClr val="tx1"/>
                </a:solidFill>
              </a:rPr>
              <a:t>5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528310" y="535940"/>
            <a:ext cx="901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LD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4476115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4476115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4476115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487545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951865"/>
            <a:ext cx="7807325" cy="3275965"/>
            <a:chOff x="5700" y="1774"/>
            <a:chExt cx="12295" cy="5159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266" y="1774"/>
              <a:ext cx="3729" cy="51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2800" b="1"/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R0=4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R2=5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R3=3</a:t>
              </a:r>
              <a:endParaRPr lang="en-US" altLang="zh-CN" sz="2800" b="1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760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等一下要取东西哦！</a:t>
            </a:r>
            <a:endParaRPr lang="zh-CN" altLang="en-US" sz="2000" b="1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3150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MEM</a:t>
            </a:r>
            <a:r>
              <a:rPr lang="en-US" altLang="zh-CN" sz="2000" b="1"/>
              <a:t>3</a:t>
            </a:r>
            <a:endParaRPr lang="zh-CN" altLang="en-US" sz="2000" b="1"/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  <p:sp>
        <p:nvSpPr>
          <p:cNvPr id="95" name="文本框 94"/>
          <p:cNvSpPr txBox="1"/>
          <p:nvPr/>
        </p:nvSpPr>
        <p:spPr>
          <a:xfrm>
            <a:off x="2820670" y="5582920"/>
            <a:ext cx="903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MEM</a:t>
            </a:r>
            <a:endParaRPr lang="en-US" altLang="zh-CN" sz="2400" b="1"/>
          </a:p>
        </p:txBody>
      </p:sp>
      <p:sp>
        <p:nvSpPr>
          <p:cNvPr id="6" name="圆角矩形 5"/>
          <p:cNvSpPr/>
          <p:nvPr/>
        </p:nvSpPr>
        <p:spPr>
          <a:xfrm>
            <a:off x="3619500" y="2200275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5</a:t>
            </a:r>
            <a:endParaRPr lang="en-US" altLang="zh-CN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4311015" y="3641725"/>
            <a:ext cx="51981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Output :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b="1">
                <a:latin typeface="+mj-lt"/>
                <a:ea typeface="微软雅黑" panose="020B0503020204020204" charset="-122"/>
                <a:cs typeface="+mj-lt"/>
              </a:rPr>
              <a:t>R0 = MEM[3] = 5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111111 L -0.162083 -0.368056 " pathEditMode="relative" rAng="0" ptsTypes="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9375 -0.363981 " pathEditMode="relative" rAng="0" ptsTypes="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01852 L -0.603229 -0.358796 " pathEditMode="relative" rAng="0" ptsTypes="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8958 -0.445556 " pathEditMode="relative" ptsTypes="">
                                      <p:cBhvr>
                                        <p:cTn id="8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92" grpId="0" bldLvl="0" animBg="1"/>
      <p:bldP spid="95" grpId="0"/>
      <p:bldP spid="92" grpId="1" bldLvl="0" animBg="1"/>
      <p:bldP spid="92" grpId="2" bldLvl="0" animBg="1"/>
      <p:bldP spid="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4004945" y="535940"/>
            <a:ext cx="46043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JMP/JZ (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R[op1] == 0)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4476115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4476115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4476115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487545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sp>
        <p:nvSpPr>
          <p:cNvPr id="51" name="文本框 50"/>
          <p:cNvSpPr txBox="1"/>
          <p:nvPr/>
        </p:nvSpPr>
        <p:spPr>
          <a:xfrm>
            <a:off x="413385" y="2677795"/>
            <a:ext cx="2473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等一下要跳转哦！</a:t>
            </a:r>
            <a:endParaRPr lang="zh-CN" altLang="en-US" sz="2000" b="1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207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3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4193540" y="3585210"/>
            <a:ext cx="5198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r>
              <a:rPr lang="en-US" altLang="zh-CN" sz="32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JMP TO 3</a:t>
            </a:r>
            <a:endParaRPr lang="en-US" altLang="zh-CN" sz="32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38135" y="1698625"/>
            <a:ext cx="1851025" cy="1219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400" b="1"/>
              <a:t>Program</a:t>
            </a:r>
            <a:endParaRPr lang="en-US" altLang="zh-CN" sz="2400" b="1"/>
          </a:p>
          <a:p>
            <a:pPr algn="ctr"/>
            <a:r>
              <a:rPr lang="en-US" altLang="zh-CN" sz="2400" b="1"/>
              <a:t>Counter</a:t>
            </a:r>
            <a:endParaRPr lang="en-US" altLang="zh-CN" sz="2400" b="1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707640" y="2095500"/>
            <a:ext cx="5146040" cy="78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375775" y="2395855"/>
            <a:ext cx="413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3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273675" y="529780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111111 L -0.162083 -0.368056 " pathEditMode="relative" rAng="0" ptsTypes="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9375 -0.363981 " pathEditMode="relative" rAng="0" ptsTypes="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01852 L -0.603229 -0.358796 " pathEditMode="relative" rAng="0" ptsTypes="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10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427345" y="490220"/>
            <a:ext cx="1330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HLT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4476115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4476115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4476115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487545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57860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93540" y="4119245"/>
            <a:ext cx="5198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r>
              <a:rPr lang="en-US" altLang="zh-CN" sz="32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Halting</a:t>
            </a:r>
            <a:endParaRPr lang="en-US" altLang="zh-CN" sz="32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13641" t="2922" r="18156" b="3207"/>
          <a:stretch>
            <a:fillRect/>
          </a:stretch>
        </p:blipFill>
        <p:spPr>
          <a:xfrm>
            <a:off x="1222375" y="1313815"/>
            <a:ext cx="934085" cy="147066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50" h="5590">
                <a:moveTo>
                  <a:pt x="2063" y="748"/>
                </a:moveTo>
                <a:lnTo>
                  <a:pt x="1814" y="889"/>
                </a:lnTo>
                <a:lnTo>
                  <a:pt x="1627" y="1153"/>
                </a:lnTo>
                <a:lnTo>
                  <a:pt x="1502" y="1325"/>
                </a:lnTo>
                <a:lnTo>
                  <a:pt x="1440" y="1574"/>
                </a:lnTo>
                <a:lnTo>
                  <a:pt x="1425" y="1947"/>
                </a:lnTo>
                <a:lnTo>
                  <a:pt x="2110" y="1574"/>
                </a:lnTo>
                <a:lnTo>
                  <a:pt x="2110" y="811"/>
                </a:lnTo>
                <a:lnTo>
                  <a:pt x="2063" y="748"/>
                </a:lnTo>
                <a:close/>
                <a:moveTo>
                  <a:pt x="2071" y="0"/>
                </a:moveTo>
                <a:lnTo>
                  <a:pt x="2523" y="265"/>
                </a:lnTo>
                <a:lnTo>
                  <a:pt x="2756" y="451"/>
                </a:lnTo>
                <a:lnTo>
                  <a:pt x="2850" y="763"/>
                </a:lnTo>
                <a:lnTo>
                  <a:pt x="2850" y="1650"/>
                </a:lnTo>
                <a:lnTo>
                  <a:pt x="3348" y="2009"/>
                </a:lnTo>
                <a:lnTo>
                  <a:pt x="3457" y="2040"/>
                </a:lnTo>
                <a:lnTo>
                  <a:pt x="3550" y="2149"/>
                </a:lnTo>
                <a:lnTo>
                  <a:pt x="3550" y="3986"/>
                </a:lnTo>
                <a:lnTo>
                  <a:pt x="3395" y="4298"/>
                </a:lnTo>
                <a:lnTo>
                  <a:pt x="1137" y="5590"/>
                </a:lnTo>
                <a:lnTo>
                  <a:pt x="16" y="4952"/>
                </a:lnTo>
                <a:lnTo>
                  <a:pt x="0" y="3036"/>
                </a:lnTo>
                <a:lnTo>
                  <a:pt x="31" y="2912"/>
                </a:lnTo>
                <a:lnTo>
                  <a:pt x="156" y="2725"/>
                </a:lnTo>
                <a:lnTo>
                  <a:pt x="670" y="2413"/>
                </a:lnTo>
                <a:lnTo>
                  <a:pt x="685" y="1759"/>
                </a:lnTo>
                <a:lnTo>
                  <a:pt x="670" y="1417"/>
                </a:lnTo>
                <a:lnTo>
                  <a:pt x="966" y="716"/>
                </a:lnTo>
                <a:lnTo>
                  <a:pt x="1339" y="311"/>
                </a:lnTo>
                <a:lnTo>
                  <a:pt x="1775" y="62"/>
                </a:lnTo>
                <a:lnTo>
                  <a:pt x="2071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951865"/>
            <a:ext cx="7807325" cy="3275965"/>
            <a:chOff x="5700" y="1774"/>
            <a:chExt cx="12295" cy="5159"/>
          </a:xfrm>
        </p:grpSpPr>
        <p:sp>
          <p:nvSpPr>
            <p:cNvPr id="6" name="圆角矩形 5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266" y="1774"/>
              <a:ext cx="3729" cy="51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2800" b="1"/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R0=4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R2=5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R3=3</a:t>
              </a:r>
              <a:endParaRPr lang="en-US" altLang="zh-CN" sz="2800" b="1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  <p:sp>
        <p:nvSpPr>
          <p:cNvPr id="51" name="文本框 50"/>
          <p:cNvSpPr txBox="1"/>
          <p:nvPr/>
        </p:nvSpPr>
        <p:spPr>
          <a:xfrm>
            <a:off x="422910" y="2811145"/>
            <a:ext cx="28225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死心吧，世间没爱了</a:t>
            </a:r>
            <a:r>
              <a:rPr lang="en-US" altLang="zh-CN" sz="2000" b="1"/>
              <a:t>...</a:t>
            </a:r>
            <a:endParaRPr lang="en-US" altLang="zh-CN" sz="2000" b="1"/>
          </a:p>
        </p:txBody>
      </p:sp>
      <p:grpSp>
        <p:nvGrpSpPr>
          <p:cNvPr id="50" name="组合 49"/>
          <p:cNvGrpSpPr/>
          <p:nvPr/>
        </p:nvGrpSpPr>
        <p:grpSpPr>
          <a:xfrm>
            <a:off x="5273675" y="529780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5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111111 L -0.162083 -0.368056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9375 -0.363981 " pathEditMode="relative" rAng="0" ptsTypes="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01852 L -0.603229 -0.358796 " pathEditMode="relative" rAng="0" ptsTypes=""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1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1564005"/>
            <a:ext cx="9799320" cy="1897380"/>
          </a:xfrm>
        </p:spPr>
        <p:txBody>
          <a:bodyPr/>
          <a:p>
            <a:r>
              <a:rPr lang="zh-CN" altLang="en-US" b="1"/>
              <a:t>谢谢观看</a:t>
            </a:r>
            <a:endParaRPr lang="zh-CN" altLang="en-US" b="1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Code &amp; Functions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602615" y="1403350"/>
            <a:ext cx="6335395" cy="255333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uint8_t parse_binary(const char *str)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uint8_t val = 0;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for (int i = 0; i &lt; 8 &amp;&amp; str[i]; i++)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val &lt;&lt;= 1;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if (str[i] == '1') val |= 1;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return val;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2615" y="4280535"/>
            <a:ext cx="6908800" cy="1938020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void run_program(uint8_t program[], size_t len)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while (running &amp;&amp; PC &lt; len)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execute(program[PC]);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795260" y="1711960"/>
            <a:ext cx="3331210" cy="673735"/>
            <a:chOff x="13469" y="3934"/>
            <a:chExt cx="3476" cy="703"/>
          </a:xfrm>
          <a:solidFill>
            <a:srgbClr val="0070C0"/>
          </a:solidFill>
        </p:grpSpPr>
        <p:sp>
          <p:nvSpPr>
            <p:cNvPr id="81" name="矩形 80"/>
            <p:cNvSpPr/>
            <p:nvPr/>
          </p:nvSpPr>
          <p:spPr>
            <a:xfrm>
              <a:off x="13469" y="3935"/>
              <a:ext cx="703" cy="703"/>
            </a:xfrm>
            <a:prstGeom prst="rect">
              <a:avLst/>
            </a:prstGeom>
            <a:grpFill/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82" name="矩形 81"/>
            <p:cNvSpPr/>
            <p:nvPr/>
          </p:nvSpPr>
          <p:spPr>
            <a:xfrm>
              <a:off x="14372" y="3934"/>
              <a:ext cx="703" cy="703"/>
            </a:xfrm>
            <a:prstGeom prst="rect">
              <a:avLst/>
            </a:prstGeom>
            <a:grpFill/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83" name="矩形 82"/>
            <p:cNvSpPr/>
            <p:nvPr/>
          </p:nvSpPr>
          <p:spPr>
            <a:xfrm>
              <a:off x="15340" y="3935"/>
              <a:ext cx="703" cy="703"/>
            </a:xfrm>
            <a:prstGeom prst="rect">
              <a:avLst/>
            </a:prstGeom>
            <a:grpFill/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84" name="矩形 83"/>
            <p:cNvSpPr/>
            <p:nvPr/>
          </p:nvSpPr>
          <p:spPr>
            <a:xfrm>
              <a:off x="16243" y="3934"/>
              <a:ext cx="703" cy="703"/>
            </a:xfrm>
            <a:prstGeom prst="rect">
              <a:avLst/>
            </a:prstGeom>
            <a:grpFill/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77" name="矩形 76"/>
          <p:cNvSpPr/>
          <p:nvPr/>
        </p:nvSpPr>
        <p:spPr>
          <a:xfrm>
            <a:off x="726757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78" name="矩形 77"/>
          <p:cNvSpPr/>
          <p:nvPr/>
        </p:nvSpPr>
        <p:spPr>
          <a:xfrm>
            <a:off x="784098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7969250" y="887095"/>
            <a:ext cx="346075" cy="7512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44232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13" name="矩形 12"/>
          <p:cNvSpPr/>
          <p:nvPr/>
        </p:nvSpPr>
        <p:spPr>
          <a:xfrm>
            <a:off x="901573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1961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15" name="矩形 14"/>
          <p:cNvSpPr/>
          <p:nvPr/>
        </p:nvSpPr>
        <p:spPr>
          <a:xfrm>
            <a:off x="1019302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78611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17" name="矩形 16"/>
          <p:cNvSpPr/>
          <p:nvPr/>
        </p:nvSpPr>
        <p:spPr>
          <a:xfrm>
            <a:off x="1135951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59515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20" name="矩形 19"/>
          <p:cNvSpPr/>
          <p:nvPr/>
        </p:nvSpPr>
        <p:spPr>
          <a:xfrm>
            <a:off x="11359515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1" name="矩形 20"/>
          <p:cNvSpPr/>
          <p:nvPr/>
        </p:nvSpPr>
        <p:spPr>
          <a:xfrm>
            <a:off x="726757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2" name="矩形 21"/>
          <p:cNvSpPr/>
          <p:nvPr/>
        </p:nvSpPr>
        <p:spPr>
          <a:xfrm>
            <a:off x="784098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4232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4" name="矩形 23"/>
          <p:cNvSpPr/>
          <p:nvPr/>
        </p:nvSpPr>
        <p:spPr>
          <a:xfrm>
            <a:off x="901573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61961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6" name="矩形 25"/>
          <p:cNvSpPr/>
          <p:nvPr/>
        </p:nvSpPr>
        <p:spPr>
          <a:xfrm>
            <a:off x="1019302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1</a:t>
            </a:r>
            <a:endParaRPr lang="en-US" altLang="zh-CN" sz="2000" b="1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78611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8" name="矩形 27"/>
          <p:cNvSpPr/>
          <p:nvPr/>
        </p:nvSpPr>
        <p:spPr>
          <a:xfrm>
            <a:off x="11359515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29" name="矩形 28"/>
          <p:cNvSpPr/>
          <p:nvPr/>
        </p:nvSpPr>
        <p:spPr>
          <a:xfrm>
            <a:off x="7267575" y="272605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30" name="矩形 29"/>
          <p:cNvSpPr/>
          <p:nvPr/>
        </p:nvSpPr>
        <p:spPr>
          <a:xfrm>
            <a:off x="784098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42325" y="272605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32" name="矩形 31"/>
          <p:cNvSpPr/>
          <p:nvPr/>
        </p:nvSpPr>
        <p:spPr>
          <a:xfrm>
            <a:off x="901573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19615" y="272605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34" name="矩形 33"/>
          <p:cNvSpPr/>
          <p:nvPr/>
        </p:nvSpPr>
        <p:spPr>
          <a:xfrm>
            <a:off x="1019302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786110" y="272669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36" name="矩形 35"/>
          <p:cNvSpPr/>
          <p:nvPr/>
        </p:nvSpPr>
        <p:spPr>
          <a:xfrm>
            <a:off x="11359515" y="272669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9462135" y="3437890"/>
            <a:ext cx="0" cy="1306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888095" y="4823460"/>
            <a:ext cx="1374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(11)</a:t>
            </a:r>
            <a:r>
              <a:rPr lang="en-US" altLang="zh-CN" sz="3600" baseline="-25000"/>
              <a:t>10</a:t>
            </a:r>
            <a:endParaRPr lang="en-US" altLang="zh-CN" sz="3600" baseline="-25000"/>
          </a:p>
        </p:txBody>
      </p:sp>
      <p:sp>
        <p:nvSpPr>
          <p:cNvPr id="47" name="文本框 46"/>
          <p:cNvSpPr txBox="1"/>
          <p:nvPr/>
        </p:nvSpPr>
        <p:spPr>
          <a:xfrm>
            <a:off x="11284585" y="1177925"/>
            <a:ext cx="521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str</a:t>
            </a:r>
            <a:endParaRPr lang="en-US" altLang="zh-C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259185" y="3299460"/>
            <a:ext cx="572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EE822F"/>
                </a:solidFill>
              </a:rPr>
              <a:t>val</a:t>
            </a:r>
            <a:endParaRPr lang="en-US" altLang="zh-CN" sz="2400">
              <a:solidFill>
                <a:srgbClr val="EE822F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8125 0.000000 " pathEditMode="relative" ptsTypes="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xit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8698 0.000000 " pathEditMode="relative" ptsTypes="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594 0.000093 L 0.146406 0.000093 " pathEditMode="relative" rAng="0" ptsTypes=""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81 0.000185 L 0.214687 0.000185 " pathEditMode="relative" ptsTypes="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1" grpId="0" animBg="1"/>
      <p:bldP spid="77" grpId="1" animBg="1"/>
      <p:bldP spid="78" grpId="1" animBg="1"/>
      <p:bldP spid="12" grpId="1" animBg="1"/>
      <p:bldP spid="13" grpId="1" animBg="1"/>
      <p:bldP spid="14" grpId="1" animBg="1"/>
      <p:bldP spid="15" grpId="1" animBg="1"/>
      <p:bldP spid="16" grpId="1" animBg="1"/>
      <p:bldP spid="17" grpId="1" animBg="1"/>
      <p:bldP spid="11" grpId="1" animBg="1"/>
      <p:bldP spid="19" grpId="0" bldLvl="0" animBg="1"/>
      <p:bldP spid="78" grpId="2" animBg="1"/>
      <p:bldP spid="78" grpId="3" animBg="1"/>
      <p:bldP spid="12" grpId="2" animBg="1"/>
      <p:bldP spid="13" grpId="2" animBg="1"/>
      <p:bldP spid="14" grpId="2" animBg="1"/>
      <p:bldP spid="15" grpId="2" animBg="1"/>
      <p:bldP spid="16" grpId="2" animBg="1"/>
      <p:bldP spid="17" grpId="2" animBg="1"/>
      <p:bldP spid="19" grpId="1" animBg="1"/>
      <p:bldP spid="20" grpId="0" bldLvl="0" animBg="1"/>
      <p:bldP spid="11" grpId="2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1" grpId="3" animBg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Code &amp; Functions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346710" y="1669415"/>
            <a:ext cx="5933440" cy="40309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void execute(uint8_t instr)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uint8_t opcode = (instr &gt;&gt; 5) &amp; 0x07;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uint8_t op1 = (instr &gt;&gt; 3) &amp; 0x03;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uint8_t op2 = instr &amp; 0x07;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switch (opcode)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case 0b000:  // ADD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R[op1] += R[op2];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printf("R%d = R%d + R%d = %d\n", op1, op1, op2, R[op1]);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break;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44615" y="608330"/>
            <a:ext cx="5475605" cy="5631180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   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case 0b001:  // MOV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R[op1] = op2;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printf("R%d = %d\n", op1, R[op1]);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break;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case 0b010:  // SUB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R[op1] -= R[op2];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printf("R%d = R%d - R%d = %d\n", op1, op1, op2, R[op1]);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break;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...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default: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printf("Unknown opcode: %d\n", opcode);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PC++;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Command</a:t>
            </a:r>
            <a:endParaRPr lang="en-US" altLang="zh-CN" b="1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087120" y="1576070"/>
          <a:ext cx="10229215" cy="447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450"/>
                <a:gridCol w="2330450"/>
                <a:gridCol w="2331085"/>
                <a:gridCol w="3237230"/>
              </a:tblGrid>
              <a:tr h="678180">
                <a:tc>
                  <a:txBody>
                    <a:bodyPr/>
                    <a:p>
                      <a:pPr algn="ctr" fontAlgn="ctr"/>
                      <a:r>
                        <a:rPr lang="en-US" altLang="zh-CN" sz="1800" b="1" i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Opcode</a:t>
                      </a:r>
                      <a:endParaRPr lang="en-US" altLang="zh-CN" sz="1800" b="1" i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800" b="1" i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BIN</a:t>
                      </a:r>
                      <a:endParaRPr lang="en-US" altLang="zh-CN" sz="1800" b="1" i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800" b="1" i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OPT</a:t>
                      </a:r>
                      <a:endParaRPr lang="en-US" altLang="zh-CN" sz="1800" b="1" i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800" b="1" i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MEAN</a:t>
                      </a:r>
                      <a:endParaRPr lang="en-US" altLang="zh-CN" sz="1800" b="1" i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ADD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R[op1] += R[op2]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001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MOV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R[op1] = op2</a:t>
                      </a:r>
                      <a:endParaRPr lang="zh-CN" altLang="en-US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010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SUB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R[op1] -= R[op2]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011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LD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R[op1] = MEM[op2]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MEM[op2] = R[op1]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JMP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PC = op2</a:t>
                      </a:r>
                      <a:r>
                        <a:rPr lang="zh-CN" altLang="en-US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jump</a:t>
                      </a:r>
                      <a:r>
                        <a:rPr lang="zh-CN" altLang="en-US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JZ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if R[op1] == 0 , </a:t>
                      </a:r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jump to</a:t>
                      </a:r>
                      <a:r>
                        <a:rPr lang="zh-CN" altLang="en-US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op2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HLT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Stop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305425" y="5359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398018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98018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398018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5511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1466215"/>
            <a:ext cx="7732395" cy="3280410"/>
            <a:chOff x="5700" y="2584"/>
            <a:chExt cx="12177" cy="5166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148" y="2584"/>
              <a:ext cx="3729" cy="516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2800" b="1"/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R0=4, 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R2=5, </a:t>
              </a:r>
              <a:r>
                <a:rPr lang="en-US" altLang="zh-CN" sz="2800" b="1"/>
                <a:t>R3=3</a:t>
              </a:r>
              <a:endParaRPr lang="en-US" altLang="zh-CN" sz="2800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4960" y="492188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831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等一下要算加法</a:t>
            </a:r>
            <a:r>
              <a:rPr lang="zh-CN" altLang="en-US" sz="2000" b="1"/>
              <a:t>哦！</a:t>
            </a:r>
            <a:endParaRPr lang="zh-CN" altLang="en-US" sz="2000" b="1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R3</a:t>
            </a:r>
            <a:endParaRPr lang="zh-CN" altLang="en-US" sz="2000" b="1"/>
          </a:p>
        </p:txBody>
      </p:sp>
      <p:grpSp>
        <p:nvGrpSpPr>
          <p:cNvPr id="58" name="组合 57"/>
          <p:cNvGrpSpPr/>
          <p:nvPr/>
        </p:nvGrpSpPr>
        <p:grpSpPr>
          <a:xfrm>
            <a:off x="7512685" y="1760855"/>
            <a:ext cx="1017905" cy="1442720"/>
            <a:chOff x="11831" y="2773"/>
            <a:chExt cx="1603" cy="2272"/>
          </a:xfrm>
        </p:grpSpPr>
        <p:sp>
          <p:nvSpPr>
            <p:cNvPr id="56" name="圆角矩形 55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620770" y="1767840"/>
            <a:ext cx="1002665" cy="1442720"/>
            <a:chOff x="5900" y="2982"/>
            <a:chExt cx="1579" cy="2272"/>
          </a:xfrm>
        </p:grpSpPr>
        <p:sp>
          <p:nvSpPr>
            <p:cNvPr id="59" name="圆角矩形 58"/>
            <p:cNvSpPr/>
            <p:nvPr/>
          </p:nvSpPr>
          <p:spPr>
            <a:xfrm>
              <a:off x="5900" y="3674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7</a:t>
              </a:r>
              <a:endParaRPr lang="en-US" altLang="zh-CN" sz="2800" b="1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209" y="2982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924300" y="4224020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Output: R0=R0+R3=7</a:t>
            </a:r>
            <a:endParaRPr lang="en-US" altLang="zh-CN" sz="32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12037 L -0.153958 -0.264259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5052 -0.243333 " pathEditMode="relative" ptsTypes="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7135 -0.24537 " pathEditMode="relative" ptsTypes="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816 0.0105224 C -0.0279846 0.059793 -0.0965958 0.232022 -0.160231 0.236963 C -0.223866 0.241905 -0.28881 0.0801408 -0.316936 0.0352303 " pathEditMode="relative" rAng="0" ptsTypes="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ym typeface="+mn-ea"/>
              </a:rPr>
              <a:t>Command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305425" y="5359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</a:t>
            </a: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398018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98018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398018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0</a:t>
              </a:r>
              <a:endParaRPr lang="en-US" altLang="zh-CN" sz="2400" b="1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0</a:t>
              </a:r>
              <a:endParaRPr lang="en-US" altLang="zh-CN" sz="2400" b="1" dirty="0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5511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1313180"/>
            <a:ext cx="7732395" cy="2058035"/>
            <a:chOff x="5700" y="2343"/>
            <a:chExt cx="12177" cy="3241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8</a:t>
              </a:r>
              <a:endParaRPr lang="en-US" altLang="zh-CN" sz="2800" b="1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en-US" altLang="zh-CN" sz="2800" b="1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148" y="2343"/>
              <a:ext cx="3729" cy="32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2800" b="1">
                  <a:sym typeface="+mn-ea"/>
                </a:rPr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R0=4, 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R2=5, </a:t>
              </a:r>
              <a:r>
                <a:rPr lang="en-US" altLang="zh-CN" sz="2800" b="1">
                  <a:sym typeface="+mn-ea"/>
                </a:rPr>
                <a:t>R3=3</a:t>
              </a:r>
              <a:endParaRPr lang="en-US" altLang="zh-CN" sz="2800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4960" y="492188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831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/>
              <a:t>等一下要算赋值</a:t>
            </a:r>
            <a:r>
              <a:rPr lang="zh-CN" altLang="en-US" sz="2000" b="1" dirty="0"/>
              <a:t>哦！</a:t>
            </a:r>
            <a:endParaRPr lang="zh-CN" altLang="en-US" sz="20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/>
              <a:t>First Num</a:t>
            </a:r>
            <a:r>
              <a:rPr lang="zh-CN" altLang="en-US" sz="2000" b="1" dirty="0"/>
              <a:t>：</a:t>
            </a:r>
            <a:r>
              <a:rPr lang="en-US" altLang="zh-CN" sz="2000" b="1" dirty="0" err="1"/>
              <a:t>R1</a:t>
            </a:r>
            <a:endParaRPr lang="zh-CN" altLang="en-US" sz="2000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/>
              <a:t>Second Num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grpSp>
        <p:nvGrpSpPr>
          <p:cNvPr id="58" name="组合 57"/>
          <p:cNvGrpSpPr/>
          <p:nvPr/>
        </p:nvGrpSpPr>
        <p:grpSpPr>
          <a:xfrm>
            <a:off x="7512685" y="1760855"/>
            <a:ext cx="1017905" cy="1442720"/>
            <a:chOff x="11831" y="2773"/>
            <a:chExt cx="1603" cy="2272"/>
          </a:xfrm>
        </p:grpSpPr>
        <p:sp>
          <p:nvSpPr>
            <p:cNvPr id="56" name="圆角矩形 55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916945" y="1770697"/>
            <a:ext cx="1012825" cy="1443355"/>
            <a:chOff x="5900" y="2982"/>
            <a:chExt cx="1595" cy="2273"/>
          </a:xfrm>
        </p:grpSpPr>
        <p:sp>
          <p:nvSpPr>
            <p:cNvPr id="59" name="圆角矩形 58"/>
            <p:cNvSpPr/>
            <p:nvPr/>
          </p:nvSpPr>
          <p:spPr>
            <a:xfrm>
              <a:off x="5900" y="3674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en-US" altLang="zh-CN" sz="2800" b="1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224" y="2982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R1</a:t>
              </a:r>
              <a:endParaRPr lang="en-US" altLang="zh-CN" sz="2400" b="1" dirty="0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566920" y="4203382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Output: 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R1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=0</a:t>
            </a:r>
            <a:endParaRPr lang="en-US" altLang="zh-CN" sz="3200" b="1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12037 L -0.153958 -0.264259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00" y="-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5052 -0.243333 " pathEditMode="relative" ptsTypes="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7135 -0.24537 " pathEditMode="relative" ptsTypes="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51" grpId="0"/>
      <p:bldP spid="53" grpId="0"/>
      <p:bldP spid="55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305425" y="5359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</a:t>
            </a: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398018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98018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398018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5511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1119505"/>
            <a:ext cx="7732395" cy="2251710"/>
            <a:chOff x="5700" y="2038"/>
            <a:chExt cx="12177" cy="3546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148" y="2038"/>
              <a:ext cx="3729" cy="35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2800" b="1">
                  <a:sym typeface="+mn-ea"/>
                </a:rPr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R0=4, 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R2=5, </a:t>
              </a:r>
              <a:r>
                <a:rPr lang="en-US" altLang="zh-CN" sz="2800" b="1">
                  <a:sym typeface="+mn-ea"/>
                </a:rPr>
                <a:t>R3=3</a:t>
              </a:r>
              <a:endParaRPr lang="en-US" altLang="zh-CN" sz="2800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4960" y="492188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701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/>
              <a:t>等一下要算减法</a:t>
            </a:r>
            <a:r>
              <a:rPr lang="zh-CN" altLang="en-US" sz="2000" b="1" dirty="0"/>
              <a:t>哦！</a:t>
            </a:r>
            <a:endParaRPr lang="zh-CN" altLang="en-US" sz="20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R3</a:t>
            </a:r>
            <a:endParaRPr lang="zh-CN" altLang="en-US" sz="2000" b="1"/>
          </a:p>
        </p:txBody>
      </p:sp>
      <p:grpSp>
        <p:nvGrpSpPr>
          <p:cNvPr id="58" name="组合 57"/>
          <p:cNvGrpSpPr/>
          <p:nvPr/>
        </p:nvGrpSpPr>
        <p:grpSpPr>
          <a:xfrm>
            <a:off x="7512685" y="1760855"/>
            <a:ext cx="1017905" cy="1442720"/>
            <a:chOff x="11831" y="2773"/>
            <a:chExt cx="1603" cy="2272"/>
          </a:xfrm>
        </p:grpSpPr>
        <p:sp>
          <p:nvSpPr>
            <p:cNvPr id="56" name="圆角矩形 55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620770" y="1767840"/>
            <a:ext cx="1002665" cy="1442720"/>
            <a:chOff x="5900" y="2982"/>
            <a:chExt cx="1579" cy="2272"/>
          </a:xfrm>
        </p:grpSpPr>
        <p:sp>
          <p:nvSpPr>
            <p:cNvPr id="59" name="圆角矩形 58"/>
            <p:cNvSpPr/>
            <p:nvPr/>
          </p:nvSpPr>
          <p:spPr>
            <a:xfrm>
              <a:off x="5900" y="3674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en-US" altLang="zh-CN" sz="2800" b="1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209" y="2982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924300" y="4224020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Output: 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R0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R0-R3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=1</a:t>
            </a:r>
            <a:endParaRPr lang="en-US" altLang="zh-CN" sz="3200" b="1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</p:spTree>
    <p:custDataLst>
      <p:tags r:id="rId3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12037 L -0.153958 -0.264259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00" y="-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5052 -0.243333 " pathEditMode="relative" ptsTypes="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7135 -0.24537 " pathEditMode="relative" ptsTypes="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816 0.0105224 C -0.0279846 0.059793 -0.0965958 0.232022 -0.160231 0.236963 C -0.223866 0.241905 -0.28881 0.0801408 -0.316936 0.0352303 " pathEditMode="relative" rAng="0" ptsTypes="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00" y="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51" grpId="0"/>
      <p:bldP spid="53" grpId="0"/>
      <p:bldP spid="55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4309745" y="4578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 (Exceptional)</a:t>
            </a: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398018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98018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398018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5511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1701165"/>
            <a:ext cx="7557135" cy="2129155"/>
            <a:chOff x="5700" y="2954"/>
            <a:chExt cx="11901" cy="3353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3872" y="2954"/>
              <a:ext cx="3729" cy="33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2400" b="1">
                  <a:sym typeface="+mn-ea"/>
                </a:rPr>
                <a:t>初始化</a:t>
              </a:r>
              <a:endParaRPr lang="zh-CN" altLang="en-US" sz="2400" b="1"/>
            </a:p>
            <a:p>
              <a:pPr algn="ctr">
                <a:lnSpc>
                  <a:spcPct val="140000"/>
                </a:lnSpc>
              </a:pPr>
              <a:r>
                <a:rPr lang="en-US" altLang="zh-CN" sz="2400" b="1">
                  <a:sym typeface="+mn-ea"/>
                </a:rPr>
                <a:t>R0=4, R1=8</a:t>
              </a:r>
              <a:endParaRPr lang="en-US" altLang="zh-CN" sz="2400" b="1"/>
            </a:p>
            <a:p>
              <a:pPr algn="ctr">
                <a:lnSpc>
                  <a:spcPct val="140000"/>
                </a:lnSpc>
              </a:pPr>
              <a:r>
                <a:rPr lang="en-US" altLang="zh-CN" sz="2400" b="1">
                  <a:sym typeface="+mn-ea"/>
                </a:rPr>
                <a:t>R2=5, </a:t>
              </a:r>
              <a:r>
                <a:rPr lang="en-US" altLang="zh-CN" sz="2400" b="1">
                  <a:sym typeface="+mn-ea"/>
                </a:rPr>
                <a:t>R3=3</a:t>
              </a:r>
              <a:endParaRPr lang="en-US" altLang="zh-CN" sz="2400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4960" y="492188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651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/>
              <a:t>等一下要算减法</a:t>
            </a:r>
            <a:r>
              <a:rPr lang="zh-CN" altLang="en-US" sz="2000" b="1" dirty="0"/>
              <a:t>哦！</a:t>
            </a:r>
            <a:endParaRPr lang="zh-CN" altLang="en-US" sz="20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R3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grpSp>
        <p:nvGrpSpPr>
          <p:cNvPr id="58" name="组合 57"/>
          <p:cNvGrpSpPr/>
          <p:nvPr/>
        </p:nvGrpSpPr>
        <p:grpSpPr>
          <a:xfrm>
            <a:off x="7512685" y="1760855"/>
            <a:ext cx="1017905" cy="1442720"/>
            <a:chOff x="11831" y="2773"/>
            <a:chExt cx="1603" cy="2272"/>
          </a:xfrm>
        </p:grpSpPr>
        <p:sp>
          <p:nvSpPr>
            <p:cNvPr id="56" name="圆角矩形 55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771900" y="3578860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Output: 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R3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R3-R0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=255</a:t>
            </a:r>
            <a:endParaRPr lang="en-US" altLang="zh-CN" sz="3200" b="1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511415" y="1760855"/>
            <a:ext cx="1017905" cy="1442720"/>
            <a:chOff x="11831" y="2773"/>
            <a:chExt cx="1603" cy="2272"/>
          </a:xfrm>
        </p:grpSpPr>
        <p:sp>
          <p:nvSpPr>
            <p:cNvPr id="10" name="圆角矩形 9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255</a:t>
              </a:r>
              <a:endParaRPr lang="en-US" altLang="zh-CN" sz="2800" b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3619500" y="2200275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4</a:t>
            </a:r>
            <a:endParaRPr lang="en-US" altLang="zh-CN" sz="2800" b="1"/>
          </a:p>
        </p:txBody>
      </p:sp>
      <p:sp>
        <p:nvSpPr>
          <p:cNvPr id="14" name="文本框 13"/>
          <p:cNvSpPr txBox="1"/>
          <p:nvPr/>
        </p:nvSpPr>
        <p:spPr>
          <a:xfrm>
            <a:off x="1903095" y="4810760"/>
            <a:ext cx="2874645" cy="11988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pPr algn="dist"/>
            <a:r>
              <a:rPr lang="en-US" altLang="zh-CN" sz="2400" b="1"/>
              <a:t>(-4)</a:t>
            </a:r>
            <a:r>
              <a:rPr lang="zh-CN" altLang="en-US" sz="2400" b="1" baseline="-25000"/>
              <a:t>原</a:t>
            </a:r>
            <a:r>
              <a:rPr lang="en-US" altLang="zh-CN" sz="2400" b="1"/>
              <a:t>:10000100</a:t>
            </a:r>
            <a:endParaRPr lang="en-US" altLang="zh-CN" sz="2400" b="1"/>
          </a:p>
          <a:p>
            <a:pPr algn="dist"/>
            <a:r>
              <a:rPr lang="en-US" altLang="zh-CN" sz="2400" b="1"/>
              <a:t>(-4)</a:t>
            </a:r>
            <a:r>
              <a:rPr lang="zh-CN" altLang="en-US" sz="2400" b="1" baseline="-25000"/>
              <a:t>反</a:t>
            </a:r>
            <a:r>
              <a:rPr lang="en-US" altLang="zh-CN" sz="2400" b="1"/>
              <a:t>:11111011</a:t>
            </a:r>
            <a:endParaRPr lang="en-US" altLang="zh-CN" sz="2400" b="1"/>
          </a:p>
          <a:p>
            <a:pPr algn="dist"/>
            <a:r>
              <a:rPr lang="en-US" altLang="zh-CN" sz="2400" b="1">
                <a:sym typeface="+mn-ea"/>
              </a:rPr>
              <a:t>(-4)</a:t>
            </a:r>
            <a:r>
              <a:rPr lang="zh-CN" altLang="en-US" sz="2400" b="1" baseline="-25000">
                <a:sym typeface="+mn-ea"/>
              </a:rPr>
              <a:t>补</a:t>
            </a:r>
            <a:r>
              <a:rPr lang="en-US" altLang="zh-CN" sz="2400" b="1">
                <a:sym typeface="+mn-ea"/>
              </a:rPr>
              <a:t>:</a:t>
            </a:r>
            <a:r>
              <a:rPr lang="en-US" altLang="zh-CN" sz="2400" b="1"/>
              <a:t>11111100</a:t>
            </a:r>
            <a:endParaRPr lang="en-US" altLang="zh-CN" sz="2400" b="1"/>
          </a:p>
        </p:txBody>
      </p:sp>
      <p:grpSp>
        <p:nvGrpSpPr>
          <p:cNvPr id="29" name="组合 28"/>
          <p:cNvGrpSpPr/>
          <p:nvPr/>
        </p:nvGrpSpPr>
        <p:grpSpPr>
          <a:xfrm>
            <a:off x="7217410" y="4824095"/>
            <a:ext cx="2875915" cy="820420"/>
            <a:chOff x="14199" y="1966"/>
            <a:chExt cx="3417" cy="1292"/>
          </a:xfrm>
        </p:grpSpPr>
        <p:sp>
          <p:nvSpPr>
            <p:cNvPr id="13" name="文本框 12"/>
            <p:cNvSpPr txBox="1"/>
            <p:nvPr/>
          </p:nvSpPr>
          <p:spPr>
            <a:xfrm>
              <a:off x="14423" y="1966"/>
              <a:ext cx="31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b="1"/>
                <a:t>(3)</a:t>
              </a:r>
              <a:r>
                <a:rPr lang="zh-CN" altLang="en-US" sz="2400" b="1" baseline="-25000"/>
                <a:t>补</a:t>
              </a:r>
              <a:r>
                <a:rPr lang="zh-CN" altLang="en-US" sz="2400" b="1"/>
                <a:t>：</a:t>
              </a:r>
              <a:r>
                <a:rPr lang="en-US" altLang="zh-CN" sz="2400" b="1"/>
                <a:t>00000011</a:t>
              </a:r>
              <a:endParaRPr lang="en-US" altLang="zh-CN" sz="2400" b="1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199" y="2499"/>
              <a:ext cx="341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b="1">
                  <a:sym typeface="+mn-ea"/>
                </a:rPr>
                <a:t>(-4)</a:t>
              </a:r>
              <a:r>
                <a:rPr lang="zh-CN" altLang="en-US" sz="2400" b="1" baseline="-25000">
                  <a:sym typeface="+mn-ea"/>
                </a:rPr>
                <a:t>补</a:t>
              </a:r>
              <a:r>
                <a:rPr lang="zh-CN" altLang="en-US" sz="2400" b="1">
                  <a:sym typeface="+mn-ea"/>
                </a:rPr>
                <a:t>：</a:t>
              </a:r>
              <a:r>
                <a:rPr lang="en-US" altLang="zh-CN" sz="2400" b="1">
                  <a:sym typeface="+mn-ea"/>
                </a:rPr>
                <a:t>11111100</a:t>
              </a:r>
              <a:endParaRPr lang="en-US" altLang="zh-CN" sz="2400" b="1">
                <a:sym typeface="+mn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4288" y="3258"/>
              <a:ext cx="32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8385175" y="5565775"/>
            <a:ext cx="1711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800" b="1">
                <a:solidFill>
                  <a:srgbClr val="FF0000"/>
                </a:solidFill>
              </a:rPr>
              <a:t>11111111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</p:spTree>
    <p:custDataLst>
      <p:tags r:id="rId3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12037 L -0.153958 -0.264259 " pathEditMode="relative" rAng="0" ptsTypes="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00" y="-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5052 -0.243333 " pathEditMode="relative" ptsTypes="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7135 -0.24537 " pathEditMode="relative" ptsTypes=""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92708 0.04 0.098125 0.181759 0.162188 0.181944 C 0.22625 0.18213 0.28875 0.0373148 0.320365 0.00111111 C 0.351979 -0.0350926 0.323542 -0.0025 0.320365 0.00111111 " pathEditMode="relative" ptsTypes="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51" grpId="0"/>
      <p:bldP spid="53" grpId="0"/>
      <p:bldP spid="55" grpId="0"/>
      <p:bldP spid="12" grpId="0" animBg="1"/>
      <p:bldP spid="12" grpId="1" animBg="1"/>
      <p:bldP spid="12" grpId="2" animBg="1"/>
      <p:bldP spid="62" grpId="0"/>
      <p:bldP spid="14" grpId="0" bldLvl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626100" y="535940"/>
            <a:ext cx="938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 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4476115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4476115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4476115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487545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951865"/>
            <a:ext cx="7807325" cy="3275965"/>
            <a:chOff x="5700" y="1774"/>
            <a:chExt cx="12295" cy="5159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266" y="1774"/>
              <a:ext cx="3729" cy="51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2800" b="1"/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R0=4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R2=5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R3=3</a:t>
              </a:r>
              <a:endParaRPr lang="en-US" altLang="zh-CN" sz="2800" b="1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691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等一下要存东西哦！</a:t>
            </a:r>
            <a:endParaRPr lang="zh-CN" altLang="en-US" sz="2000" b="1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R2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3150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MEM</a:t>
            </a:r>
            <a:r>
              <a:rPr lang="en-US" altLang="zh-CN" sz="2000" b="1"/>
              <a:t>3</a:t>
            </a:r>
            <a:endParaRPr lang="zh-CN" altLang="en-US" sz="2000" b="1"/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  <p:grpSp>
        <p:nvGrpSpPr>
          <p:cNvPr id="91" name="组合 90"/>
          <p:cNvGrpSpPr/>
          <p:nvPr/>
        </p:nvGrpSpPr>
        <p:grpSpPr>
          <a:xfrm>
            <a:off x="3864610" y="5582285"/>
            <a:ext cx="4586605" cy="446405"/>
            <a:chOff x="6086" y="8791"/>
            <a:chExt cx="7223" cy="703"/>
          </a:xfrm>
        </p:grpSpPr>
        <p:sp>
          <p:nvSpPr>
            <p:cNvPr id="77" name="矩形 76"/>
            <p:cNvSpPr/>
            <p:nvPr/>
          </p:nvSpPr>
          <p:spPr>
            <a:xfrm>
              <a:off x="6086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989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7957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8860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9833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0736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704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2607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5629275" y="55822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</a:t>
            </a:r>
            <a:endParaRPr lang="en-US" altLang="zh-CN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1374775" y="2244725"/>
            <a:ext cx="4139565" cy="32531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6207125" y="2199005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5</a:t>
            </a:r>
            <a:endParaRPr lang="en-US" altLang="zh-CN" sz="2800" b="1"/>
          </a:p>
        </p:txBody>
      </p:sp>
      <p:sp>
        <p:nvSpPr>
          <p:cNvPr id="95" name="文本框 94"/>
          <p:cNvSpPr txBox="1"/>
          <p:nvPr/>
        </p:nvSpPr>
        <p:spPr>
          <a:xfrm>
            <a:off x="2820670" y="5582920"/>
            <a:ext cx="903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MEM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4534535" y="3618865"/>
            <a:ext cx="434149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 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3200" b="1">
                <a:latin typeface="+mj-lt"/>
                <a:ea typeface="微软雅黑" panose="020B0503020204020204" charset="-122"/>
                <a:cs typeface="+mj-lt"/>
                <a:sym typeface="+mn-ea"/>
              </a:rPr>
              <a:t>MEM[3] = R2 = 5</a:t>
            </a:r>
            <a:endParaRPr lang="en-US" altLang="zh-CN" sz="3200" b="1">
              <a:latin typeface="+mj-lt"/>
              <a:ea typeface="微软雅黑" panose="020B0503020204020204" charset="-122"/>
              <a:cs typeface="+mj-lt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111111 L -0.162083 -0.368056 " pathEditMode="relative" rAng="0" ptsTypes="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9375 -0.363981 " pathEditMode="relative" rAng="0" ptsTypes="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01852 L -0.603229 -0.358796 " pathEditMode="relative" rAng="0" ptsTypes="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6875 0.452685 " pathEditMode="relative" ptsTypes="">
                                      <p:cBhvr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92" grpId="0" animBg="1"/>
      <p:bldP spid="94" grpId="0" animBg="1"/>
      <p:bldP spid="94" grpId="1" animBg="1"/>
      <p:bldP spid="94" grpId="2" animBg="1"/>
      <p:bldP spid="95" grpId="0"/>
      <p:bldP spid="6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TABLE_ENDDRAG_ORIGIN_RECT" val="805*336"/>
  <p:tag name="TABLE_ENDDRAG_RECT" val="106*159*805*33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2361</Words>
  <Application>WPS 演示</Application>
  <PresentationFormat>宽屏</PresentationFormat>
  <Paragraphs>670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Consolas</vt:lpstr>
      <vt:lpstr>微软雅黑</vt:lpstr>
      <vt:lpstr>Times New Roman</vt:lpstr>
      <vt:lpstr>Arial Unicode MS</vt:lpstr>
      <vt:lpstr>Calibri</vt:lpstr>
      <vt:lpstr>WPS</vt:lpstr>
      <vt:lpstr>微型指令集架构设计 与解释器实现</vt:lpstr>
      <vt:lpstr>Code &amp; Functions</vt:lpstr>
      <vt:lpstr>Code &amp; Functions</vt:lpstr>
      <vt:lpstr>Command</vt:lpstr>
      <vt:lpstr>Command</vt:lpstr>
      <vt:lpstr>Command</vt:lpstr>
      <vt:lpstr>Command</vt:lpstr>
      <vt:lpstr>Command</vt:lpstr>
      <vt:lpstr>Command</vt:lpstr>
      <vt:lpstr>Command</vt:lpstr>
      <vt:lpstr>Command</vt:lpstr>
      <vt:lpstr>Command</vt:lpstr>
      <vt:lpstr>微型指令集架构设计 与解释器实现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318</cp:revision>
  <dcterms:created xsi:type="dcterms:W3CDTF">2019-06-19T02:08:00Z</dcterms:created>
  <dcterms:modified xsi:type="dcterms:W3CDTF">2025-06-06T10:10:55Z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48457F6B27694D238D3F0F79AAACA51A_11</vt:lpwstr>
  </property>
</Properties>
</file>