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NGER" initials="S" lastIdx="2" clrIdx="0">
    <p:extLst>
      <p:ext uri="{19B8F6BF-5375-455C-9EA6-DF929625EA0E}">
        <p15:presenceInfo xmlns:p15="http://schemas.microsoft.com/office/powerpoint/2012/main" userId="STRANGER" providerId="None"/>
      </p:ext>
    </p:extLst>
  </p:cmAuthor>
  <p:cmAuthor id="2" name="HOME" initials="H" lastIdx="3" clrIdx="1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2497" autoAdjust="0"/>
  </p:normalViewPr>
  <p:slideViewPr>
    <p:cSldViewPr snapToGrid="0">
      <p:cViewPr varScale="1">
        <p:scale>
          <a:sx n="87" d="100"/>
          <a:sy n="87" d="100"/>
        </p:scale>
        <p:origin x="136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25:00.644" idx="1">
    <p:pos x="10" y="10"/>
    <p:text>добавить спектр поглощения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31:04.369" idx="2">
    <p:pos x="10" y="10"/>
    <p:text>заменить схему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27T01:06:30.096" idx="2">
    <p:pos x="10" y="10"/>
    <p:text>не стыкуются константы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27T12:45:42.792" idx="3">
    <p:pos x="10" y="10"/>
    <p:text>не 2D-&gt;; QD-&gt;; Q+ QHD-&gt;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4201AC-6949-4D24-82AE-2A8B5A72F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8C926-B829-4A07-8160-F123BCFD0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5B6-B359-4415-AF27-45B23E446E39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1A44-DF7A-4DEF-A44F-C4E5FC3D2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8E1119-0575-49C8-B8BF-9C5844707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F63E-9C86-423A-82F5-FD17A707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2570-70E6-4F35-8EFA-084ECBFD8BF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B8D7B-BF07-4ED0-962A-7064E7AF7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4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По мере уменьшения </a:t>
                </a:r>
                <a:r>
                  <a:rPr lang="ru-RU" sz="1800" dirty="0" err="1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электронодонорной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способности фенола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𝑞𝐻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вначале уменьшается, однако далее начинает возрастать, что указывает на изменение механизма реакции. 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По мере уменьшения </a:t>
                </a:r>
                <a:r>
                  <a:rPr lang="ru-RU" sz="1800" dirty="0" err="1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электронодонорной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способности фенола величина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𝑘</a:t>
                </a:r>
                <a:r>
                  <a:rPr lang="ru-RU" sz="1800" i="0">
                    <a:solidFill>
                      <a:srgbClr val="1F3864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ru-RU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𝑞𝐻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вначале уменьшается, однако далее начинает возрастать, что указывает на изменение механизма реакции. 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B8D7B-BF07-4ED0-962A-7064E7AF79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75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Степень устойчивости </a:t>
            </a:r>
            <a:r>
              <a:rPr lang="ru-RU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фенолэфиров</a:t>
            </a: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зависит от стерических препятствий в новообразованной эфирной группе, она увеличивается при уменьшении объема заместителя рядом с новой эфирной связью. Также устойчивость </a:t>
            </a:r>
            <a:r>
              <a:rPr lang="ru-RU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фенолэфиров</a:t>
            </a: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также зависит от </a:t>
            </a:r>
            <a:r>
              <a:rPr lang="ru-RU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</a:t>
            </a: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ox</a:t>
            </a: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свойств реагентов. Чем слабее электронно-акцепторные свойства хинонов и чем слабее электронно-донорные свойства аминов, тем стабильнее </a:t>
            </a:r>
            <a:r>
              <a:rPr lang="ru-RU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фенолэфиры</a:t>
            </a: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чувствительность скорости распада </a:t>
            </a:r>
            <a:r>
              <a:rPr lang="ru-RU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фенолэфира</a:t>
            </a: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к полярности растворителя.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B8D7B-BF07-4ED0-962A-7064E7AF79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85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B3EE-CB47-48A8-96A0-CC4FC430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165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0F7B1-7671-4CD0-8398-F9B8659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2F29-E62B-4096-9DCF-FA0E492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D91F-D6DF-40A8-8551-429FD52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CEC6F-2C48-48A7-B548-92BAFAD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572000" cy="58546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CEE-B912-440D-8024-19BBB5E5B1DB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10" Type="http://schemas.openxmlformats.org/officeDocument/2006/relationships/comments" Target="../comments/comment2.xml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FA0A-0574-4F06-AF6F-E6BB517DB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471F2-6A82-4C63-8594-D9C445E86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13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C3AE6-CE7D-40F0-9085-E58EED76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Общий механизм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84306-A40A-4602-BD8F-FDAAE32C1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96150"/>
            <a:ext cx="9118462" cy="3152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636496"/>
                  </p:ext>
                </p:extLst>
              </p:nvPr>
            </p:nvGraphicFramePr>
            <p:xfrm>
              <a:off x="101600" y="3892843"/>
              <a:ext cx="8869338" cy="274986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36900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ru-RU" sz="2400" b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~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ru-RU" sz="2400" b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𝒓𝑫</m:t>
                                  </m:r>
                                </m:sub>
                              </m:sSub>
                              <m:r>
                                <a:rPr lang="ru-RU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1∗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𝒑𝒉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𝒒𝑯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𝒅𝒊𝒔𝒑</m:t>
                                  </m:r>
                                </m:sub>
                              </m:sSub>
                              <m:r>
                                <a:rPr lang="ru-RU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~2∗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endParaRPr lang="ru-RU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636496"/>
                  </p:ext>
                </p:extLst>
              </p:nvPr>
            </p:nvGraphicFramePr>
            <p:xfrm>
              <a:off x="101600" y="3892843"/>
              <a:ext cx="8869338" cy="281305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813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6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6" r="-83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883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E5987-69B2-41CA-9076-C189AF5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4BF333-EEC6-4F49-9B11-AC8FD346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62699" b="48877"/>
          <a:stretch/>
        </p:blipFill>
        <p:spPr bwMode="auto">
          <a:xfrm>
            <a:off x="3115984" y="4138421"/>
            <a:ext cx="3630256" cy="271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 = k1*[Q]*[DH],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R2 = k2*[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sz="1400" b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R3 = k3*[QH]*[D],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R4 = k4*[QH]*[QH],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R5 = k5*[Q]*[QHH],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𝑞𝐻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R6 = k6*[Q]*[QHD],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14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R7 = k7*[QD],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R8 = k8*[Q]*[D],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R9 = k9*[QHD],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R10 = k10*[D]*[D],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𝑟𝐷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R11 = k11*[Q]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695" t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CE0D336-998A-4A63-A41A-6565802F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18485"/>
              </p:ext>
            </p:extLst>
          </p:nvPr>
        </p:nvGraphicFramePr>
        <p:xfrm>
          <a:off x="7245751" y="108089"/>
          <a:ext cx="1898249" cy="498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835">
                  <a:extLst>
                    <a:ext uri="{9D8B030D-6E8A-4147-A177-3AD203B41FA5}">
                      <a16:colId xmlns:a16="http://schemas.microsoft.com/office/drawing/2014/main" val="3959745747"/>
                    </a:ext>
                  </a:extLst>
                </a:gridCol>
                <a:gridCol w="941414">
                  <a:extLst>
                    <a:ext uri="{9D8B030D-6E8A-4147-A177-3AD203B41FA5}">
                      <a16:colId xmlns:a16="http://schemas.microsoft.com/office/drawing/2014/main" val="2288026508"/>
                    </a:ext>
                  </a:extLst>
                </a:gridCol>
              </a:tblGrid>
              <a:tr h="3003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Константа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43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1E+9*light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9960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649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k3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28385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2429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K2*k4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7069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1802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k7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K4*k8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070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980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0.001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4462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849011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7068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2,00E-06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4788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78905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1,00E-06</a:t>
                      </a:r>
                      <a:endParaRPr lang="ru-RU" sz="13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5399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18728A6-4629-40D0-A283-F976743C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36816"/>
              </p:ext>
            </p:extLst>
          </p:nvPr>
        </p:nvGraphicFramePr>
        <p:xfrm>
          <a:off x="0" y="4473419"/>
          <a:ext cx="3115984" cy="11846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26916">
                  <a:extLst>
                    <a:ext uri="{9D8B030D-6E8A-4147-A177-3AD203B41FA5}">
                      <a16:colId xmlns:a16="http://schemas.microsoft.com/office/drawing/2014/main" val="1975057196"/>
                    </a:ext>
                  </a:extLst>
                </a:gridCol>
                <a:gridCol w="1889068">
                  <a:extLst>
                    <a:ext uri="{9D8B030D-6E8A-4147-A177-3AD203B41FA5}">
                      <a16:colId xmlns:a16="http://schemas.microsoft.com/office/drawing/2014/main" val="2809042507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Вещество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Концентрация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2544865726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Q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3162380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DH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1640035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QHH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6360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2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E52BD-F279-4601-8469-1E56A48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метода расчета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A149F-E44D-4ABD-ACFF-FDC5790B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58546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1. дискретизация по времени</a:t>
            </a:r>
          </a:p>
          <a:p>
            <a:r>
              <a:rPr lang="ru-RU" sz="2400" dirty="0"/>
              <a:t>2. линеаризация системы и итерационное решение с помощью метода Ньютона-</a:t>
            </a:r>
            <a:r>
              <a:rPr lang="ru-RU" sz="2400" dirty="0" err="1"/>
              <a:t>Рафсона</a:t>
            </a:r>
            <a:r>
              <a:rPr lang="ru-RU" sz="2400" dirty="0"/>
              <a:t> на каждом временном шаге</a:t>
            </a:r>
          </a:p>
          <a:p>
            <a:r>
              <a:rPr lang="ru-RU" sz="2400" dirty="0"/>
              <a:t>3. решение системы линейных алгебраических уравнений на каждой итерации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667275-43AB-4362-8A35-BE93B988E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2448936"/>
            <a:ext cx="8185638" cy="44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B9D87F-C2EE-4238-9AB1-08793FB4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744" r="523" b="-6"/>
          <a:stretch/>
        </p:blipFill>
        <p:spPr bwMode="auto">
          <a:xfrm>
            <a:off x="4999300" y="501652"/>
            <a:ext cx="4144700" cy="324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39C3B-3FD3-4822-B780-0DC2EC6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Дискретизация по времени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Общий вид метода 𝐵𝐷𝐹 порядка 𝑠</a:t>
                </a:r>
                <a:r>
                  <a:rPr lang="en-US" sz="2000" b="1" dirty="0"/>
                  <a:t>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ru-RU" sz="2400" i="1"/>
                            <m:t>𝑘</m:t>
                          </m:r>
                          <m:r>
                            <a:rPr lang="ru-RU" sz="2400" i="1"/>
                            <m:t>=0</m:t>
                          </m:r>
                        </m:sub>
                        <m:sup>
                          <m:r>
                            <a:rPr lang="ru-RU" sz="2400" i="1"/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𝛼</m:t>
                              </m:r>
                            </m:e>
                            <m:sub>
                              <m:r>
                                <a:rPr lang="ru-RU" sz="2400" i="1"/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𝑦</m:t>
                              </m:r>
                            </m:e>
                            <m:sub>
                              <m:r>
                                <a:rPr lang="ru-RU" sz="2400" i="1"/>
                                <m:t>𝑛</m:t>
                              </m:r>
                              <m:r>
                                <a:rPr lang="ru-RU" sz="2400" i="1"/>
                                <m:t>+</m:t>
                              </m:r>
                              <m:r>
                                <a:rPr lang="ru-RU" sz="2400" i="1"/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400" i="1"/>
                        <m:t>=</m:t>
                      </m:r>
                      <m:r>
                        <a:rPr lang="ru-RU" sz="2400" i="1"/>
                        <m:t>h</m:t>
                      </m:r>
                      <m:r>
                        <a:rPr lang="ru-RU" sz="2400" i="1"/>
                        <m:t>𝛽</m:t>
                      </m:r>
                      <m:r>
                        <a:rPr lang="ru-RU" sz="2400" i="1"/>
                        <m:t>𝑓</m:t>
                      </m:r>
                      <m:r>
                        <a:rPr lang="ru-RU" sz="2400" i="1"/>
                        <m:t>(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𝑡</m:t>
                          </m:r>
                        </m:e>
                        <m:sub>
                          <m:r>
                            <a:rPr lang="ru-RU" sz="2400" i="1"/>
                            <m:t>𝑛</m:t>
                          </m:r>
                          <m:r>
                            <a:rPr lang="ru-RU" sz="2400" i="1"/>
                            <m:t>+</m:t>
                          </m:r>
                          <m:r>
                            <a:rPr lang="ru-RU" sz="2400" i="1"/>
                            <m:t>𝑠</m:t>
                          </m:r>
                        </m:sub>
                      </m:sSub>
                      <m:r>
                        <a:rPr lang="ru-RU" sz="2400" i="1"/>
                        <m:t>,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𝑦</m:t>
                          </m:r>
                        </m:e>
                        <m:sub>
                          <m:r>
                            <a:rPr lang="ru-RU" sz="2400" i="1"/>
                            <m:t>𝑛</m:t>
                          </m:r>
                          <m:r>
                            <a:rPr lang="ru-RU" sz="2400" i="1"/>
                            <m:t>+</m:t>
                          </m:r>
                          <m:r>
                            <a:rPr lang="ru-RU" sz="2400" i="1"/>
                            <m:t>𝑠</m:t>
                          </m:r>
                        </m:sub>
                      </m:sSub>
                      <m:r>
                        <a:rPr lang="ru-RU" sz="2400" i="1"/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blipFill>
                <a:blip r:embed="rId3"/>
                <a:stretch>
                  <a:fillRect l="-1395" t="-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664FC5-ECD9-4D94-BD73-A2E34F4D6DBE}"/>
              </a:ext>
            </a:extLst>
          </p:cNvPr>
          <p:cNvSpPr txBox="1"/>
          <p:nvPr/>
        </p:nvSpPr>
        <p:spPr>
          <a:xfrm>
            <a:off x="-1" y="2245752"/>
            <a:ext cx="45720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ограничение на максимальный порядок точности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= 6</a:t>
            </a:r>
            <a:endParaRPr lang="ru-RU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фиксированный порядок точности для каждого числа стадий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обладают высокой устойчивостью при решении жестких систем дифференциальных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/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ru-RU" sz="2000" b="1" dirty="0"/>
                  <a:t>Нужно решение нелинейной системы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blipFill>
                <a:blip r:embed="rId4"/>
                <a:stretch>
                  <a:fillRect l="-1165" t="-2062" r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3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Линеаризация методом Ньютона-</a:t>
            </a:r>
            <a:r>
              <a:rPr lang="ru-RU" dirty="0" err="1"/>
              <a:t>Рафсона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Задается начальное приближение вектора решения: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Вычисляется значение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и их частных производных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600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 точке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Составляется и решается с использованием одного из различных методов система линейных уравнений для приращения вектора решения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</a:rPr>
                      <m:t>Δ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Вычисляется следующее приближение вектора решения по формуле: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 smtClean="0">
                            <a:effectLst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1600" b="1" i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600" b="1" i="1">
                            <a:effectLst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b="1" i="1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𝚫</m:t>
                    </m:r>
                    <m:sSup>
                      <m:sSupPr>
                        <m:ctrlPr>
                          <a:rPr lang="ru-RU" sz="1600" b="1" i="1">
                            <a:effectLst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Проверяется условие окончания итерационного процесса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  <a:blipFill>
                <a:blip r:embed="rId2"/>
                <a:stretch>
                  <a:fillRect l="-581" t="-892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/>
          <a:stretch/>
        </p:blipFill>
        <p:spPr bwMode="auto">
          <a:xfrm>
            <a:off x="4999301" y="501651"/>
            <a:ext cx="4144699" cy="2626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E46CCB-ABBA-4107-8850-FA2E5E11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4425510"/>
            <a:ext cx="4495800" cy="1019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ru-RU" sz="2000" b="1" dirty="0"/>
                  <a:t>Нелинейная система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blipFill>
                <a:blip r:embed="rId5"/>
                <a:stretch>
                  <a:fillRect l="-1297" t="-1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A165CB6-BD83-4AAE-BC5D-0A3EC3E43EBB}"/>
              </a:ext>
            </a:extLst>
          </p:cNvPr>
          <p:cNvGrpSpPr/>
          <p:nvPr/>
        </p:nvGrpSpPr>
        <p:grpSpPr>
          <a:xfrm>
            <a:off x="4762500" y="5038752"/>
            <a:ext cx="4255477" cy="1303249"/>
            <a:chOff x="4888522" y="4877060"/>
            <a:chExt cx="4255477" cy="13032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382FDC-FB13-4EBF-AD6C-E5718DC82340}"/>
                </a:ext>
              </a:extLst>
            </p:cNvPr>
            <p:cNvSpPr txBox="1"/>
            <p:nvPr/>
          </p:nvSpPr>
          <p:spPr>
            <a:xfrm>
              <a:off x="5672502" y="4877060"/>
              <a:ext cx="268751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ru-RU" sz="2000" b="1" dirty="0"/>
                <a:t>Нужно решение СЛАУ:</a:t>
              </a:r>
              <a:endParaRPr lang="en-US" sz="2000" b="1" dirty="0"/>
            </a:p>
            <a:p>
              <a:pPr/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D4903F5-8F46-4079-994A-889AAF70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64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7C2D78-7EF8-4167-8800-47FD7B958F1E}"/>
              </a:ext>
            </a:extLst>
          </p:cNvPr>
          <p:cNvGrpSpPr/>
          <p:nvPr/>
        </p:nvGrpSpPr>
        <p:grpSpPr>
          <a:xfrm>
            <a:off x="0" y="501651"/>
            <a:ext cx="4343400" cy="1303249"/>
            <a:chOff x="4888522" y="4877060"/>
            <a:chExt cx="4343400" cy="1303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676AD-ADDF-4EE5-A492-043594DA2878}"/>
                </a:ext>
              </a:extLst>
            </p:cNvPr>
            <p:cNvSpPr txBox="1"/>
            <p:nvPr/>
          </p:nvSpPr>
          <p:spPr>
            <a:xfrm>
              <a:off x="4888522" y="4877060"/>
              <a:ext cx="4343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ru-RU" sz="2000" b="1" dirty="0"/>
                <a:t>СЛАУ:</a:t>
              </a:r>
              <a:endParaRPr lang="en-US" sz="2000" b="1" dirty="0"/>
            </a:p>
            <a:p>
              <a:pPr/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940F5CA-FB91-4593-8D2E-585FA878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5656" y="501651"/>
            <a:ext cx="4128344" cy="3227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50F5B-EDFD-468C-864F-C52C26B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77208"/>
            <a:ext cx="5015657" cy="481176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PARDISO -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Parallel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Direct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Sparse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Solver</a:t>
            </a:r>
            <a:endParaRPr lang="ru-RU" sz="2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метод LU-разложения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поддерживает параллельные вычисления на многопроцессорных и многоядерных системах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может эффективно решать большие и сложные системы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</a:t>
            </a:r>
            <a:r>
              <a:rPr lang="ru-RU" sz="20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</a:t>
            </a:r>
            <a:r>
              <a:rPr lang="ru-RU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редобуславливатель</a:t>
            </a: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— это специальная матрица, которая используется для улучшения сходимости итерационных методов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0428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561D0-3A35-4AA5-AFC0-829BAAFB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9EE653-6959-409C-A0B8-A209C785C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b="12436"/>
          <a:stretch/>
        </p:blipFill>
        <p:spPr>
          <a:xfrm>
            <a:off x="0" y="501651"/>
            <a:ext cx="6095587" cy="2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5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547D75-80C4-4C60-9AA6-599D7C206351}"/>
                  </a:ext>
                </a:extLst>
              </p:cNvPr>
              <p:cNvSpPr txBox="1"/>
              <p:nvPr/>
            </p:nvSpPr>
            <p:spPr>
              <a:xfrm>
                <a:off x="4378569" y="3429000"/>
                <a:ext cx="40268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ru-RU" dirty="0"/>
                  <a:t>Диапазон для интеграла по времени:</a:t>
                </a:r>
              </a:p>
              <a:p>
                <a:pPr/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∈{0,1,0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4}</m:t>
                    </m:r>
                  </m:oMath>
                </a14:m>
                <a:r>
                  <a:rPr lang="ru-RU" dirty="0"/>
                  <a:t> </a:t>
                </a:r>
              </a:p>
              <a:p>
                <a:pPr/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547D75-80C4-4C60-9AA6-599D7C206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9" y="3429000"/>
                <a:ext cx="4026877" cy="923330"/>
              </a:xfrm>
              <a:prstGeom prst="rect">
                <a:avLst/>
              </a:prstGeom>
              <a:blipFill>
                <a:blip r:embed="rId2"/>
                <a:stretch>
                  <a:fillRect l="-1210" t="-3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F211422-ED91-4FA8-A9E9-51F45F9F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503D02-DF20-4E53-B170-3BD77279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8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5D68D-F926-472D-B328-20F3DF8F5A03}"/>
              </a:ext>
            </a:extLst>
          </p:cNvPr>
          <p:cNvSpPr txBox="1"/>
          <p:nvPr/>
        </p:nvSpPr>
        <p:spPr>
          <a:xfrm>
            <a:off x="2373924" y="2268416"/>
            <a:ext cx="407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086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A5ADF-4001-4C29-A4FB-271BA584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ACDD3-D3E8-4E14-B4E5-83285B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835770" cy="58546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Недостаточность точных кинетических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Неоднозначность результатов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Сложная зависимость констант от строения о-хинонов и доноров </a:t>
            </a:r>
            <a:r>
              <a:rPr lang="en-US" dirty="0"/>
              <a:t>H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Сложность визуализации </a:t>
            </a:r>
            <a:r>
              <a:rPr lang="en-US" dirty="0"/>
              <a:t>n-</a:t>
            </a:r>
            <a:r>
              <a:rPr lang="ru-RU" dirty="0"/>
              <a:t>мерных графиков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Большие затраты вычислительных ресурсов даже для такой системы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B6FFC8-8002-41F7-A061-FB784750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0" y="501650"/>
            <a:ext cx="4308231" cy="34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BBE-57DC-40E9-AFF4-5046195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A5B55-3567-4EBC-B97C-AB53086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5912"/>
            <a:ext cx="5149667" cy="5832087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b="1" dirty="0"/>
              <a:t>Области применения: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нанесение покрытий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тканевая инженерия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фотолитография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изготовление </a:t>
            </a:r>
            <a:r>
              <a:rPr lang="ru-RU" dirty="0" err="1"/>
              <a:t>микрожидкостных</a:t>
            </a:r>
            <a:r>
              <a:rPr lang="ru-RU" dirty="0"/>
              <a:t> устройств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3D-прототипирование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4D-биопечать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оптика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полиграфия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оптоэлектроника</a:t>
            </a:r>
          </a:p>
        </p:txBody>
      </p:sp>
      <p:pic>
        <p:nvPicPr>
          <p:cNvPr id="1026" name="Picture 2" descr="https://legkovmeste.ru/wp-content/uploads/2018/04/tehnologiya-sla-v-3d-pechati.jpg">
            <a:extLst>
              <a:ext uri="{FF2B5EF4-FFF2-40B4-BE49-F238E27FC236}">
                <a16:creationId xmlns:a16="http://schemas.microsoft.com/office/drawing/2014/main" id="{81BB24E4-11E3-4F67-AC6A-00D8C22F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"/>
            <a:ext cx="3274422" cy="18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ked-science.ru/wp-content/uploads/2016/12/field_image_3dbio.jpg">
            <a:extLst>
              <a:ext uri="{FF2B5EF4-FFF2-40B4-BE49-F238E27FC236}">
                <a16:creationId xmlns:a16="http://schemas.microsoft.com/office/drawing/2014/main" id="{0C1CB5F1-A67A-4891-809D-296A737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807416"/>
            <a:ext cx="3274422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chkollektor39.ru/pictures/product/big/58508_big.jpg">
            <a:extLst>
              <a:ext uri="{FF2B5EF4-FFF2-40B4-BE49-F238E27FC236}">
                <a16:creationId xmlns:a16="http://schemas.microsoft.com/office/drawing/2014/main" id="{D80A43D9-36C1-4B05-842E-0D1BEC1A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84" y="4129496"/>
            <a:ext cx="3268616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B7DF0-5CB7-434C-AA45-F7543AE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E650-FBCF-4CC6-9BC5-B405BEB2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6356348"/>
          </a:xfrm>
        </p:spPr>
        <p:txBody>
          <a:bodyPr>
            <a:normAutofit/>
          </a:bodyPr>
          <a:lstStyle/>
          <a:p>
            <a:pPr lvl="0"/>
            <a:r>
              <a:rPr lang="ru-RU" b="1" cap="all" dirty="0"/>
              <a:t>Цель: </a:t>
            </a:r>
            <a:r>
              <a:rPr lang="ru-RU" dirty="0"/>
              <a:t>построение кинетической модели фотовосстановления о-хинонов в присутствии </a:t>
            </a:r>
            <a:r>
              <a:rPr lang="en-US" dirty="0"/>
              <a:t>H</a:t>
            </a:r>
            <a:r>
              <a:rPr lang="ru-RU" dirty="0"/>
              <a:t>-доноров без учета диффузионных процессов</a:t>
            </a:r>
          </a:p>
          <a:p>
            <a:pPr lvl="0"/>
            <a:r>
              <a:rPr lang="ru-RU" b="1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Построение системы обыкновенных дифференциальных уравнений для описания механизма фотовосстановления.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жесткости этой системы и влияния параметров (констант скорости) на конечное решение.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Численное решение системы подходящим эффективным методом.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Параметрическое исследование модели для нахождения оптимальных значений концентрации свободных радикалов.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80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0A2C-5FE8-4A85-9730-1CB3908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Фотосенсибилизация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8D5E7-ADEF-42CB-B673-F7DFF2F1E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149" y="1099955"/>
            <a:ext cx="6313714" cy="465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/>
              <p:nvPr/>
            </p:nvSpPr>
            <p:spPr>
              <a:xfrm>
                <a:off x="6022725" y="2427431"/>
                <a:ext cx="3121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25" y="2427431"/>
                <a:ext cx="3121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3441323-C235-4E37-B404-B86F6BE6CCB7}"/>
              </a:ext>
            </a:extLst>
          </p:cNvPr>
          <p:cNvCxnSpPr>
            <a:cxnSpLocks/>
          </p:cNvCxnSpPr>
          <p:nvPr/>
        </p:nvCxnSpPr>
        <p:spPr>
          <a:xfrm>
            <a:off x="6022725" y="1746069"/>
            <a:ext cx="0" cy="255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1DCCC5-6221-4313-8FC1-F40D8A6771A8}"/>
              </a:ext>
            </a:extLst>
          </p:cNvPr>
          <p:cNvCxnSpPr>
            <a:cxnSpLocks/>
          </p:cNvCxnSpPr>
          <p:nvPr/>
        </p:nvCxnSpPr>
        <p:spPr>
          <a:xfrm>
            <a:off x="6022725" y="4337925"/>
            <a:ext cx="0" cy="128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/>
              <p:nvPr/>
            </p:nvSpPr>
            <p:spPr>
              <a:xfrm>
                <a:off x="6069171" y="4615636"/>
                <a:ext cx="2654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71" y="4615636"/>
                <a:ext cx="265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/>
              <p:nvPr/>
            </p:nvSpPr>
            <p:spPr>
              <a:xfrm>
                <a:off x="6863668" y="3832272"/>
                <a:ext cx="1527788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~10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68" y="3832272"/>
                <a:ext cx="1527788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53F16A-37B6-42EB-9626-22A6D1007477}"/>
              </a:ext>
            </a:extLst>
          </p:cNvPr>
          <p:cNvCxnSpPr/>
          <p:nvPr/>
        </p:nvCxnSpPr>
        <p:spPr>
          <a:xfrm>
            <a:off x="2309766" y="1789614"/>
            <a:ext cx="3712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E203-9C5E-4914-88D7-6EB5CD4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Тушение аминами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926415"/>
                <a:ext cx="5403273" cy="293158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𝒉𝒗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2000" i="1" dirty="0"/>
                  <a:t> </a:t>
                </a:r>
                <a:r>
                  <a:rPr lang="en-US" sz="2000" i="1" dirty="0"/>
                  <a:t>	</a:t>
                </a:r>
                <a:r>
                  <a:rPr lang="ru-RU" sz="2000" i="1" dirty="0"/>
                  <a:t>- переход в триплетное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20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2000" b="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000" dirty="0"/>
                  <a:t> </a:t>
                </a:r>
                <a:r>
                  <a:rPr lang="en-US" sz="2000" b="1" dirty="0"/>
                  <a:t>	</a:t>
                </a:r>
                <a:r>
                  <a:rPr lang="ru-RU" sz="2000" dirty="0"/>
                  <a:t>- передача электрона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2000" b="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000" dirty="0"/>
                  <a:t> 	- обратный процесс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20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000" b="1" dirty="0"/>
                  <a:t>	</a:t>
                </a:r>
                <a:r>
                  <a:rPr lang="ru-RU" sz="2000" dirty="0"/>
                  <a:t>- передача </a:t>
                </a:r>
                <a:r>
                  <a:rPr lang="en-US" sz="2000" dirty="0"/>
                  <a:t>H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  <m:r>
                      <a:rPr lang="ru-RU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ru-RU" sz="2000" b="1" dirty="0"/>
                  <a:t>	</a:t>
                </a:r>
                <a:r>
                  <a:rPr lang="en-US" sz="2000" dirty="0"/>
                  <a:t>- </a:t>
                </a:r>
                <a:r>
                  <a:rPr lang="ru-RU" sz="2000" dirty="0"/>
                  <a:t>скорость диффузионных процессов</a:t>
                </a:r>
                <a:endParaRPr lang="en-US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26415"/>
                <a:ext cx="5403273" cy="2931586"/>
              </a:xfrm>
              <a:blipFill>
                <a:blip r:embed="rId3"/>
                <a:stretch>
                  <a:fillRect l="-1129" t="-20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978F-4526-4850-B4B4-F748ED0EA2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216"/>
            <a:ext cx="9144000" cy="16052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7A5B1F-BA90-463D-A4F0-5A84FE9D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823" y="996310"/>
            <a:ext cx="105843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14B15B-65A2-4254-A24C-FBA930903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96930"/>
              </p:ext>
            </p:extLst>
          </p:nvPr>
        </p:nvGraphicFramePr>
        <p:xfrm>
          <a:off x="-1" y="629277"/>
          <a:ext cx="9143999" cy="113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CS ChemDraw Drawing" r:id="rId5" imgW="3916776" imgH="481493" progId="ChemDraw.Document.6.0">
                  <p:embed/>
                </p:oleObj>
              </mc:Choice>
              <mc:Fallback>
                <p:oleObj name="CS ChemDraw Drawing" r:id="rId5" imgW="3916776" imgH="481493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629277"/>
                        <a:ext cx="9143999" cy="113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7CB3C28-A49D-4BC8-9FB4-E0B514782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74995"/>
              </p:ext>
            </p:extLst>
          </p:nvPr>
        </p:nvGraphicFramePr>
        <p:xfrm>
          <a:off x="2290103" y="2695772"/>
          <a:ext cx="1775958" cy="123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CS ChemDraw Drawing" r:id="rId7" imgW="764694" imgH="530258" progId="ChemDraw.Document.6.0">
                  <p:embed/>
                </p:oleObj>
              </mc:Choice>
              <mc:Fallback>
                <p:oleObj name="CS ChemDraw Drawing" r:id="rId7" imgW="764694" imgH="53025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0103" y="2695772"/>
                        <a:ext cx="1775958" cy="123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AAE426-1A2E-455A-B29A-F859D0F4F442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3273" y="2569405"/>
            <a:ext cx="3740727" cy="4288595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40AAB52-1BE6-4032-9E14-D6C2E34F8E19}"/>
              </a:ext>
            </a:extLst>
          </p:cNvPr>
          <p:cNvCxnSpPr/>
          <p:nvPr/>
        </p:nvCxnSpPr>
        <p:spPr>
          <a:xfrm>
            <a:off x="6301740" y="2857500"/>
            <a:ext cx="53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2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64605-E005-43EB-B1B8-775B64BF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Тушение фенолами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FA11529-D613-45C5-A685-4588EA35A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909" y="2183326"/>
                <a:ext cx="3916218" cy="29273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𝑑𝑖𝑠𝑝</m:t>
                        </m:r>
                      </m:sub>
                    </m:sSub>
                    <m:r>
                      <a:rPr lang="ru-RU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~ 1∗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ru-RU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i="1" dirty="0"/>
                  <a:t>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400" b="0" i="1">
                        <a:latin typeface="Cambria Math" panose="02040503050406030204" pitchFamily="18" charset="0"/>
                      </a:rPr>
                      <m:t>~2∗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𝑞𝐻</m:t>
                        </m:r>
                      </m:sub>
                    </m:sSub>
                    <m:r>
                      <a:rPr lang="ru-RU" sz="2400" b="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𝑑𝑖𝑠𝑝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ru-RU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~2000</m:t>
                    </m:r>
                    <m:r>
                      <a:rPr lang="ru-RU" sz="2400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i="1" dirty="0"/>
                  <a:t> </a:t>
                </a:r>
                <a:endParaRPr lang="ru-RU" sz="2400" i="1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FA11529-D613-45C5-A685-4588EA35A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909" y="2183326"/>
                <a:ext cx="3916218" cy="2927351"/>
              </a:xfrm>
              <a:blipFill>
                <a:blip r:embed="rId4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C690DF9E-7881-4765-85C3-D4B3D9AA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881979"/>
            <a:ext cx="103163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85C4BEA1-8831-4A5E-941C-694524DF2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31223"/>
            <a:ext cx="13275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6C3B5965-2D76-42A7-97C7-73C67396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881979"/>
            <a:ext cx="1178939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BB39068-0852-4B91-B5FA-518998B2D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92378"/>
              </p:ext>
            </p:extLst>
          </p:nvPr>
        </p:nvGraphicFramePr>
        <p:xfrm>
          <a:off x="-1" y="560796"/>
          <a:ext cx="9124923" cy="101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CS ChemDraw Drawing" r:id="rId5" imgW="4681728" imgH="521106" progId="ChemDraw.Document.6.0">
                  <p:embed/>
                </p:oleObj>
              </mc:Choice>
              <mc:Fallback>
                <p:oleObj name="CS ChemDraw Drawing" r:id="rId5" imgW="4681728" imgH="521106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560796"/>
                        <a:ext cx="9124923" cy="1017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F6DCE2-7EF8-4725-95EC-D1084C362E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65" t="2737" r="8593" b="3030"/>
          <a:stretch/>
        </p:blipFill>
        <p:spPr>
          <a:xfrm>
            <a:off x="4839629" y="1574365"/>
            <a:ext cx="4304371" cy="52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1FFE-DA69-41BF-8F35-3E23D9B1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Радикальные реакции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206" y="2246843"/>
                <a:ext cx="1945533" cy="53984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800" b="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ru-RU" sz="28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206" y="2246843"/>
                <a:ext cx="1945533" cy="539840"/>
              </a:xfrm>
              <a:blipFill>
                <a:blip r:embed="rId3"/>
                <a:stretch>
                  <a:fillRect l="-1881" r="-2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D30AFB5-EC25-441E-9723-670DE9E5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46115"/>
            <a:ext cx="12260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63F154-9A59-4390-97AC-CF1B58DBA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4191"/>
              </p:ext>
            </p:extLst>
          </p:nvPr>
        </p:nvGraphicFramePr>
        <p:xfrm>
          <a:off x="25948" y="851194"/>
          <a:ext cx="9118052" cy="122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CS ChemDraw Drawing" r:id="rId4" imgW="3640731" imgH="486099" progId="ChemDraw.Document.6.0">
                  <p:embed/>
                </p:oleObj>
              </mc:Choice>
              <mc:Fallback>
                <p:oleObj name="CS ChemDraw Drawing" r:id="rId4" imgW="3640731" imgH="48609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" y="851194"/>
                        <a:ext cx="9118052" cy="1228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345A363-7AA9-4748-B2E6-466E22002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3021"/>
              </p:ext>
            </p:extLst>
          </p:nvPr>
        </p:nvGraphicFramePr>
        <p:xfrm>
          <a:off x="12973" y="4549798"/>
          <a:ext cx="9144001" cy="98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CS ChemDraw Drawing" r:id="rId6" imgW="4949799" imgH="530318" progId="ChemDraw.Document.6.0">
                  <p:embed/>
                </p:oleObj>
              </mc:Choice>
              <mc:Fallback>
                <p:oleObj name="CS ChemDraw Drawing" r:id="rId6" imgW="4949799" imgH="530318" progId="ChemDraw.Document.6.0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2ADE8EB9-A4DE-409C-B14C-3FE40233E6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3" y="4549798"/>
                        <a:ext cx="9144001" cy="984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99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BDAE5-0A77-41E8-A91A-AC8FD628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Распад </a:t>
            </a:r>
            <a:r>
              <a:rPr lang="ru-RU" dirty="0" err="1"/>
              <a:t>фенолэфира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6EA1291-3305-4C1B-AC38-2E7791B9F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9055" y="1882956"/>
                <a:ext cx="3161490" cy="562875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6EA1291-3305-4C1B-AC38-2E7791B9F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9055" y="1882956"/>
                <a:ext cx="3161490" cy="5628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68C3867-2356-474B-A0C0-EE4F13FCC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23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91CDF1F-95CF-4F89-92AB-8A11CB701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01777"/>
              </p:ext>
            </p:extLst>
          </p:nvPr>
        </p:nvGraphicFramePr>
        <p:xfrm>
          <a:off x="38910" y="736670"/>
          <a:ext cx="9066179" cy="10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CS ChemDraw Drawing" r:id="rId5" imgW="5824555" imgH="662667" progId="ChemDraw.Document.6.0">
                  <p:embed/>
                </p:oleObj>
              </mc:Choice>
              <mc:Fallback>
                <p:oleObj name="CS ChemDraw Drawing" r:id="rId5" imgW="5824555" imgH="662667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0" y="736670"/>
                        <a:ext cx="9066179" cy="10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7A6921-0EE1-4281-9427-47439240BE9A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t="2612" r="9687" b="2636"/>
          <a:stretch/>
        </p:blipFill>
        <p:spPr bwMode="auto">
          <a:xfrm>
            <a:off x="5515601" y="2347935"/>
            <a:ext cx="3628399" cy="45100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58174-2FA5-4E63-9D78-6B785559DE1E}"/>
              </a:ext>
            </a:extLst>
          </p:cNvPr>
          <p:cNvSpPr txBox="1"/>
          <p:nvPr/>
        </p:nvSpPr>
        <p:spPr>
          <a:xfrm>
            <a:off x="0" y="2347935"/>
            <a:ext cx="5506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Факторы влияющие на скорость распада: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Стерический – объем эфирной группы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Электронно-донорные свойства амина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Полярность растворителя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738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5B50C-B6A9-49DE-8EE1-B5865130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987202"/>
                <a:ext cx="2479040" cy="75841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ru-RU" b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987202"/>
                <a:ext cx="2479040" cy="7584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4CF8FBC-42D9-4422-B170-ADC9A492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17374C-D2B2-4D60-A27C-7D8BAFD95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13045"/>
              </p:ext>
            </p:extLst>
          </p:nvPr>
        </p:nvGraphicFramePr>
        <p:xfrm>
          <a:off x="1239520" y="782784"/>
          <a:ext cx="6705600" cy="404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CS ChemDraw Drawing" r:id="rId4" imgW="4454451" imgH="2689667" progId="ChemDraw.Document.6.0">
                  <p:embed/>
                </p:oleObj>
              </mc:Choice>
              <mc:Fallback>
                <p:oleObj name="CS ChemDraw Drawing" r:id="rId4" imgW="4454451" imgH="2689667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520" y="782784"/>
                        <a:ext cx="6705600" cy="404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39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1021</Words>
  <Application>Microsoft Office PowerPoint</Application>
  <PresentationFormat>Экран (4:3)</PresentationFormat>
  <Paragraphs>182</Paragraphs>
  <Slides>19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CS ChemDraw Drawing</vt:lpstr>
      <vt:lpstr>Презентация PowerPoint</vt:lpstr>
      <vt:lpstr>Введение</vt:lpstr>
      <vt:lpstr>Цели и задачи</vt:lpstr>
      <vt:lpstr>Фотосенсибилизация</vt:lpstr>
      <vt:lpstr>Тушение аминами</vt:lpstr>
      <vt:lpstr>Тушение фенолами</vt:lpstr>
      <vt:lpstr>Радикальные реакции </vt:lpstr>
      <vt:lpstr>Распад фенолэфира</vt:lpstr>
      <vt:lpstr>Фотолиз</vt:lpstr>
      <vt:lpstr>Общий механизм</vt:lpstr>
      <vt:lpstr>Формирование системы</vt:lpstr>
      <vt:lpstr>Описание метода расчета</vt:lpstr>
      <vt:lpstr>Дискретизация по времени</vt:lpstr>
      <vt:lpstr>Линеаризация методом Ньютона-Рафсона </vt:lpstr>
      <vt:lpstr>Решение СЛАУ</vt:lpstr>
      <vt:lpstr>Результаты моделирования</vt:lpstr>
      <vt:lpstr>Выводы</vt:lpstr>
      <vt:lpstr>Презентация PowerPoint</vt:lpstr>
      <vt:lpstr>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STRANGER</dc:creator>
  <cp:lastModifiedBy>HOME</cp:lastModifiedBy>
  <cp:revision>49</cp:revision>
  <dcterms:created xsi:type="dcterms:W3CDTF">2023-05-26T13:10:30Z</dcterms:created>
  <dcterms:modified xsi:type="dcterms:W3CDTF">2023-05-27T11:39:44Z</dcterms:modified>
</cp:coreProperties>
</file>