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77" r:id="rId5"/>
    <p:sldId id="259" r:id="rId6"/>
    <p:sldId id="260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NGER" initials="S" lastIdx="2" clrIdx="0">
    <p:extLst>
      <p:ext uri="{19B8F6BF-5375-455C-9EA6-DF929625EA0E}">
        <p15:presenceInfo xmlns:p15="http://schemas.microsoft.com/office/powerpoint/2012/main" userId="STRANGER" providerId="None"/>
      </p:ext>
    </p:extLst>
  </p:cmAuthor>
  <p:cmAuthor id="2" name="HOME" initials="H" lastIdx="3" clrIdx="1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2497" autoAdjust="0"/>
  </p:normalViewPr>
  <p:slideViewPr>
    <p:cSldViewPr snapToGrid="0">
      <p:cViewPr varScale="1">
        <p:scale>
          <a:sx n="87" d="100"/>
          <a:sy n="87" d="100"/>
        </p:scale>
        <p:origin x="122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25:00.644" idx="1">
    <p:pos x="10" y="10"/>
    <p:text>добавить спектр поглощения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31:04.369" idx="2">
    <p:pos x="10" y="10"/>
    <p:text>заменить схему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5-27T12:45:42.792" idx="3">
    <p:pos x="10" y="10"/>
    <p:text>не 2D-&gt;; QD-&gt;; Q+ QHD-&gt;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4201AC-6949-4D24-82AE-2A8B5A72F5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E8C926-B829-4A07-8160-F123BCFD0F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245B6-B359-4415-AF27-45B23E446E39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421A44-DF7A-4DEF-A44F-C4E5FC3D22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8E1119-0575-49C8-B8BF-9C5844707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0F63E-9C86-423A-82F5-FD17A707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4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A2570-70E6-4F35-8EFA-084ECBFD8BF4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B8D7B-BF07-4ED0-962A-7064E7AF7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74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9B3EE-CB47-48A8-96A0-CC4FC430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165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0F7B1-7671-4CD0-8398-F9B8659C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29.05.2023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22F29-E62B-4096-9DCF-FA0E492D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7D91F-D6DF-40A8-8551-429FD52E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ACEC6F-2C48-48A7-B548-92BAFADC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4572000" cy="58546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29.05.2023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29.05.2023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0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29.05.2023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68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5CEE-B912-440D-8024-19BBB5E5B1DB}" type="datetimeFigureOut">
              <a:rPr lang="ru-RU" smtClean="0"/>
              <a:t>29.05.2023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74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1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comments" Target="../comments/comment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11" Type="http://schemas.openxmlformats.org/officeDocument/2006/relationships/image" Target="../media/image11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5FA0A-0574-4F06-AF6F-E6BB517D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573823"/>
          </a:xfrm>
        </p:spPr>
        <p:txBody>
          <a:bodyPr anchor="ctr">
            <a:noAutofit/>
          </a:bodyPr>
          <a:lstStyle/>
          <a:p>
            <a:r>
              <a:rPr lang="ru-RU" sz="3200" b="1" dirty="0"/>
              <a:t>Математическое моделирование – реакции фотовосстановления о-хинонов в присутствии третичных аминов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E471F2-6A82-4C63-8594-D9C445E86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879730"/>
            <a:ext cx="6858000" cy="1978269"/>
          </a:xfrm>
        </p:spPr>
        <p:txBody>
          <a:bodyPr>
            <a:normAutofit lnSpcReduction="10000"/>
          </a:bodyPr>
          <a:lstStyle/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Заведующий кафедрой физической химии,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д.х.н., профессор:</a:t>
            </a:r>
            <a:r>
              <a:rPr lang="ru-RU" sz="1400" kern="150" dirty="0">
                <a:effectLst/>
                <a:highlight>
                  <a:srgbClr val="FFFF00"/>
                </a:highlight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Маркин А.В.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Руководитель практики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,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к.х.н., доцент кафедры физической химии: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Арсеньев М. В.</a:t>
            </a: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Исполнитель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,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студент 4 курса ОФО группы 0219С-ФХ: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Крайнов И. О.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3213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E5987-69B2-41CA-9076-C189AF58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Формирование системы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4BF333-EEC6-4F49-9B11-AC8FD3467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62699" b="48877"/>
          <a:stretch/>
        </p:blipFill>
        <p:spPr bwMode="auto">
          <a:xfrm>
            <a:off x="3115984" y="4138421"/>
            <a:ext cx="3630256" cy="2719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6F829AA2-7B91-4C08-8A4A-5C7F3E0A0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269039"/>
                  </p:ext>
                </p:extLst>
              </p:nvPr>
            </p:nvGraphicFramePr>
            <p:xfrm>
              <a:off x="-2" y="501651"/>
              <a:ext cx="7326777" cy="5679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7698">
                      <a:extLst>
                        <a:ext uri="{9D8B030D-6E8A-4147-A177-3AD203B41FA5}">
                          <a16:colId xmlns:a16="http://schemas.microsoft.com/office/drawing/2014/main" val="3134567554"/>
                        </a:ext>
                      </a:extLst>
                    </a:gridCol>
                    <a:gridCol w="3183038">
                      <a:extLst>
                        <a:ext uri="{9D8B030D-6E8A-4147-A177-3AD203B41FA5}">
                          <a16:colId xmlns:a16="http://schemas.microsoft.com/office/drawing/2014/main" val="2794849913"/>
                        </a:ext>
                      </a:extLst>
                    </a:gridCol>
                    <a:gridCol w="2176041">
                      <a:extLst>
                        <a:ext uri="{9D8B030D-6E8A-4147-A177-3AD203B41FA5}">
                          <a16:colId xmlns:a16="http://schemas.microsoft.com/office/drawing/2014/main" val="390654274"/>
                        </a:ext>
                      </a:extLst>
                    </a:gridCol>
                  </a:tblGrid>
                  <a:tr h="56792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1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2.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3.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2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4.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5.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3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6.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7. QD = Q + 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8. Q + D = 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9. QHD = QHH +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 D + D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11. Q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d[Q]/dt = -R1 + R4 - R5 - R6 + R7 - R8 -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d[DH]/dt = -R1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d[QH]/dt = R2 - R3 - 2*R4 + 2*R5 + R6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d[D]/dt = R2 - R3 + R7 - R8 - 2*R10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d[QHD]/dt = R3 - R6 -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d[QHH]/dt = R4 - R5 +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d[QD]/dt = R6 - R7 + R8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d[prod]/dt = R9 + R10 +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 = k1*[Q]*[DH],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R2 = k2*[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]*[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sz="1400" b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R3 = k3*[QH]*[D],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R4 = k4*[QH]*[QH],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𝑑𝑖𝑠𝑝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R5 = k5*[Q]*[QHH],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𝑞𝐻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R6 = k6*[Q]*[QHD],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sub>
                              </m:sSub>
                              <m:r>
                                <a:rPr lang="ru-RU" sz="14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R7 = k7*[QD],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R8 = k8*[Q]*[D],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R9 = k9*[QHD],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R10 = k10*[D]*[D],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𝑟𝐷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R11 = k11*[Q]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𝑝h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39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6F829AA2-7B91-4C08-8A4A-5C7F3E0A0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269039"/>
                  </p:ext>
                </p:extLst>
              </p:nvPr>
            </p:nvGraphicFramePr>
            <p:xfrm>
              <a:off x="-2" y="501651"/>
              <a:ext cx="7326777" cy="5679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7698">
                      <a:extLst>
                        <a:ext uri="{9D8B030D-6E8A-4147-A177-3AD203B41FA5}">
                          <a16:colId xmlns:a16="http://schemas.microsoft.com/office/drawing/2014/main" val="3134567554"/>
                        </a:ext>
                      </a:extLst>
                    </a:gridCol>
                    <a:gridCol w="3183038">
                      <a:extLst>
                        <a:ext uri="{9D8B030D-6E8A-4147-A177-3AD203B41FA5}">
                          <a16:colId xmlns:a16="http://schemas.microsoft.com/office/drawing/2014/main" val="2794849913"/>
                        </a:ext>
                      </a:extLst>
                    </a:gridCol>
                    <a:gridCol w="2176041">
                      <a:extLst>
                        <a:ext uri="{9D8B030D-6E8A-4147-A177-3AD203B41FA5}">
                          <a16:colId xmlns:a16="http://schemas.microsoft.com/office/drawing/2014/main" val="390654274"/>
                        </a:ext>
                      </a:extLst>
                    </a:gridCol>
                  </a:tblGrid>
                  <a:tr h="56792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1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2.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3.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2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4.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5.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3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6.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7. QD = Q + 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8. Q + D = 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9. QHD = QHH +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 D + D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11. Q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d[Q]/dt = -R1 + R4 - R5 - R6 + R7 - R8 -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d[DH]/dt = -R1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d[QH]/dt = R2 - R3 - 2*R4 + 2*R5 + R6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d[D]/dt = R2 - R3 + R7 - R8 - 2*R10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d[QHD]/dt = R3 - R6 -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d[QHH]/dt = R4 - R5 +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d[QD]/dt = R6 - R7 + R8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d[prod]/dt = R9 + R10 +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695" t="-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3914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CE0D336-998A-4A63-A41A-6565802F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18485"/>
              </p:ext>
            </p:extLst>
          </p:nvPr>
        </p:nvGraphicFramePr>
        <p:xfrm>
          <a:off x="7245751" y="108089"/>
          <a:ext cx="1898249" cy="4983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835">
                  <a:extLst>
                    <a:ext uri="{9D8B030D-6E8A-4147-A177-3AD203B41FA5}">
                      <a16:colId xmlns:a16="http://schemas.microsoft.com/office/drawing/2014/main" val="3959745747"/>
                    </a:ext>
                  </a:extLst>
                </a:gridCol>
                <a:gridCol w="941414">
                  <a:extLst>
                    <a:ext uri="{9D8B030D-6E8A-4147-A177-3AD203B41FA5}">
                      <a16:colId xmlns:a16="http://schemas.microsoft.com/office/drawing/2014/main" val="2288026508"/>
                    </a:ext>
                  </a:extLst>
                </a:gridCol>
              </a:tblGrid>
              <a:tr h="3003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Константа</a:t>
                      </a:r>
                      <a:endParaRPr lang="ru-RU" sz="13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</a:t>
                      </a:r>
                      <a:endParaRPr lang="ru-RU" sz="13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435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1E+9*light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9960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06495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k3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28385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02429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K2*k4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870690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k6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2,00E+00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1802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k7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K4*k8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0704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k8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9806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0.001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144628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849011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1,00E-05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70682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2,00E-06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647880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0.05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978905"/>
                  </a:ext>
                </a:extLst>
              </a:tr>
              <a:tr h="3474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light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1,00E-06</a:t>
                      </a:r>
                      <a:endParaRPr lang="ru-RU" sz="13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53994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18728A6-4629-40D0-A283-F976743CF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36816"/>
              </p:ext>
            </p:extLst>
          </p:nvPr>
        </p:nvGraphicFramePr>
        <p:xfrm>
          <a:off x="0" y="4473419"/>
          <a:ext cx="3115984" cy="11846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26916">
                  <a:extLst>
                    <a:ext uri="{9D8B030D-6E8A-4147-A177-3AD203B41FA5}">
                      <a16:colId xmlns:a16="http://schemas.microsoft.com/office/drawing/2014/main" val="1975057196"/>
                    </a:ext>
                  </a:extLst>
                </a:gridCol>
                <a:gridCol w="1889068">
                  <a:extLst>
                    <a:ext uri="{9D8B030D-6E8A-4147-A177-3AD203B41FA5}">
                      <a16:colId xmlns:a16="http://schemas.microsoft.com/office/drawing/2014/main" val="2809042507"/>
                    </a:ext>
                  </a:extLst>
                </a:gridCol>
              </a:tblGrid>
              <a:tr h="2908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bg1"/>
                          </a:solidFill>
                          <a:effectLst/>
                        </a:rPr>
                        <a:t>Вещество</a:t>
                      </a:r>
                      <a:endParaRPr lang="ru-RU" sz="1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bg1"/>
                          </a:solidFill>
                          <a:effectLst/>
                        </a:rPr>
                        <a:t>Концентрация</a:t>
                      </a:r>
                      <a:endParaRPr lang="ru-RU" sz="1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2544865726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ysClr val="windowText" lastClr="000000"/>
                          </a:solidFill>
                          <a:effectLst/>
                        </a:rPr>
                        <a:t>Q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031623807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ysClr val="windowText" lastClr="000000"/>
                          </a:solidFill>
                          <a:effectLst/>
                        </a:rPr>
                        <a:t>DH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016400351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QHH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63603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2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E52BD-F279-4601-8469-1E56A483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метода расчета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A149F-E44D-4ABD-ACFF-FDC5790B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9144000" cy="58546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400" dirty="0"/>
              <a:t>1. дискретизация по времени</a:t>
            </a:r>
          </a:p>
          <a:p>
            <a:r>
              <a:rPr lang="ru-RU" sz="2400" dirty="0"/>
              <a:t>2. линеаризация системы и итерационное решение с помощью метода Ньютона-</a:t>
            </a:r>
            <a:r>
              <a:rPr lang="ru-RU" sz="2400" dirty="0" err="1"/>
              <a:t>Рафсона</a:t>
            </a:r>
            <a:r>
              <a:rPr lang="ru-RU" sz="2400" dirty="0"/>
              <a:t> на каждом временном шаге</a:t>
            </a:r>
          </a:p>
          <a:p>
            <a:r>
              <a:rPr lang="ru-RU" sz="2400" dirty="0"/>
              <a:t>3. решение системы линейных алгебраических уравнений на каждой итерации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667275-43AB-4362-8A35-BE93B988E1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1" y="2448936"/>
            <a:ext cx="8185638" cy="44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6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B9D87F-C2EE-4238-9AB1-08793FB45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744" r="523" b="-6"/>
          <a:stretch/>
        </p:blipFill>
        <p:spPr bwMode="auto">
          <a:xfrm>
            <a:off x="4999300" y="501652"/>
            <a:ext cx="4144700" cy="3245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39C3B-3FD3-4822-B780-0DC2EC63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Дискретизация по времени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737B4-F859-4AE9-A8D7-2463E654CBED}"/>
                  </a:ext>
                </a:extLst>
              </p:cNvPr>
              <p:cNvSpPr txBox="1"/>
              <p:nvPr/>
            </p:nvSpPr>
            <p:spPr>
              <a:xfrm>
                <a:off x="0" y="501651"/>
                <a:ext cx="4369777" cy="1402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Общий вид метода 𝐵𝐷𝐹 порядка 𝑠</a:t>
                </a:r>
                <a:r>
                  <a:rPr lang="en-US" sz="2000" b="1" dirty="0"/>
                  <a:t>:</a:t>
                </a:r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737B4-F859-4AE9-A8D7-2463E654C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651"/>
                <a:ext cx="4369777" cy="1402692"/>
              </a:xfrm>
              <a:prstGeom prst="rect">
                <a:avLst/>
              </a:prstGeom>
              <a:blipFill>
                <a:blip r:embed="rId3"/>
                <a:stretch>
                  <a:fillRect l="-1395" t="-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664FC5-ECD9-4D94-BD73-A2E34F4D6DBE}"/>
              </a:ext>
            </a:extLst>
          </p:cNvPr>
          <p:cNvSpPr txBox="1"/>
          <p:nvPr/>
        </p:nvSpPr>
        <p:spPr>
          <a:xfrm>
            <a:off x="-1" y="2245752"/>
            <a:ext cx="4572000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ограничение на максимальный порядок точности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= 6</a:t>
            </a:r>
            <a:endParaRPr lang="ru-RU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фиксированный порядок точности для каждого числа стадий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обладают высокой устойчивостью при решении жестких систем дифференциальных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8AC42-5B32-41AC-90AC-1A0A9C760DDF}"/>
                  </a:ext>
                </a:extLst>
              </p:cNvPr>
              <p:cNvSpPr txBox="1"/>
              <p:nvPr/>
            </p:nvSpPr>
            <p:spPr>
              <a:xfrm>
                <a:off x="3472962" y="5038752"/>
                <a:ext cx="5758962" cy="1775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Нужно решение нелинейной системы уравнений: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&amp;...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8AC42-5B32-41AC-90AC-1A0A9C76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62" y="5038752"/>
                <a:ext cx="5758962" cy="1775743"/>
              </a:xfrm>
              <a:prstGeom prst="rect">
                <a:avLst/>
              </a:prstGeom>
              <a:blipFill>
                <a:blip r:embed="rId4"/>
                <a:stretch>
                  <a:fillRect l="-1165" t="-2062" r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63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F865-D2C6-4AA0-A415-72F0FEB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Линеаризация методом Ньютона-</a:t>
            </a:r>
            <a:r>
              <a:rPr lang="ru-RU" dirty="0" err="1"/>
              <a:t>Рафсона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950F5B-EDFD-468C-864F-C52C26B8F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2306442"/>
                <a:ext cx="5240215" cy="4782527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Задается начальное приближение вектора решения: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,...,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ru-RU" sz="16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Вычисляется значение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и их частных производных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600" b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 точке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Составляется и решается с использованием одного из различных методов система линейных уравнений для приращения вектора решения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Δ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Вычисляется следующее приближение вектора решения по формуле: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16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𝚫</m:t>
                    </m:r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sz="16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Проверяется условие окончания итерационного процесса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950F5B-EDFD-468C-864F-C52C26B8F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2306442"/>
                <a:ext cx="5240215" cy="4782527"/>
              </a:xfrm>
              <a:blipFill>
                <a:blip r:embed="rId2"/>
                <a:stretch>
                  <a:fillRect l="-581" t="-892" r="-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DD327-8679-49BE-9A24-E3B1C013E8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/>
          <a:stretch/>
        </p:blipFill>
        <p:spPr bwMode="auto">
          <a:xfrm>
            <a:off x="4999301" y="501651"/>
            <a:ext cx="4144699" cy="2626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E46CCB-ABBA-4107-8850-FA2E5E112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4425510"/>
            <a:ext cx="4495800" cy="1019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DEE91-1DAB-469F-8C06-FE4223CD7D03}"/>
                  </a:ext>
                </a:extLst>
              </p:cNvPr>
              <p:cNvSpPr txBox="1"/>
              <p:nvPr/>
            </p:nvSpPr>
            <p:spPr>
              <a:xfrm>
                <a:off x="0" y="501651"/>
                <a:ext cx="4698365" cy="1775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Нелинейная система уравнений: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&amp;...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DEE91-1DAB-469F-8C06-FE4223CD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651"/>
                <a:ext cx="4698365" cy="1775743"/>
              </a:xfrm>
              <a:prstGeom prst="rect">
                <a:avLst/>
              </a:prstGeom>
              <a:blipFill>
                <a:blip r:embed="rId5"/>
                <a:stretch>
                  <a:fillRect l="-1297" t="-1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A165CB6-BD83-4AAE-BC5D-0A3EC3E43EBB}"/>
              </a:ext>
            </a:extLst>
          </p:cNvPr>
          <p:cNvGrpSpPr/>
          <p:nvPr/>
        </p:nvGrpSpPr>
        <p:grpSpPr>
          <a:xfrm>
            <a:off x="4762500" y="5038752"/>
            <a:ext cx="4255477" cy="1303249"/>
            <a:chOff x="4888522" y="4877060"/>
            <a:chExt cx="4255477" cy="13032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382FDC-FB13-4EBF-AD6C-E5718DC82340}"/>
                </a:ext>
              </a:extLst>
            </p:cNvPr>
            <p:cNvSpPr txBox="1"/>
            <p:nvPr/>
          </p:nvSpPr>
          <p:spPr>
            <a:xfrm>
              <a:off x="5672502" y="4877060"/>
              <a:ext cx="2687516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b="1" dirty="0"/>
                <a:t>Нужно решение СЛАУ:</a:t>
              </a:r>
              <a:endParaRPr lang="en-US" sz="2000" b="1" dirty="0"/>
            </a:p>
            <a:p>
              <a:endParaRPr lang="ru-RU" dirty="0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3D4903F5-8F46-4079-994A-889AAF70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522" y="5215614"/>
              <a:ext cx="4255477" cy="964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864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7C2D78-7EF8-4167-8800-47FD7B958F1E}"/>
              </a:ext>
            </a:extLst>
          </p:cNvPr>
          <p:cNvGrpSpPr/>
          <p:nvPr/>
        </p:nvGrpSpPr>
        <p:grpSpPr>
          <a:xfrm>
            <a:off x="0" y="501651"/>
            <a:ext cx="4343400" cy="1303249"/>
            <a:chOff x="4888522" y="4877060"/>
            <a:chExt cx="4343400" cy="13032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B676AD-ADDF-4EE5-A492-043594DA2878}"/>
                </a:ext>
              </a:extLst>
            </p:cNvPr>
            <p:cNvSpPr txBox="1"/>
            <p:nvPr/>
          </p:nvSpPr>
          <p:spPr>
            <a:xfrm>
              <a:off x="4888522" y="4877060"/>
              <a:ext cx="434340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b="1" dirty="0"/>
                <a:t>СЛАУ:</a:t>
              </a:r>
              <a:endParaRPr lang="en-US" sz="2000" b="1" dirty="0"/>
            </a:p>
            <a:p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940F5CA-FB91-4593-8D2E-585FA878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8522" y="5215614"/>
              <a:ext cx="4255477" cy="964695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DD327-8679-49BE-9A24-E3B1C013E8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15656" y="501651"/>
            <a:ext cx="4128344" cy="3227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F865-D2C6-4AA0-A415-72F0FEB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СЛАУ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50F5B-EDFD-468C-864F-C52C26B8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77208"/>
            <a:ext cx="5015657" cy="481176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PARDISO -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Parallel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Direct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Sparse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Solver</a:t>
            </a:r>
            <a:endParaRPr lang="ru-RU" sz="20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использует метод LU-разложения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поддерживает параллельные вычисления на многопроцессорных и многоядерных системах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может эффективно решать большие и сложные системы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использует </a:t>
            </a:r>
            <a:r>
              <a:rPr lang="ru-RU" sz="20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п</a:t>
            </a:r>
            <a:r>
              <a:rPr lang="ru-RU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редобуславливатель</a:t>
            </a: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— это специальная матрица, которая используется для улучшения сходимости итерационных методов</a:t>
            </a:r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0428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561D0-3A35-4AA5-AFC0-829BAAFB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моделирования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EA165-8701-4793-A29D-DE8D4837D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20396"/>
            <a:ext cx="4510454" cy="25481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980726-7AC7-4806-97C0-AC6D62174D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" y="3568503"/>
            <a:ext cx="4510452" cy="25483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83661E-93D9-4A11-9EED-76468D353D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33548" y="1020395"/>
            <a:ext cx="4510453" cy="25481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4F9E3E-AD5F-4D9C-B1A1-2D270D72644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53" y="3568502"/>
            <a:ext cx="4627436" cy="2875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A15ACF-6E76-4F86-8EF2-DAB1AC2D70F6}"/>
                  </a:ext>
                </a:extLst>
              </p:cNvPr>
              <p:cNvSpPr txBox="1"/>
              <p:nvPr/>
            </p:nvSpPr>
            <p:spPr>
              <a:xfrm>
                <a:off x="1718896" y="6443586"/>
                <a:ext cx="57062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Диапазон для интеграла по времени:</a:t>
                </a:r>
                <a14:m>
                  <m:oMath xmlns:m="http://schemas.openxmlformats.org/officeDocument/2006/math">
                    <m:r>
                      <a:rPr lang="ru-RU" sz="1800" b="1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𝑬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𝟒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ru-RU" b="1" dirty="0"/>
                  <a:t>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A15ACF-6E76-4F86-8EF2-DAB1AC2D7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96" y="6443586"/>
                <a:ext cx="5706208" cy="646331"/>
              </a:xfrm>
              <a:prstGeom prst="rect">
                <a:avLst/>
              </a:prstGeom>
              <a:blipFill>
                <a:blip r:embed="rId6"/>
                <a:stretch>
                  <a:fillRect l="-962" t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16EE65C-3758-42FA-A170-4FFD82D45870}"/>
              </a:ext>
            </a:extLst>
          </p:cNvPr>
          <p:cNvSpPr txBox="1"/>
          <p:nvPr/>
        </p:nvSpPr>
        <p:spPr>
          <a:xfrm>
            <a:off x="5761160" y="3764080"/>
            <a:ext cx="3382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integral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1.55E-07</a:t>
            </a:r>
          </a:p>
          <a:p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Light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3.70E-05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55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5D68D-F926-472D-B328-20F3DF8F5A03}"/>
              </a:ext>
            </a:extLst>
          </p:cNvPr>
          <p:cNvSpPr txBox="1"/>
          <p:nvPr/>
        </p:nvSpPr>
        <p:spPr>
          <a:xfrm>
            <a:off x="2373924" y="2268416"/>
            <a:ext cx="407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7086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A5ADF-4001-4C29-A4FB-271BA584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ACDD3-D3E8-4E14-B4E5-83285BBF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4835770" cy="58546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Недостаточность точных кинетических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Неоднозначность результатов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Сложная зависимость констант от строения о-хинонов и доноров </a:t>
            </a:r>
            <a:r>
              <a:rPr lang="en-US" dirty="0"/>
              <a:t>H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Сложность визуализации </a:t>
            </a:r>
            <a:r>
              <a:rPr lang="en-US" dirty="0"/>
              <a:t>n-</a:t>
            </a:r>
            <a:r>
              <a:rPr lang="ru-RU" dirty="0"/>
              <a:t>мерных графиков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Большие затраты вычислительных ресурсов даже для такой системы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B6FFC8-8002-41F7-A061-FB784750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0" y="501650"/>
            <a:ext cx="4308231" cy="34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BBBE-57DC-40E9-AFF4-5046195E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AA5B55-3567-4EBC-B97C-AB530865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5912"/>
            <a:ext cx="5149667" cy="5832087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b="1" dirty="0"/>
              <a:t>Области применения: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нанесение покрытий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тканевая инженерия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фотолитография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изготовление </a:t>
            </a:r>
            <a:r>
              <a:rPr lang="ru-RU" dirty="0" err="1"/>
              <a:t>микрожидкостных</a:t>
            </a:r>
            <a:r>
              <a:rPr lang="ru-RU" dirty="0"/>
              <a:t> устройств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3D-прототипирование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4D-биопечать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оптика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полиграфия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оптоэлектроника</a:t>
            </a:r>
          </a:p>
        </p:txBody>
      </p:sp>
      <p:pic>
        <p:nvPicPr>
          <p:cNvPr id="1026" name="Picture 2" descr="https://legkovmeste.ru/wp-content/uploads/2018/04/tehnologiya-sla-v-3d-pechati.jpg">
            <a:extLst>
              <a:ext uri="{FF2B5EF4-FFF2-40B4-BE49-F238E27FC236}">
                <a16:creationId xmlns:a16="http://schemas.microsoft.com/office/drawing/2014/main" id="{81BB24E4-11E3-4F67-AC6A-00D8C22F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"/>
            <a:ext cx="3274422" cy="18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aked-science.ru/wp-content/uploads/2016/12/field_image_3dbio.jpg">
            <a:extLst>
              <a:ext uri="{FF2B5EF4-FFF2-40B4-BE49-F238E27FC236}">
                <a16:creationId xmlns:a16="http://schemas.microsoft.com/office/drawing/2014/main" id="{0C1CB5F1-A67A-4891-809D-296A737CB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807416"/>
            <a:ext cx="3274422" cy="21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chkollektor39.ru/pictures/product/big/58508_big.jpg">
            <a:extLst>
              <a:ext uri="{FF2B5EF4-FFF2-40B4-BE49-F238E27FC236}">
                <a16:creationId xmlns:a16="http://schemas.microsoft.com/office/drawing/2014/main" id="{D80A43D9-36C1-4B05-842E-0D1BEC1A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84" y="4129496"/>
            <a:ext cx="3268616" cy="24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4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B7DF0-5CB7-434C-AA45-F7543AE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8E650-FBCF-4CC6-9BC5-B405BEB2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9144000" cy="6356348"/>
          </a:xfrm>
        </p:spPr>
        <p:txBody>
          <a:bodyPr>
            <a:normAutofit/>
          </a:bodyPr>
          <a:lstStyle/>
          <a:p>
            <a:pPr lvl="0"/>
            <a:r>
              <a:rPr lang="ru-RU" b="1" cap="all" dirty="0"/>
              <a:t>Цель: </a:t>
            </a:r>
            <a:r>
              <a:rPr lang="ru-RU" dirty="0"/>
              <a:t>построение кинетической модели фотовосстановления о-хинонов в присутствии </a:t>
            </a:r>
            <a:r>
              <a:rPr lang="en-US" dirty="0"/>
              <a:t>H</a:t>
            </a:r>
            <a:r>
              <a:rPr lang="ru-RU" dirty="0"/>
              <a:t>-доноров без учета диффузионных процессов</a:t>
            </a:r>
          </a:p>
          <a:p>
            <a:pPr lvl="0"/>
            <a:r>
              <a:rPr lang="ru-RU" b="1" dirty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Построение системы обыкновенных дифференциальных уравнений для описания механизма фотовосстановления.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Изучение жесткости этой системы и влияния параметров (констант скорости) на конечное решение.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Численное решение системы подходящим эффективным методом.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Параметрическое исследование модели для нахождения оптимальных значений концентрации свободных радикалов.</a:t>
            </a:r>
          </a:p>
          <a:p>
            <a:pPr lvl="0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802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1A5F7-5675-4640-9F89-AE858CD1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Восстановление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519E43-CA52-4D31-9DC7-E6B23728B0EC}"/>
                  </a:ext>
                </a:extLst>
              </p:cNvPr>
              <p:cNvSpPr txBox="1"/>
              <p:nvPr/>
            </p:nvSpPr>
            <p:spPr>
              <a:xfrm>
                <a:off x="2176096" y="501650"/>
                <a:ext cx="46819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3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ru-RU" sz="3600" i="0">
                          <a:latin typeface="Cambria Math" panose="02040503050406030204" pitchFamily="18" charset="0"/>
                        </a:rPr>
                        <m:t>DH</m:t>
                      </m:r>
                      <m:r>
                        <a:rPr lang="ru-RU" sz="3600" i="0"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 i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Н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•</m:t>
                          </m:r>
                        </m:sup>
                      </m:sSup>
                      <m:r>
                        <a:rPr lang="ru-RU" sz="3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 i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•</m:t>
                          </m:r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519E43-CA52-4D31-9DC7-E6B23728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096" y="501650"/>
                <a:ext cx="468190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16B16E-CB46-424A-8C6B-AD96555289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" y="1138544"/>
            <a:ext cx="4088423" cy="9730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E2EA9B-DBFE-4D30-97AF-0B1E4A3482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451"/>
            <a:ext cx="5691939" cy="45705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F4E47A-D49D-4E54-A7DB-729E2C23179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06" y="1230923"/>
            <a:ext cx="4309994" cy="260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1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10A2C-5FE8-4A85-9730-1CB3908D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Фотосенсибилизация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8D5E7-ADEF-42CB-B673-F7DFF2F1E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149" y="810724"/>
            <a:ext cx="6313714" cy="4658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/>
              <p:nvPr/>
            </p:nvSpPr>
            <p:spPr>
              <a:xfrm>
                <a:off x="6022725" y="2138200"/>
                <a:ext cx="31212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725" y="2138200"/>
                <a:ext cx="31212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3441323-C235-4E37-B404-B86F6BE6CCB7}"/>
              </a:ext>
            </a:extLst>
          </p:cNvPr>
          <p:cNvCxnSpPr>
            <a:cxnSpLocks/>
          </p:cNvCxnSpPr>
          <p:nvPr/>
        </p:nvCxnSpPr>
        <p:spPr>
          <a:xfrm>
            <a:off x="6022725" y="1456838"/>
            <a:ext cx="0" cy="2557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71DCCC5-6221-4313-8FC1-F40D8A6771A8}"/>
              </a:ext>
            </a:extLst>
          </p:cNvPr>
          <p:cNvCxnSpPr>
            <a:cxnSpLocks/>
          </p:cNvCxnSpPr>
          <p:nvPr/>
        </p:nvCxnSpPr>
        <p:spPr>
          <a:xfrm>
            <a:off x="6022725" y="4048694"/>
            <a:ext cx="0" cy="128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/>
              <p:nvPr/>
            </p:nvSpPr>
            <p:spPr>
              <a:xfrm>
                <a:off x="6069171" y="4326405"/>
                <a:ext cx="26544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71" y="4326405"/>
                <a:ext cx="26544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/>
              <p:nvPr/>
            </p:nvSpPr>
            <p:spPr>
              <a:xfrm>
                <a:off x="6863668" y="3543041"/>
                <a:ext cx="1527788" cy="46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𝝉</m:t>
                      </m:r>
                      <m:sSup>
                        <m:sSup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~10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68" y="3543041"/>
                <a:ext cx="1527788" cy="465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153F16A-37B6-42EB-9626-22A6D1007477}"/>
              </a:ext>
            </a:extLst>
          </p:cNvPr>
          <p:cNvCxnSpPr/>
          <p:nvPr/>
        </p:nvCxnSpPr>
        <p:spPr>
          <a:xfrm>
            <a:off x="2309766" y="1500383"/>
            <a:ext cx="371295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E203-9C5E-4914-88D7-6EB5CD42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Фотовосстановление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4978F-4526-4850-B4B4-F748ED0EA2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92"/>
            <a:ext cx="9144000" cy="160529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67A5B1F-BA90-463D-A4F0-5A84FE9D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823" y="996310"/>
            <a:ext cx="1058431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614B15B-65A2-4254-A24C-FBA930903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640131"/>
              </p:ext>
            </p:extLst>
          </p:nvPr>
        </p:nvGraphicFramePr>
        <p:xfrm>
          <a:off x="43961" y="3231236"/>
          <a:ext cx="7543799" cy="937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CS ChemDraw Drawing" r:id="rId4" imgW="3916776" imgH="481493" progId="ChemDraw.Document.6.0">
                  <p:embed/>
                </p:oleObj>
              </mc:Choice>
              <mc:Fallback>
                <p:oleObj name="CS ChemDraw Drawing" r:id="rId4" imgW="3916776" imgH="481493" progId="ChemDraw.Document.6.0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9614B15B-65A2-4254-A24C-FBA930903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1" y="3231236"/>
                        <a:ext cx="7543799" cy="937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766" y="1113898"/>
                <a:ext cx="4185138" cy="191383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𝒉𝒗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1400" i="1" dirty="0"/>
                  <a:t> </a:t>
                </a:r>
                <a:r>
                  <a:rPr lang="en-US" sz="1400" i="1" dirty="0"/>
                  <a:t>	</a:t>
                </a:r>
                <a:r>
                  <a:rPr lang="ru-RU" sz="1400" i="1" dirty="0"/>
                  <a:t>- переход в триплетное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u-RU" sz="1400" b="0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dirty="0"/>
                  <a:t> </a:t>
                </a:r>
                <a:r>
                  <a:rPr lang="en-US" sz="1400" b="1" dirty="0"/>
                  <a:t>	</a:t>
                </a:r>
                <a:r>
                  <a:rPr lang="ru-RU" sz="1400" dirty="0"/>
                  <a:t>- передача электрона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u-RU" sz="1400" b="0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dirty="0"/>
                  <a:t> 	- обратный процесс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sSup>
                          <m:sSupPr>
                            <m:ctrlPr>
                              <a:rPr lang="ru-RU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ru-RU" sz="1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b="1" dirty="0"/>
                  <a:t>	</a:t>
                </a:r>
                <a:r>
                  <a:rPr lang="ru-RU" sz="1400" dirty="0"/>
                  <a:t>- передача </a:t>
                </a:r>
                <a:r>
                  <a:rPr lang="en-US" sz="1400" dirty="0"/>
                  <a:t>H</a:t>
                </a:r>
                <a:endParaRPr lang="ru-RU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𝒅𝒊𝒇𝒇</m:t>
                        </m:r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:r>
                  <a:rPr lang="ru-RU" sz="1400" b="1" dirty="0"/>
                  <a:t>	</a:t>
                </a:r>
                <a:r>
                  <a:rPr lang="en-US" sz="1400" dirty="0"/>
                  <a:t>- </a:t>
                </a:r>
                <a:r>
                  <a:rPr lang="ru-RU" sz="1400" dirty="0"/>
                  <a:t>скорость диффузионных процессов</a:t>
                </a:r>
                <a:endParaRPr lang="en-US" sz="1400" dirty="0"/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766" y="1113898"/>
                <a:ext cx="4185138" cy="1913835"/>
              </a:xfrm>
              <a:blipFill>
                <a:blip r:embed="rId6"/>
                <a:stretch>
                  <a:fillRect l="-437" t="-2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5">
                <a:extLst>
                  <a:ext uri="{FF2B5EF4-FFF2-40B4-BE49-F238E27FC236}">
                    <a16:creationId xmlns:a16="http://schemas.microsoft.com/office/drawing/2014/main" id="{229C2FBA-8D9D-49EC-A2DF-70217CC0F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384" y="5583121"/>
                <a:ext cx="3916218" cy="2738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𝑑𝑖𝑠𝑝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~ 1∗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i="1" dirty="0"/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~2∗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ru-RU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𝑞𝐻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𝑑𝑖𝑠𝑝</m:t>
                            </m:r>
                          </m:sub>
                        </m:sSub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~2000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i="1" dirty="0"/>
                  <a:t> </a:t>
                </a:r>
                <a:endParaRPr lang="ru-RU" sz="2000" i="1" dirty="0"/>
              </a:p>
            </p:txBody>
          </p:sp>
        </mc:Choice>
        <mc:Fallback xmlns="">
          <p:sp>
            <p:nvSpPr>
              <p:cNvPr id="8" name="Объект 5">
                <a:extLst>
                  <a:ext uri="{FF2B5EF4-FFF2-40B4-BE49-F238E27FC236}">
                    <a16:creationId xmlns:a16="http://schemas.microsoft.com/office/drawing/2014/main" id="{229C2FBA-8D9D-49EC-A2DF-70217CC0F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384" y="5583121"/>
                <a:ext cx="3916218" cy="27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5C1FBE27-B556-4254-9C02-8DBB3E5C9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428" y="5731123"/>
            <a:ext cx="103163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495DD882-7AB2-4261-8A19-B165B3167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408343"/>
              </p:ext>
            </p:extLst>
          </p:nvPr>
        </p:nvGraphicFramePr>
        <p:xfrm>
          <a:off x="43961" y="4366108"/>
          <a:ext cx="9143999" cy="101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CS ChemDraw Drawing" r:id="rId8" imgW="4753500" imgH="521106" progId="ChemDraw.Document.6.0">
                  <p:embed/>
                </p:oleObj>
              </mc:Choice>
              <mc:Fallback>
                <p:oleObj name="CS ChemDraw Drawing" r:id="rId8" imgW="4753500" imgH="521106" progId="ChemDraw.Document.6.0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4BB39068-0852-4B91-B5FA-518998B2D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1" y="4366108"/>
                        <a:ext cx="9143999" cy="1019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66E29D6-78F8-43C5-BC00-032429EDD8DC}"/>
              </a:ext>
            </a:extLst>
          </p:cNvPr>
          <p:cNvSpPr/>
          <p:nvPr/>
        </p:nvSpPr>
        <p:spPr>
          <a:xfrm>
            <a:off x="4141177" y="1663628"/>
            <a:ext cx="430823" cy="52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9C616E3-83C6-4408-9FA3-7880201A9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64199"/>
              </p:ext>
            </p:extLst>
          </p:nvPr>
        </p:nvGraphicFramePr>
        <p:xfrm>
          <a:off x="3680292" y="1573212"/>
          <a:ext cx="1083264" cy="726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CS ChemDraw Drawing" r:id="rId10" imgW="713117" imgH="478422" progId="ChemDraw.Document.6.0">
                  <p:embed/>
                </p:oleObj>
              </mc:Choice>
              <mc:Fallback>
                <p:oleObj name="CS ChemDraw Drawing" r:id="rId10" imgW="713117" imgH="47842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0292" y="1573212"/>
                        <a:ext cx="1083264" cy="726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22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71FFE-DA69-41BF-8F35-3E23D9B1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Образование и распад </a:t>
            </a:r>
            <a:r>
              <a:rPr lang="ru-RU" dirty="0" err="1"/>
              <a:t>фенолэфира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558B3-8CC8-4E84-8103-280FE6AA6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1628" y="1799866"/>
                <a:ext cx="1945533" cy="53984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2800" b="0" i="1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ru-RU" sz="28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558B3-8CC8-4E84-8103-280FE6AA6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1628" y="1799866"/>
                <a:ext cx="1945533" cy="539840"/>
              </a:xfrm>
              <a:blipFill>
                <a:blip r:embed="rId3"/>
                <a:stretch>
                  <a:fillRect l="-1881" r="-2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D30AFB5-EC25-441E-9723-670DE9E5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46115"/>
            <a:ext cx="12260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763F154-9A59-4390-97AC-CF1B58DBA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01963"/>
              </p:ext>
            </p:extLst>
          </p:nvPr>
        </p:nvGraphicFramePr>
        <p:xfrm>
          <a:off x="951065" y="816090"/>
          <a:ext cx="7241870" cy="975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CS ChemDraw Drawing" r:id="rId4" imgW="3640731" imgH="486099" progId="ChemDraw.Document.6.0">
                  <p:embed/>
                </p:oleObj>
              </mc:Choice>
              <mc:Fallback>
                <p:oleObj name="CS ChemDraw Drawing" r:id="rId4" imgW="3640731" imgH="486099" progId="ChemDraw.Document.6.0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9763F154-9A59-4390-97AC-CF1B58DBA5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065" y="816090"/>
                        <a:ext cx="7241870" cy="9756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5CDF8A0D-E226-49DA-9C72-D328633593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8961" y="4000975"/>
                <a:ext cx="3161490" cy="562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~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i="1" dirty="0"/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5CDF8A0D-E226-49DA-9C72-D32863359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61" y="4000975"/>
                <a:ext cx="3161490" cy="562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2E60E92-6931-4EE6-AFEB-000DB595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62" y="328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2229B3D-2B97-4CD8-8E58-E387D9BAB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04017"/>
              </p:ext>
            </p:extLst>
          </p:nvPr>
        </p:nvGraphicFramePr>
        <p:xfrm>
          <a:off x="-12962" y="2732175"/>
          <a:ext cx="10973226" cy="125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CS ChemDraw Drawing" r:id="rId7" imgW="5824555" imgH="662667" progId="ChemDraw.Document.6.0">
                  <p:embed/>
                </p:oleObj>
              </mc:Choice>
              <mc:Fallback>
                <p:oleObj name="CS ChemDraw Drawing" r:id="rId7" imgW="5824555" imgH="662667" progId="ChemDraw.Document.6.0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891CDF1F-95CF-4F89-92AB-8A11CB701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962" y="2732175"/>
                        <a:ext cx="10973226" cy="12508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B26FEA-AAC1-4646-95C2-F352294F2649}"/>
              </a:ext>
            </a:extLst>
          </p:cNvPr>
          <p:cNvSpPr txBox="1"/>
          <p:nvPr/>
        </p:nvSpPr>
        <p:spPr>
          <a:xfrm>
            <a:off x="-32714" y="4923452"/>
            <a:ext cx="5506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Факторы влияющие на скорость распада: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Стерический – объем эфирной группы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Электронно-донорные свойства амина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Полярность растворителя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62244-50A3-44B5-B5AA-15287BF61407}"/>
              </a:ext>
            </a:extLst>
          </p:cNvPr>
          <p:cNvSpPr txBox="1"/>
          <p:nvPr/>
        </p:nvSpPr>
        <p:spPr>
          <a:xfrm>
            <a:off x="7526215" y="3819426"/>
            <a:ext cx="174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+</a:t>
            </a:r>
          </a:p>
          <a:p>
            <a:pPr algn="ctr"/>
            <a:r>
              <a:rPr lang="en-US" dirty="0"/>
              <a:t>N-products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9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5B50C-B6A9-49DE-8EE1-B5865130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84D086-3A9F-4DF5-9360-4BA44A417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2480" y="4952032"/>
                <a:ext cx="2479040" cy="75841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ru-RU" b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84D086-3A9F-4DF5-9360-4BA44A417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2480" y="4952032"/>
                <a:ext cx="2479040" cy="7584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E4CF8FBC-42D9-4422-B170-ADC9A492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F17374C-D2B2-4D60-A27C-7D8BAFD95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213045"/>
              </p:ext>
            </p:extLst>
          </p:nvPr>
        </p:nvGraphicFramePr>
        <p:xfrm>
          <a:off x="1239520" y="782784"/>
          <a:ext cx="6705600" cy="404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CS ChemDraw Drawing" r:id="rId4" imgW="4454451" imgH="2689667" progId="ChemDraw.Document.6.0">
                  <p:embed/>
                </p:oleObj>
              </mc:Choice>
              <mc:Fallback>
                <p:oleObj name="CS ChemDraw Drawing" r:id="rId4" imgW="4454451" imgH="2689667" progId="ChemDraw.Document.6.0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0F17374C-D2B2-4D60-A27C-7D8BAFD95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520" y="782784"/>
                        <a:ext cx="6705600" cy="404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9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C3AE6-CE7D-40F0-9085-E58EED76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Общий механизм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84306-A40A-4602-BD8F-FDAAE32C1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05"/>
          <a:stretch/>
        </p:blipFill>
        <p:spPr>
          <a:xfrm>
            <a:off x="0" y="501651"/>
            <a:ext cx="9144000" cy="36029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14EE965B-4594-44E7-8607-0FBAEDB2C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675939"/>
                  </p:ext>
                </p:extLst>
              </p:nvPr>
            </p:nvGraphicFramePr>
            <p:xfrm>
              <a:off x="101600" y="4104592"/>
              <a:ext cx="8869338" cy="275340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06618">
                      <a:extLst>
                        <a:ext uri="{9D8B030D-6E8A-4147-A177-3AD203B41FA5}">
                          <a16:colId xmlns:a16="http://schemas.microsoft.com/office/drawing/2014/main" val="4290281807"/>
                        </a:ext>
                      </a:extLst>
                    </a:gridCol>
                    <a:gridCol w="3029527">
                      <a:extLst>
                        <a:ext uri="{9D8B030D-6E8A-4147-A177-3AD203B41FA5}">
                          <a16:colId xmlns:a16="http://schemas.microsoft.com/office/drawing/2014/main" val="1418809350"/>
                        </a:ext>
                      </a:extLst>
                    </a:gridCol>
                    <a:gridCol w="2533193">
                      <a:extLst>
                        <a:ext uri="{9D8B030D-6E8A-4147-A177-3AD203B41FA5}">
                          <a16:colId xmlns:a16="http://schemas.microsoft.com/office/drawing/2014/main" val="45507535"/>
                        </a:ext>
                      </a:extLst>
                    </a:gridCol>
                  </a:tblGrid>
                  <a:tr h="275340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b="1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1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p>
                                      <m:r>
                                        <a:rPr lang="ru-RU" sz="2400" b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~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ru-RU" sz="2400" b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𝒓𝑫</m:t>
                                  </m:r>
                                </m:sub>
                              </m:sSub>
                              <m:r>
                                <a:rPr lang="ru-RU" sz="24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1∗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?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𝒑𝒉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−5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200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𝒒𝑯</m:t>
                                  </m:r>
                                </m:sub>
                              </m:sSub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𝒅𝒊𝒔𝒑</m:t>
                                  </m:r>
                                </m:sub>
                              </m:sSub>
                              <m:r>
                                <a:rPr lang="ru-RU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~2∗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05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05</m:t>
                              </m:r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endParaRPr lang="ru-RU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84651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14EE965B-4594-44E7-8607-0FBAEDB2C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675939"/>
                  </p:ext>
                </p:extLst>
              </p:nvPr>
            </p:nvGraphicFramePr>
            <p:xfrm>
              <a:off x="101600" y="4104592"/>
              <a:ext cx="8869338" cy="275340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06618">
                      <a:extLst>
                        <a:ext uri="{9D8B030D-6E8A-4147-A177-3AD203B41FA5}">
                          <a16:colId xmlns:a16="http://schemas.microsoft.com/office/drawing/2014/main" val="4290281807"/>
                        </a:ext>
                      </a:extLst>
                    </a:gridCol>
                    <a:gridCol w="3029527">
                      <a:extLst>
                        <a:ext uri="{9D8B030D-6E8A-4147-A177-3AD203B41FA5}">
                          <a16:colId xmlns:a16="http://schemas.microsoft.com/office/drawing/2014/main" val="1418809350"/>
                        </a:ext>
                      </a:extLst>
                    </a:gridCol>
                    <a:gridCol w="2533193">
                      <a:extLst>
                        <a:ext uri="{9D8B030D-6E8A-4147-A177-3AD203B41FA5}">
                          <a16:colId xmlns:a16="http://schemas.microsoft.com/office/drawing/2014/main" val="45507535"/>
                        </a:ext>
                      </a:extLst>
                    </a:gridCol>
                  </a:tblGrid>
                  <a:tr h="275340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68140" b="-2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256" r="-83702" b="-2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0000" b="-2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4651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C90BEE4-1600-48C0-B066-601B5178D2C7}"/>
              </a:ext>
            </a:extLst>
          </p:cNvPr>
          <p:cNvSpPr txBox="1"/>
          <p:nvPr/>
        </p:nvSpPr>
        <p:spPr>
          <a:xfrm>
            <a:off x="7886700" y="908858"/>
            <a:ext cx="144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N-products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36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</TotalTime>
  <Words>1018</Words>
  <Application>Microsoft Office PowerPoint</Application>
  <PresentationFormat>Экран (4:3)</PresentationFormat>
  <Paragraphs>189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Liberation Serif</vt:lpstr>
      <vt:lpstr>Times New Roman</vt:lpstr>
      <vt:lpstr>Wingdings</vt:lpstr>
      <vt:lpstr>Тема Office</vt:lpstr>
      <vt:lpstr>CS ChemDraw Drawing</vt:lpstr>
      <vt:lpstr>Математическое моделирование – реакции фотовосстановления о-хинонов в присутствии третичных аминов</vt:lpstr>
      <vt:lpstr>Введение</vt:lpstr>
      <vt:lpstr>Цели и задачи</vt:lpstr>
      <vt:lpstr>Восстановление</vt:lpstr>
      <vt:lpstr>Фотосенсибилизация</vt:lpstr>
      <vt:lpstr>Фотовосстановление</vt:lpstr>
      <vt:lpstr>Образование и распад фенолэфира</vt:lpstr>
      <vt:lpstr>Фотолиз</vt:lpstr>
      <vt:lpstr>Общий механизм</vt:lpstr>
      <vt:lpstr>Формирование системы</vt:lpstr>
      <vt:lpstr>Описание метода расчета</vt:lpstr>
      <vt:lpstr>Дискретизация по времени</vt:lpstr>
      <vt:lpstr>Линеаризация методом Ньютона-Рафсона </vt:lpstr>
      <vt:lpstr>Решение СЛАУ</vt:lpstr>
      <vt:lpstr>Результаты моделирования</vt:lpstr>
      <vt:lpstr>Презентация PowerPoint</vt:lpstr>
      <vt:lpstr>Проблемы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STRANGER</dc:creator>
  <cp:lastModifiedBy>HOME</cp:lastModifiedBy>
  <cp:revision>59</cp:revision>
  <dcterms:created xsi:type="dcterms:W3CDTF">2023-05-26T13:10:30Z</dcterms:created>
  <dcterms:modified xsi:type="dcterms:W3CDTF">2023-05-29T06:25:24Z</dcterms:modified>
</cp:coreProperties>
</file>