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NGER" initials="S" lastIdx="2" clrIdx="0">
    <p:extLst>
      <p:ext uri="{19B8F6BF-5375-455C-9EA6-DF929625EA0E}">
        <p15:presenceInfo xmlns:p15="http://schemas.microsoft.com/office/powerpoint/2012/main" userId="STRA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25:00.644" idx="1">
    <p:pos x="10" y="10"/>
    <p:text>добавить спектр поглощения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31:04.369" idx="2">
    <p:pos x="10" y="10"/>
    <p:text>заменить схему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4201AC-6949-4D24-82AE-2A8B5A72F5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8C926-B829-4A07-8160-F123BCFD0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45B6-B359-4415-AF27-45B23E446E39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21A44-DF7A-4DEF-A44F-C4E5FC3D2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8E1119-0575-49C8-B8BF-9C5844707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F63E-9C86-423A-82F5-FD17A707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B3EE-CB47-48A8-96A0-CC4FC430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46114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0F7B1-7671-4CD0-8398-F9B8659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2F29-E62B-4096-9DCF-FA0E492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7D91F-D6DF-40A8-8551-429FD52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CEC6F-2C48-48A7-B548-92BAFADC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6115"/>
            <a:ext cx="4572000" cy="57102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0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CEE-B912-440D-8024-19BBB5E5B1DB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FA0A-0574-4F06-AF6F-E6BB517DB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471F2-6A82-4C63-8594-D9C445E86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1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BBBE-57DC-40E9-AFF4-5046195E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A5B55-3567-4EBC-B97C-AB53086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6115"/>
            <a:ext cx="5149667" cy="5710236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b="1" dirty="0"/>
              <a:t>Области применения: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нанесение покрытий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тканевая инженерия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фотолитография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изготовление </a:t>
            </a:r>
            <a:r>
              <a:rPr lang="ru-RU" dirty="0" err="1"/>
              <a:t>микрожидкостных</a:t>
            </a:r>
            <a:r>
              <a:rPr lang="ru-RU" dirty="0"/>
              <a:t> устройств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3D-прототипирование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4D-биопечать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оптика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полиграфия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оптоэлектроника</a:t>
            </a:r>
          </a:p>
        </p:txBody>
      </p:sp>
      <p:pic>
        <p:nvPicPr>
          <p:cNvPr id="1026" name="Picture 2" descr="https://legkovmeste.ru/wp-content/uploads/2018/04/tehnologiya-sla-v-3d-pechati.jpg">
            <a:extLst>
              <a:ext uri="{FF2B5EF4-FFF2-40B4-BE49-F238E27FC236}">
                <a16:creationId xmlns:a16="http://schemas.microsoft.com/office/drawing/2014/main" id="{81BB24E4-11E3-4F67-AC6A-00D8C22F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"/>
            <a:ext cx="3274422" cy="18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aked-science.ru/wp-content/uploads/2016/12/field_image_3dbio.jpg">
            <a:extLst>
              <a:ext uri="{FF2B5EF4-FFF2-40B4-BE49-F238E27FC236}">
                <a16:creationId xmlns:a16="http://schemas.microsoft.com/office/drawing/2014/main" id="{0C1CB5F1-A67A-4891-809D-296A737C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807416"/>
            <a:ext cx="3274422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chkollektor39.ru/pictures/product/big/58508_big.jpg">
            <a:extLst>
              <a:ext uri="{FF2B5EF4-FFF2-40B4-BE49-F238E27FC236}">
                <a16:creationId xmlns:a16="http://schemas.microsoft.com/office/drawing/2014/main" id="{D80A43D9-36C1-4B05-842E-0D1BEC1A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84" y="4129496"/>
            <a:ext cx="3268616" cy="24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B7DF0-5CB7-434C-AA45-F7543AE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E650-FBCF-4CC6-9BC5-B405BEB2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6115"/>
            <a:ext cx="9144000" cy="6211884"/>
          </a:xfrm>
        </p:spPr>
        <p:txBody>
          <a:bodyPr>
            <a:normAutofit/>
          </a:bodyPr>
          <a:lstStyle/>
          <a:p>
            <a:pPr lvl="0"/>
            <a:r>
              <a:rPr lang="ru-RU" b="1" cap="all" dirty="0"/>
              <a:t>Цель: </a:t>
            </a:r>
            <a:r>
              <a:rPr lang="ru-RU" dirty="0"/>
              <a:t>построение кинетической модели фотовосстановления о-хинонов в присутствии </a:t>
            </a:r>
            <a:r>
              <a:rPr lang="en-US" dirty="0"/>
              <a:t>H</a:t>
            </a:r>
            <a:r>
              <a:rPr lang="ru-RU" dirty="0"/>
              <a:t>-доноров без учета диффузионных процессов</a:t>
            </a:r>
          </a:p>
          <a:p>
            <a:pPr lvl="0"/>
            <a:r>
              <a:rPr lang="ru-RU" b="1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Построение системы обыкновенных дифференциальных уравнений для описания механизма фотовосстановления.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жесткости этой системы и влияния параметров (констант скорости) на конечное решение.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Численное решение системы подходящим эффективным методом.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Параметрическое исследование модели для нахождения оптимальных значений концентрации свободных радикалов.</a:t>
            </a:r>
          </a:p>
          <a:p>
            <a:pPr lv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80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0A2C-5FE8-4A85-9730-1CB3908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Фотосенсибилизация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8D5E7-ADEF-42CB-B673-F7DFF2F1E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149" y="1099955"/>
            <a:ext cx="6313714" cy="46580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/>
              <p:nvPr/>
            </p:nvSpPr>
            <p:spPr>
              <a:xfrm>
                <a:off x="6022725" y="2427431"/>
                <a:ext cx="3121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25" y="2427431"/>
                <a:ext cx="31212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3441323-C235-4E37-B404-B86F6BE6CCB7}"/>
              </a:ext>
            </a:extLst>
          </p:cNvPr>
          <p:cNvCxnSpPr>
            <a:cxnSpLocks/>
          </p:cNvCxnSpPr>
          <p:nvPr/>
        </p:nvCxnSpPr>
        <p:spPr>
          <a:xfrm>
            <a:off x="6022725" y="1746069"/>
            <a:ext cx="0" cy="255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1DCCC5-6221-4313-8FC1-F40D8A6771A8}"/>
              </a:ext>
            </a:extLst>
          </p:cNvPr>
          <p:cNvCxnSpPr>
            <a:cxnSpLocks/>
          </p:cNvCxnSpPr>
          <p:nvPr/>
        </p:nvCxnSpPr>
        <p:spPr>
          <a:xfrm>
            <a:off x="6022725" y="4337925"/>
            <a:ext cx="0" cy="128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/>
              <p:nvPr/>
            </p:nvSpPr>
            <p:spPr>
              <a:xfrm>
                <a:off x="6069171" y="4615636"/>
                <a:ext cx="2654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71" y="4615636"/>
                <a:ext cx="26544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/>
              <p:nvPr/>
            </p:nvSpPr>
            <p:spPr>
              <a:xfrm>
                <a:off x="6863668" y="3832272"/>
                <a:ext cx="1527788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𝝉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~10</m:t>
                          </m:r>
                        </m:e>
                        <m:sup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b="0" i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68" y="3832272"/>
                <a:ext cx="1527788" cy="372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53F16A-37B6-42EB-9626-22A6D1007477}"/>
              </a:ext>
            </a:extLst>
          </p:cNvPr>
          <p:cNvCxnSpPr/>
          <p:nvPr/>
        </p:nvCxnSpPr>
        <p:spPr>
          <a:xfrm>
            <a:off x="2309766" y="1789614"/>
            <a:ext cx="371295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E203-9C5E-4914-88D7-6EB5CD42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Механизм тушения триплетов</a:t>
            </a:r>
            <a:r>
              <a:rPr lang="en-US" dirty="0"/>
              <a:t> </a:t>
            </a:r>
            <a:r>
              <a:rPr lang="ru-RU" dirty="0"/>
              <a:t>аминами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594678"/>
                <a:ext cx="9144000" cy="226332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ru-RU" sz="2000" i="1" dirty="0"/>
                  <a:t> 	- переход в триплетное состояние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/>
                        </m:ctrlPr>
                      </m:sSubPr>
                      <m:e>
                        <m:r>
                          <a:rPr lang="ru-RU" sz="2000" b="1" i="1"/>
                          <m:t>𝒌</m:t>
                        </m:r>
                      </m:e>
                      <m:sub>
                        <m:r>
                          <a:rPr lang="ru-RU" sz="2000" b="1" i="1"/>
                          <m:t>𝒆</m:t>
                        </m:r>
                      </m:sub>
                    </m:sSub>
                    <m:r>
                      <a:rPr lang="ru-RU" sz="20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ru-RU" sz="2000" b="1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sz="2000" b="1" i="1"/>
                        </m:ctrlPr>
                      </m:sSupPr>
                      <m:e>
                        <m:r>
                          <a:rPr lang="ru-RU" sz="2000" b="1" i="1"/>
                          <m:t>𝟏𝟎</m:t>
                        </m:r>
                      </m:e>
                      <m:sup>
                        <m:r>
                          <a:rPr lang="ru-RU" sz="2000" b="1" i="1"/>
                          <m:t>𝟗</m:t>
                        </m:r>
                      </m:sup>
                    </m:sSup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b="1" i="1"/>
                        </m:ctrlPr>
                      </m:sSupPr>
                      <m:e>
                        <m:r>
                          <a:rPr lang="ru-RU" sz="2000" b="1" i="1"/>
                          <m:t>с</m:t>
                        </m:r>
                      </m:e>
                      <m:sup>
                        <m:r>
                          <a:rPr lang="ru-RU" sz="2000" b="1" i="1"/>
                          <m:t>−</m:t>
                        </m:r>
                        <m:r>
                          <a:rPr lang="ru-RU" sz="2000" b="1" i="1"/>
                          <m:t>𝟏</m:t>
                        </m:r>
                      </m:sup>
                    </m:sSup>
                  </m:oMath>
                </a14:m>
                <a:r>
                  <a:rPr lang="ru-RU" sz="2000" b="1" dirty="0"/>
                  <a:t> 	</a:t>
                </a:r>
                <a:r>
                  <a:rPr lang="ru-RU" sz="2000" dirty="0"/>
                  <a:t>- передача электрона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/>
                        </m:ctrlPr>
                      </m:sSubPr>
                      <m:e>
                        <m:r>
                          <a:rPr lang="ru-RU" sz="2000" b="1" i="1"/>
                          <m:t>𝒌</m:t>
                        </m:r>
                      </m:e>
                      <m:sub>
                        <m:r>
                          <a:rPr lang="ru-RU" sz="2000" b="1" i="1"/>
                          <m:t>−</m:t>
                        </m:r>
                        <m:r>
                          <a:rPr lang="ru-RU" sz="2000" b="1" i="1"/>
                          <m:t>𝒆</m:t>
                        </m:r>
                      </m:sub>
                    </m:sSub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/>
                      <m:t>~</m:t>
                    </m:r>
                    <m:sSup>
                      <m:sSupPr>
                        <m:ctrlPr>
                          <a:rPr lang="ru-RU" sz="2000" b="1" i="1"/>
                        </m:ctrlPr>
                      </m:sSupPr>
                      <m:e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1" i="1"/>
                          <m:t>𝟏𝟎</m:t>
                        </m:r>
                      </m:e>
                      <m:sup>
                        <m:r>
                          <a:rPr lang="ru-RU" sz="2000" b="1" i="1"/>
                          <m:t>𝟕</m:t>
                        </m:r>
                      </m:sup>
                    </m:sSup>
                    <m:r>
                      <a:rPr lang="ru-RU" sz="2000" b="1" i="1"/>
                      <m:t> − </m:t>
                    </m:r>
                    <m:sSup>
                      <m:sSupPr>
                        <m:ctrlPr>
                          <a:rPr lang="ru-RU" sz="2000" b="1" i="1"/>
                        </m:ctrlPr>
                      </m:sSupPr>
                      <m:e>
                        <m:r>
                          <a:rPr lang="ru-RU" sz="2000" b="1" i="1"/>
                          <m:t>𝟏𝟎</m:t>
                        </m:r>
                      </m:e>
                      <m:sup>
                        <m:r>
                          <a:rPr lang="ru-RU" sz="2000" b="1" i="1"/>
                          <m:t>𝟗</m:t>
                        </m:r>
                      </m:sup>
                    </m:sSup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b="1" i="1"/>
                        </m:ctrlPr>
                      </m:sSupPr>
                      <m:e>
                        <m:r>
                          <a:rPr lang="ru-RU" sz="2000" b="1" i="1"/>
                          <m:t>с</m:t>
                        </m:r>
                      </m:e>
                      <m:sup>
                        <m:r>
                          <a:rPr lang="ru-RU" sz="2000" b="1" i="1"/>
                          <m:t>−</m:t>
                        </m:r>
                        <m:r>
                          <a:rPr lang="ru-RU" sz="2000" b="1" i="1"/>
                          <m:t>𝟏</m:t>
                        </m:r>
                      </m:sup>
                    </m:sSup>
                  </m:oMath>
                </a14:m>
                <a:r>
                  <a:rPr lang="ru-RU" sz="2000" b="1" dirty="0"/>
                  <a:t> 	</a:t>
                </a:r>
                <a:r>
                  <a:rPr lang="ru-RU" sz="2000" dirty="0"/>
                  <a:t>- обратный процесс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/>
                        </m:ctrlPr>
                      </m:sSubPr>
                      <m:e>
                        <m:r>
                          <a:rPr lang="ru-RU" sz="2000" b="1" i="1"/>
                          <m:t>𝒌</m:t>
                        </m:r>
                      </m:e>
                      <m:sub>
                        <m:sSup>
                          <m:sSupPr>
                            <m:ctrlPr>
                              <a:rPr lang="ru-RU" sz="2000" b="1" i="1"/>
                            </m:ctrlPr>
                          </m:sSupPr>
                          <m:e>
                            <m:r>
                              <a:rPr lang="ru-RU" sz="2000" b="1" i="1"/>
                              <m:t>𝑯</m:t>
                            </m:r>
                          </m:e>
                          <m:sup>
                            <m:r>
                              <a:rPr lang="ru-RU" sz="2000" b="1" i="1"/>
                              <m:t>+</m:t>
                            </m:r>
                          </m:sup>
                        </m:sSup>
                      </m:sub>
                    </m:sSub>
                    <m:r>
                      <a:rPr lang="ru-RU" sz="2000" b="1" i="1"/>
                      <m:t>~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2000" b="1" i="1"/>
                        </m:ctrlPr>
                      </m:sSupPr>
                      <m:e>
                        <m:r>
                          <a:rPr lang="ru-RU" sz="2000" b="1" i="1"/>
                          <m:t>𝟏𝟎</m:t>
                        </m:r>
                      </m:e>
                      <m:sup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b="1" i="1"/>
                        </m:ctrlPr>
                      </m:sSupPr>
                      <m:e>
                        <m:r>
                          <a:rPr lang="ru-RU" sz="2000" b="1" i="1"/>
                          <m:t>с</m:t>
                        </m:r>
                      </m:e>
                      <m:sup>
                        <m:r>
                          <a:rPr lang="ru-RU" sz="2000" b="1" i="1"/>
                          <m:t>−</m:t>
                        </m:r>
                        <m:r>
                          <a:rPr lang="ru-RU" sz="2000" b="1" i="1"/>
                          <m:t>𝟏</m:t>
                        </m:r>
                      </m:sup>
                    </m:sSup>
                  </m:oMath>
                </a14:m>
                <a:r>
                  <a:rPr lang="ru-RU" sz="2000" b="1" dirty="0"/>
                  <a:t>	</a:t>
                </a:r>
                <a:r>
                  <a:rPr lang="ru-RU" sz="2000" dirty="0"/>
                  <a:t>- передача </a:t>
                </a:r>
                <a:r>
                  <a:rPr lang="en-US" sz="2000" dirty="0"/>
                  <a:t>H</a:t>
                </a:r>
                <a:endParaRPr lang="ru-RU" sz="2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/>
                        </m:ctrlPr>
                      </m:sSubPr>
                      <m:e>
                        <m:r>
                          <a:rPr lang="ru-RU" sz="2000" b="1" i="1"/>
                          <m:t>𝒌</m:t>
                        </m:r>
                      </m:e>
                      <m:sub>
                        <m:r>
                          <a:rPr lang="ru-RU" sz="2000" b="1" i="1"/>
                          <m:t>𝒅𝒊𝒇𝒇</m:t>
                        </m:r>
                      </m:sub>
                    </m:sSub>
                    <m:r>
                      <a:rPr lang="ru-RU" sz="2000" b="1" i="1"/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/>
                      <m:t> </m:t>
                    </m:r>
                    <m:r>
                      <a:rPr lang="ru-RU" sz="2000" b="1" i="1"/>
                      <m:t>𝟏</m:t>
                    </m:r>
                    <m:r>
                      <a:rPr lang="ru-RU" sz="2000" b="1" i="1"/>
                      <m:t>∗</m:t>
                    </m:r>
                    <m:sSup>
                      <m:sSupPr>
                        <m:ctrlPr>
                          <a:rPr lang="ru-RU" sz="2000" b="1" i="1"/>
                        </m:ctrlPr>
                      </m:sSupPr>
                      <m:e>
                        <m:r>
                          <a:rPr lang="ru-RU" sz="2000" b="1" i="1"/>
                          <m:t>𝟏𝟎</m:t>
                        </m:r>
                      </m:e>
                      <m:sup>
                        <m:r>
                          <a:rPr lang="ru-RU" sz="2000" b="1" i="1"/>
                          <m:t>𝟖</m:t>
                        </m:r>
                      </m:sup>
                    </m:sSup>
                    <m:sSup>
                      <m:sSupPr>
                        <m:ctrlPr>
                          <a:rPr lang="ru-RU" sz="2000" b="1" i="1"/>
                        </m:ctrlPr>
                      </m:sSupPr>
                      <m:e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1" i="1"/>
                          <m:t>с</m:t>
                        </m:r>
                      </m:e>
                      <m:sup>
                        <m:r>
                          <a:rPr lang="ru-RU" sz="2000" b="1" i="1"/>
                          <m:t>−</m:t>
                        </m:r>
                        <m:r>
                          <a:rPr lang="ru-RU" sz="2000" b="1" i="1"/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ru-RU" sz="2000" b="1" dirty="0"/>
                  <a:t>	</a:t>
                </a:r>
                <a:r>
                  <a:rPr lang="en-US" sz="2000" dirty="0"/>
                  <a:t>- </a:t>
                </a:r>
                <a:r>
                  <a:rPr lang="ru-RU" sz="2000" dirty="0"/>
                  <a:t>скорость диффузионных процессов</a:t>
                </a:r>
                <a:endParaRPr lang="en-US" sz="2000" dirty="0"/>
              </a:p>
              <a:p>
                <a:pPr/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94678"/>
                <a:ext cx="9144000" cy="2263322"/>
              </a:xfrm>
              <a:blipFill>
                <a:blip r:embed="rId2"/>
                <a:stretch>
                  <a:fillRect t="-2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978F-4526-4850-B4B4-F748ED0EA2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80178"/>
            <a:ext cx="9144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2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64605-E005-43EB-B1B8-775B64BF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Тушение пирокатехинами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FA11529-D613-45C5-A685-4588EA35A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428999"/>
                <a:ext cx="9126250" cy="292735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b="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ru-RU" b="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b="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i="1" dirty="0"/>
                  <a:t> - </a:t>
                </a:r>
                <a:r>
                  <a:rPr lang="ru-RU" i="1" dirty="0" err="1"/>
                  <a:t>контанта</a:t>
                </a:r>
                <a:r>
                  <a:rPr lang="ru-RU" i="1" dirty="0"/>
                  <a:t> восстановления</a:t>
                </a:r>
              </a:p>
              <a:p>
                <a14:m>
                  <m:oMath xmlns:m="http://schemas.openxmlformats.org/officeDocument/2006/math">
                    <m:r>
                      <a:rPr lang="en-US" b="0" i="1"/>
                      <m:t>𝐾</m:t>
                    </m:r>
                    <m:r>
                      <a:rPr lang="ru-RU" b="0" i="1"/>
                      <m:t>~2∗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b="0" i="1"/>
                          <m:t>10</m:t>
                        </m:r>
                      </m:e>
                      <m:sup>
                        <m:r>
                          <a:rPr lang="ru-RU" b="0" i="1"/>
                          <m:t>−6</m:t>
                        </m:r>
                      </m:sup>
                    </m:sSup>
                  </m:oMath>
                </a14:m>
                <a:r>
                  <a:rPr lang="ru-RU" i="1" dirty="0"/>
                  <a:t> - константа равновесия</a:t>
                </a:r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FA11529-D613-45C5-A685-4588EA35A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428999"/>
                <a:ext cx="9126250" cy="2927351"/>
              </a:xfrm>
              <a:blipFill>
                <a:blip r:embed="rId3"/>
                <a:stretch>
                  <a:fillRect t="-24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C690DF9E-7881-4765-85C3-D4B3D9AA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223"/>
            <a:ext cx="103163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640F0E4-F9DE-4340-BA85-3CD2301A6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03691"/>
              </p:ext>
            </p:extLst>
          </p:nvPr>
        </p:nvGraphicFramePr>
        <p:xfrm>
          <a:off x="0" y="783772"/>
          <a:ext cx="9126251" cy="1018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S ChemDraw Drawing" r:id="rId4" imgW="4681728" imgH="522641" progId="ChemDraw.Document.6.0">
                  <p:embed/>
                </p:oleObj>
              </mc:Choice>
              <mc:Fallback>
                <p:oleObj name="CS ChemDraw Drawing" r:id="rId4" imgW="4681728" imgH="522641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83772"/>
                        <a:ext cx="9126251" cy="1018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710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169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Тема Office</vt:lpstr>
      <vt:lpstr>CS ChemDraw Drawing</vt:lpstr>
      <vt:lpstr>Презентация PowerPoint</vt:lpstr>
      <vt:lpstr>Введение</vt:lpstr>
      <vt:lpstr>Цели и задачи</vt:lpstr>
      <vt:lpstr>Фотосенсибилизация</vt:lpstr>
      <vt:lpstr>Механизм тушения триплетов аминами</vt:lpstr>
      <vt:lpstr>Тушение пирокатехинами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STRANGER</dc:creator>
  <cp:lastModifiedBy>STRANGER</cp:lastModifiedBy>
  <cp:revision>18</cp:revision>
  <dcterms:created xsi:type="dcterms:W3CDTF">2023-05-26T13:10:30Z</dcterms:created>
  <dcterms:modified xsi:type="dcterms:W3CDTF">2023-05-26T16:31:10Z</dcterms:modified>
</cp:coreProperties>
</file>