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8"/>
  </p:handout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RANGER" initials="S" lastIdx="2" clrIdx="0">
    <p:extLst>
      <p:ext uri="{19B8F6BF-5375-455C-9EA6-DF929625EA0E}">
        <p15:presenceInfo xmlns:p15="http://schemas.microsoft.com/office/powerpoint/2012/main" userId="STRANG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120" y="5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5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5-26T18:25:00.644" idx="1">
    <p:pos x="10" y="10"/>
    <p:text>добавить спектр поглощения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5-26T18:31:04.369" idx="2">
    <p:pos x="10" y="10"/>
    <p:text>заменить схему</p:text>
    <p:extLst>
      <p:ext uri="{C676402C-5697-4E1C-873F-D02D1690AC5C}">
        <p15:threadingInfo xmlns:p15="http://schemas.microsoft.com/office/powerpoint/2012/main" timeZoneBias="-180"/>
      </p:ext>
    </p:extLst>
  </p:cm>
</p:cmLst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944201AC-6949-4D24-82AE-2A8B5A72F5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CE8C926-B829-4A07-8160-F123BCFD0F6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245B6-B359-4415-AF27-45B23E446E39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421A44-DF7A-4DEF-A44F-C4E5FC3D221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C8E1119-0575-49C8-B8BF-9C58447071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0F63E-9C86-423A-82F5-FD17A707AD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410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D9B3EE-CB47-48A8-96A0-CC4FC4301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46114"/>
          </a:xfrm>
        </p:spPr>
        <p:txBody>
          <a:bodyPr/>
          <a:lstStyle>
            <a:lvl1pPr>
              <a:defRPr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E0F7B1-7671-4CD0-8398-F9B8659CD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5CEE-B912-440D-8024-19BBB5E5B1DB}" type="datetimeFigureOut">
              <a:rPr lang="ru-RU" smtClean="0"/>
              <a:t>26.05.2023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A22F29-E62B-4096-9DCF-FA0E492DF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17D91F-D6DF-40A8-8551-429FD52E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2BC2-8EDD-40EE-9E42-E2994F0A2CBC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1ACEC6F-2C48-48A7-B548-92BAFADCB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46115"/>
            <a:ext cx="4572000" cy="571023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33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5CEE-B912-440D-8024-19BBB5E5B1DB}" type="datetimeFigureOut">
              <a:rPr lang="ru-RU" smtClean="0"/>
              <a:t>26.05.2023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2BC2-8EDD-40EE-9E42-E2994F0A2CB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9635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5CEE-B912-440D-8024-19BBB5E5B1DB}" type="datetimeFigureOut">
              <a:rPr lang="ru-RU" smtClean="0"/>
              <a:t>26.05.2023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2BC2-8EDD-40EE-9E42-E2994F0A2CB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2043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5CEE-B912-440D-8024-19BBB5E5B1DB}" type="datetimeFigureOut">
              <a:rPr lang="ru-RU" smtClean="0"/>
              <a:t>26.05.2023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2BC2-8EDD-40EE-9E42-E2994F0A2CB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7685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C5CEE-B912-440D-8024-19BBB5E5B1DB}" type="datetimeFigureOut">
              <a:rPr lang="ru-RU" smtClean="0"/>
              <a:t>26.05.2023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F2BC2-8EDD-40EE-9E42-E2994F0A2CB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8748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7" r:id="rId2"/>
    <p:sldLayoutId id="2147483661" r:id="rId3"/>
    <p:sldLayoutId id="214748366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8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9.png"/><Relationship Id="rId9" Type="http://schemas.openxmlformats.org/officeDocument/2006/relationships/comments" Target="../comments/commen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png"/><Relationship Id="rId5" Type="http://schemas.openxmlformats.org/officeDocument/2006/relationships/image" Target="../media/image10.e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F5FA0A-0574-4F06-AF6F-E6BB517DBA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E471F2-6A82-4C63-8594-D9C445E866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2136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87BBBE-57DC-40E9-AFF4-5046195EE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Введение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4AA5B55-3567-4EBC-B97C-AB5308659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46115"/>
            <a:ext cx="5149667" cy="5710236"/>
          </a:xfrm>
        </p:spPr>
        <p:txBody>
          <a:bodyPr>
            <a:norm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ru-RU" b="1" dirty="0"/>
              <a:t>Области применения: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ru-RU" dirty="0"/>
              <a:t>нанесение покрытий 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ru-RU" dirty="0"/>
              <a:t>тканевая инженерия 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ru-RU" dirty="0"/>
              <a:t>фотолитография 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ru-RU" dirty="0"/>
              <a:t>изготовление </a:t>
            </a:r>
            <a:r>
              <a:rPr lang="ru-RU" dirty="0" err="1"/>
              <a:t>микрожидкостных</a:t>
            </a:r>
            <a:r>
              <a:rPr lang="ru-RU" dirty="0"/>
              <a:t> устройств 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ru-RU" dirty="0"/>
              <a:t>3D-прототипирование 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ru-RU" dirty="0"/>
              <a:t>4D-биопечать 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ru-RU" dirty="0"/>
              <a:t>оптика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ru-RU" dirty="0"/>
              <a:t>полиграфия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ru-RU" dirty="0"/>
              <a:t>оптоэлектроника</a:t>
            </a:r>
          </a:p>
        </p:txBody>
      </p:sp>
      <p:pic>
        <p:nvPicPr>
          <p:cNvPr id="1026" name="Picture 2" descr="https://legkovmeste.ru/wp-content/uploads/2018/04/tehnologiya-sla-v-3d-pechati.jpg">
            <a:extLst>
              <a:ext uri="{FF2B5EF4-FFF2-40B4-BE49-F238E27FC236}">
                <a16:creationId xmlns:a16="http://schemas.microsoft.com/office/drawing/2014/main" id="{81BB24E4-11E3-4F67-AC6A-00D8C22F9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578" y="1"/>
            <a:ext cx="3274422" cy="184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naked-science.ru/wp-content/uploads/2016/12/field_image_3dbio.jpg">
            <a:extLst>
              <a:ext uri="{FF2B5EF4-FFF2-40B4-BE49-F238E27FC236}">
                <a16:creationId xmlns:a16="http://schemas.microsoft.com/office/drawing/2014/main" id="{0C1CB5F1-A67A-4891-809D-296A737CB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578" y="1807416"/>
            <a:ext cx="3274422" cy="217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https://uchkollektor39.ru/pictures/product/big/58508_big.jpg">
            <a:extLst>
              <a:ext uri="{FF2B5EF4-FFF2-40B4-BE49-F238E27FC236}">
                <a16:creationId xmlns:a16="http://schemas.microsoft.com/office/drawing/2014/main" id="{D80A43D9-36C1-4B05-842E-0D1BEC1A4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384" y="4129496"/>
            <a:ext cx="3268616" cy="245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24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6B7DF0-5CB7-434C-AA45-F7543AE4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58E650-FBCF-4CC6-9BC5-B405BEB2E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46115"/>
            <a:ext cx="9144000" cy="6211884"/>
          </a:xfrm>
        </p:spPr>
        <p:txBody>
          <a:bodyPr>
            <a:normAutofit/>
          </a:bodyPr>
          <a:lstStyle/>
          <a:p>
            <a:pPr lvl="0"/>
            <a:r>
              <a:rPr lang="ru-RU" b="1" cap="all" dirty="0"/>
              <a:t>Цель: </a:t>
            </a:r>
            <a:r>
              <a:rPr lang="ru-RU" dirty="0"/>
              <a:t>построение кинетической модели фотовосстановления о-хинонов в присутствии </a:t>
            </a:r>
            <a:r>
              <a:rPr lang="en-US" dirty="0"/>
              <a:t>H</a:t>
            </a:r>
            <a:r>
              <a:rPr lang="ru-RU" dirty="0"/>
              <a:t>-доноров без учета диффузионных процессов</a:t>
            </a:r>
          </a:p>
          <a:p>
            <a:pPr lvl="0"/>
            <a:r>
              <a:rPr lang="ru-RU" b="1" dirty="0"/>
              <a:t>ЗАДАЧИ: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Построение системы обыкновенных дифференциальных уравнений для описания механизма фотовосстановления.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Изучение жесткости этой системы и влияния параметров (констант скорости) на конечное решение.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Численное решение системы подходящим эффективным методом.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Параметрическое исследование модели для нахождения оптимальных значений концентрации свободных радикалов.</a:t>
            </a:r>
          </a:p>
          <a:p>
            <a:pPr lvl="0"/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878028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110A2C-5FE8-4A85-9730-1CB3908DF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Фотосенсибилизация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7A8D5E7-ADEF-42CB-B673-F7DFF2F1E59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3149" y="1099955"/>
            <a:ext cx="6313714" cy="46580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89AE71BC-2078-4599-9559-94B6601A3A4F}"/>
                  </a:ext>
                </a:extLst>
              </p:cNvPr>
              <p:cNvSpPr/>
              <p:nvPr/>
            </p:nvSpPr>
            <p:spPr>
              <a:xfrm>
                <a:off x="6022725" y="2427431"/>
                <a:ext cx="312127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1" i="1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ru-RU" sz="2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400" b="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ru-RU" sz="2400" b="0" i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sSup>
                        <m:sSupPr>
                          <m:ctrlPr>
                            <a:rPr lang="ru-RU" sz="2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b="0" i="0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a:rPr lang="ru-RU" sz="2400" b="0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ru-RU" sz="2400" b="0" i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lang="ru-RU" sz="2400" b="0" i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ru-RU" sz="2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b="0" i="0"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p>
                          <m:r>
                            <a:rPr lang="ru-RU" sz="2400" b="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89AE71BC-2078-4599-9559-94B6601A3A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725" y="2427431"/>
                <a:ext cx="312127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B3441323-C235-4E37-B404-B86F6BE6CCB7}"/>
              </a:ext>
            </a:extLst>
          </p:cNvPr>
          <p:cNvCxnSpPr>
            <a:cxnSpLocks/>
          </p:cNvCxnSpPr>
          <p:nvPr/>
        </p:nvCxnSpPr>
        <p:spPr>
          <a:xfrm>
            <a:off x="6022725" y="1746069"/>
            <a:ext cx="0" cy="25579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071DCCC5-6221-4313-8FC1-F40D8A6771A8}"/>
              </a:ext>
            </a:extLst>
          </p:cNvPr>
          <p:cNvCxnSpPr>
            <a:cxnSpLocks/>
          </p:cNvCxnSpPr>
          <p:nvPr/>
        </p:nvCxnSpPr>
        <p:spPr>
          <a:xfrm>
            <a:off x="6022725" y="4337925"/>
            <a:ext cx="0" cy="12834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94CE8771-D064-468B-89E5-83B3E3BD2AB9}"/>
                  </a:ext>
                </a:extLst>
              </p:cNvPr>
              <p:cNvSpPr/>
              <p:nvPr/>
            </p:nvSpPr>
            <p:spPr>
              <a:xfrm>
                <a:off x="6069171" y="4615636"/>
                <a:ext cx="265445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ru-RU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400" b="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ru-RU" sz="2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ru-RU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sz="2400" b="0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ru-RU" sz="2400" b="0" i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ru-RU" sz="2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b="0" i="0"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p>
                          <m:r>
                            <a:rPr lang="ru-RU" sz="2400" b="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94CE8771-D064-468B-89E5-83B3E3BD2A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171" y="4615636"/>
                <a:ext cx="265445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218A26FE-C966-4719-8C2E-45C4793320B3}"/>
                  </a:ext>
                </a:extLst>
              </p:cNvPr>
              <p:cNvSpPr/>
              <p:nvPr/>
            </p:nvSpPr>
            <p:spPr>
              <a:xfrm>
                <a:off x="6863668" y="3832272"/>
                <a:ext cx="1527788" cy="3724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1" i="1">
                          <a:latin typeface="Cambria Math" panose="02040503050406030204" pitchFamily="18" charset="0"/>
                        </a:rPr>
                        <m:t>𝝉</m:t>
                      </m:r>
                      <m:sSup>
                        <m:sSupPr>
                          <m:ctrlPr>
                            <a:rPr lang="ru-RU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b="0" i="0">
                              <a:latin typeface="Cambria Math" panose="02040503050406030204" pitchFamily="18" charset="0"/>
                            </a:rPr>
                            <m:t>~10</m:t>
                          </m:r>
                        </m:e>
                        <m:sup>
                          <m:r>
                            <a:rPr lang="ru-RU" b="0" i="0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lang="ru-RU" b="0" i="0">
                          <a:latin typeface="Cambria Math" panose="02040503050406030204" pitchFamily="18" charset="0"/>
                        </a:rPr>
                        <m:t>с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218A26FE-C966-4719-8C2E-45C4793320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668" y="3832272"/>
                <a:ext cx="1527788" cy="3724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E153F16A-37B6-42EB-9626-22A6D1007477}"/>
              </a:ext>
            </a:extLst>
          </p:cNvPr>
          <p:cNvCxnSpPr/>
          <p:nvPr/>
        </p:nvCxnSpPr>
        <p:spPr>
          <a:xfrm>
            <a:off x="2309766" y="1789614"/>
            <a:ext cx="371295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044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AFE203-9C5E-4914-88D7-6EB5CD42D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Механизм тушения триплетов</a:t>
            </a:r>
            <a:r>
              <a:rPr lang="en-US" dirty="0"/>
              <a:t> </a:t>
            </a:r>
            <a:r>
              <a:rPr lang="ru-RU" dirty="0"/>
              <a:t>аминами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7AE1508-FAE2-4CAC-A755-3116279331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3407831"/>
                <a:ext cx="9144000" cy="205867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ru-RU" sz="2000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𝒉𝒗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~ </m:t>
                    </m:r>
                    <m:sSup>
                      <m:sSupPr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b="1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ru-RU" sz="2000" b="1" i="1">
                            <a:latin typeface="Cambria Math" panose="02040503050406030204" pitchFamily="18" charset="0"/>
                          </a:rPr>
                          <m:t>𝟖</m:t>
                        </m:r>
                      </m:sup>
                    </m:sSup>
                    <m:sSup>
                      <m:sSupPr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b="1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ru-RU" sz="2000" b="1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ru-RU" sz="2000" b="1" i="1">
                            <a:latin typeface="Cambria Math" panose="02040503050406030204" pitchFamily="18" charset="0"/>
                          </a:rPr>
                          <m:t>𝟏𝟎</m:t>
                        </m:r>
                      </m:sup>
                    </m:sSup>
                    <m:sSup>
                      <m:sSupPr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b="1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p>
                        <m:r>
                          <a:rPr lang="ru-RU" sz="2000" b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ru-RU" sz="2000" i="1" dirty="0"/>
                  <a:t> 	- переход в триплетное состояние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ru-RU" sz="2000" b="1" i="1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ru-RU" sz="2000" b="1" i="1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sz="2000" b="1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ru-RU" sz="2000" b="1" i="1">
                            <a:latin typeface="Cambria Math" panose="02040503050406030204" pitchFamily="18" charset="0"/>
                          </a:rPr>
                          <m:t>𝟕</m:t>
                        </m:r>
                      </m:sup>
                    </m:sSup>
                    <m:r>
                      <a:rPr lang="ru-RU" sz="2000" b="1" i="1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b="1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ru-RU" sz="2000" b="1" i="1">
                            <a:latin typeface="Cambria Math" panose="02040503050406030204" pitchFamily="18" charset="0"/>
                          </a:rPr>
                          <m:t>𝟗</m:t>
                        </m:r>
                      </m:sup>
                    </m:sSup>
                    <m:r>
                      <a:rPr lang="ru-RU" sz="2000" b="1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b="1" i="1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p>
                        <m:r>
                          <a:rPr lang="ru-RU" sz="20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ru-RU" sz="2000" b="1" dirty="0"/>
                  <a:t> 	</a:t>
                </a:r>
                <a:r>
                  <a:rPr lang="ru-RU" sz="2000" dirty="0"/>
                  <a:t>- передача электрона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ru-RU" sz="20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sz="2000" b="1" i="1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ru-RU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000" b="1" i="1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sz="2000" b="1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ru-RU" sz="2000" b="1" i="1">
                            <a:latin typeface="Cambria Math" panose="02040503050406030204" pitchFamily="18" charset="0"/>
                          </a:rPr>
                          <m:t>𝟕</m:t>
                        </m:r>
                      </m:sup>
                    </m:sSup>
                    <m:r>
                      <a:rPr lang="ru-RU" sz="2000" b="1" i="1">
                        <a:latin typeface="Cambria Math" panose="02040503050406030204" pitchFamily="18" charset="0"/>
                      </a:rPr>
                      <m:t> − </m:t>
                    </m:r>
                    <m:sSup>
                      <m:sSupPr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b="1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ru-RU" sz="2000" b="1" i="1">
                            <a:latin typeface="Cambria Math" panose="02040503050406030204" pitchFamily="18" charset="0"/>
                          </a:rPr>
                          <m:t>𝟗</m:t>
                        </m:r>
                      </m:sup>
                    </m:sSup>
                    <m:r>
                      <a:rPr lang="ru-RU" sz="2000" b="1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b="1" i="1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p>
                        <m:r>
                          <a:rPr lang="ru-RU" sz="20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ru-RU" sz="2000" b="1" dirty="0"/>
                  <a:t> 	</a:t>
                </a:r>
                <a:r>
                  <a:rPr lang="ru-RU" sz="2000" dirty="0"/>
                  <a:t>- обратный процесс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sSup>
                          <m:sSupPr>
                            <m:ctrlPr>
                              <a:rPr lang="ru-RU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0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ru-RU" sz="20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sub>
                    </m:sSub>
                    <m:r>
                      <a:rPr lang="ru-RU" sz="2000" b="1" i="1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sz="2000" b="1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ru-RU" sz="2000" b="1" i="1">
                            <a:latin typeface="Cambria Math" panose="02040503050406030204" pitchFamily="18" charset="0"/>
                          </a:rPr>
                          <m:t>𝟗</m:t>
                        </m:r>
                      </m:sup>
                    </m:sSup>
                    <m:r>
                      <a:rPr lang="ru-RU" sz="2000" b="1" i="1" smtClean="0">
                        <a:latin typeface="Cambria Math" panose="02040503050406030204" pitchFamily="18" charset="0"/>
                      </a:rPr>
                      <m:t> − </m:t>
                    </m:r>
                    <m:sSup>
                      <m:sSupPr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b="1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ru-RU" sz="20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p>
                    </m:sSup>
                    <m:r>
                      <a:rPr lang="ru-RU" sz="2000" b="1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b="1" i="1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p>
                        <m:r>
                          <a:rPr lang="ru-RU" sz="20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ru-RU" sz="2000" b="1" dirty="0"/>
                  <a:t>	</a:t>
                </a:r>
                <a:r>
                  <a:rPr lang="ru-RU" sz="2000" dirty="0"/>
                  <a:t>- передача </a:t>
                </a:r>
                <a:r>
                  <a:rPr lang="en-US" sz="2000" dirty="0"/>
                  <a:t>H</a:t>
                </a:r>
                <a:endParaRPr lang="ru-RU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ru-RU" sz="2000" b="1" i="1">
                            <a:latin typeface="Cambria Math" panose="02040503050406030204" pitchFamily="18" charset="0"/>
                          </a:rPr>
                          <m:t>𝒅𝒊𝒇𝒇</m:t>
                        </m:r>
                      </m:sub>
                    </m:sSub>
                    <m:r>
                      <a:rPr lang="ru-RU" sz="20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ru-RU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0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0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ru-RU" sz="2000" b="1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b="1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ru-RU" sz="2000" b="1" i="1">
                            <a:latin typeface="Cambria Math" panose="02040503050406030204" pitchFamily="18" charset="0"/>
                          </a:rPr>
                          <m:t>𝟖</m:t>
                        </m:r>
                      </m:sup>
                    </m:sSup>
                    <m:sSup>
                      <m:sSupPr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sz="2000" b="1" i="1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p>
                        <m:r>
                          <a:rPr lang="ru-RU" sz="20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sz="2000" b="1" dirty="0"/>
                  <a:t> </a:t>
                </a:r>
                <a:r>
                  <a:rPr lang="ru-RU" sz="2000" b="1" dirty="0"/>
                  <a:t>	</a:t>
                </a:r>
                <a:r>
                  <a:rPr lang="en-US" sz="2000" dirty="0"/>
                  <a:t>- </a:t>
                </a:r>
                <a:r>
                  <a:rPr lang="ru-RU" sz="2000" dirty="0"/>
                  <a:t>скорость диффузионных процессов</a:t>
                </a:r>
                <a:endParaRPr lang="en-US" sz="2000" dirty="0"/>
              </a:p>
              <a:p>
                <a:endParaRPr lang="ru-RU" sz="2000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7AE1508-FAE2-4CAC-A755-3116279331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3407831"/>
                <a:ext cx="9144000" cy="2058671"/>
              </a:xfrm>
              <a:blipFill>
                <a:blip r:embed="rId3"/>
                <a:stretch>
                  <a:fillRect t="-2663" b="-35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534978F-4526-4850-B4B4-F748ED0EA23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23707"/>
            <a:ext cx="9144000" cy="1605293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367A5B1F-BA90-463D-A4F0-5A84FE9D1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646115"/>
            <a:ext cx="10584316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9614B15B-65A2-4254-A24C-FBA930903B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2880892"/>
              </p:ext>
            </p:extLst>
          </p:nvPr>
        </p:nvGraphicFramePr>
        <p:xfrm>
          <a:off x="1" y="654224"/>
          <a:ext cx="9143999" cy="1136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CS ChemDraw Drawing" r:id="rId5" imgW="3916776" imgH="481493" progId="ChemDraw.Document.6.0">
                  <p:embed/>
                </p:oleObj>
              </mc:Choice>
              <mc:Fallback>
                <p:oleObj name="CS ChemDraw Drawing" r:id="rId5" imgW="3916776" imgH="481493" progId="ChemDraw.Document.6.0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654224"/>
                        <a:ext cx="9143999" cy="11362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77CB3C28-A49D-4BC8-9FB4-E0B5147822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7479469"/>
              </p:ext>
            </p:extLst>
          </p:nvPr>
        </p:nvGraphicFramePr>
        <p:xfrm>
          <a:off x="7262949" y="3789012"/>
          <a:ext cx="1775958" cy="1230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CS ChemDraw Drawing" r:id="rId7" imgW="764694" imgH="530258" progId="ChemDraw.Document.6.0">
                  <p:embed/>
                </p:oleObj>
              </mc:Choice>
              <mc:Fallback>
                <p:oleObj name="CS ChemDraw Drawing" r:id="rId7" imgW="764694" imgH="530258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262949" y="3789012"/>
                        <a:ext cx="1775958" cy="12306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1222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F64605-E005-43EB-B1B8-775B64BF5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Тушение пирокатехинами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Объект 5">
                <a:extLst>
                  <a:ext uri="{FF2B5EF4-FFF2-40B4-BE49-F238E27FC236}">
                    <a16:creationId xmlns:a16="http://schemas.microsoft.com/office/drawing/2014/main" id="{4FA11529-D613-45C5-A685-4588EA35A5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2125798"/>
                <a:ext cx="4632960" cy="292735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b="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ru-RU" sz="2400" b="0" i="1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b="0" i="1">
                            <a:latin typeface="Cambria Math" panose="02040503050406030204" pitchFamily="18" charset="0"/>
                          </a:rPr>
                          <m:t> 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ru-RU" sz="2400" b="0" i="1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b="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ru-RU" sz="2400" b="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b="0" i="1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p>
                        <m:r>
                          <a:rPr lang="ru-RU" sz="2400" b="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i="1" dirty="0"/>
                  <a:t> - </a:t>
                </a:r>
                <a:r>
                  <a:rPr lang="ru-RU" sz="2400" i="1" dirty="0"/>
                  <a:t>константа восстановления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sz="2400" b="0" i="1">
                        <a:latin typeface="Cambria Math" panose="02040503050406030204" pitchFamily="18" charset="0"/>
                      </a:rPr>
                      <m:t>~2∗</m:t>
                    </m:r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b="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2400" b="0" i="1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ru-RU" sz="2400" i="1" dirty="0"/>
                  <a:t> - константа равновесия</a:t>
                </a:r>
              </a:p>
            </p:txBody>
          </p:sp>
        </mc:Choice>
        <mc:Fallback>
          <p:sp>
            <p:nvSpPr>
              <p:cNvPr id="6" name="Объект 5">
                <a:extLst>
                  <a:ext uri="{FF2B5EF4-FFF2-40B4-BE49-F238E27FC236}">
                    <a16:creationId xmlns:a16="http://schemas.microsoft.com/office/drawing/2014/main" id="{4FA11529-D613-45C5-A685-4588EA35A5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125798"/>
                <a:ext cx="4632960" cy="2927351"/>
              </a:xfrm>
              <a:blipFill>
                <a:blip r:embed="rId3"/>
                <a:stretch>
                  <a:fillRect l="-1974" t="-2083" r="-19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C690DF9E-7881-4765-85C3-D4B3D9AAF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1223"/>
            <a:ext cx="1031630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7640F0E4-F9DE-4340-BA85-3CD2301A6B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5503691"/>
              </p:ext>
            </p:extLst>
          </p:nvPr>
        </p:nvGraphicFramePr>
        <p:xfrm>
          <a:off x="0" y="783772"/>
          <a:ext cx="9126251" cy="1018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CS ChemDraw Drawing" r:id="rId4" imgW="4681728" imgH="522641" progId="ChemDraw.Document.6.0">
                  <p:embed/>
                </p:oleObj>
              </mc:Choice>
              <mc:Fallback>
                <p:oleObj name="CS ChemDraw Drawing" r:id="rId4" imgW="4681728" imgH="522641" progId="ChemDraw.Document.6.0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783772"/>
                        <a:ext cx="9126251" cy="10189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76821B1-2429-4A0D-9019-703AFDB75E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337" y="1802674"/>
            <a:ext cx="2908663" cy="5043403"/>
          </a:xfrm>
          <a:prstGeom prst="rect">
            <a:avLst/>
          </a:prstGeom>
        </p:spPr>
      </p:pic>
      <p:sp>
        <p:nvSpPr>
          <p:cNvPr id="9" name="Надпись 88">
            <a:extLst>
              <a:ext uri="{FF2B5EF4-FFF2-40B4-BE49-F238E27FC236}">
                <a16:creationId xmlns:a16="http://schemas.microsoft.com/office/drawing/2014/main" id="{1F782A25-BA23-4D38-AB60-D17D1B243527}"/>
              </a:ext>
            </a:extLst>
          </p:cNvPr>
          <p:cNvSpPr txBox="1"/>
          <p:nvPr/>
        </p:nvSpPr>
        <p:spPr>
          <a:xfrm>
            <a:off x="1541417" y="5629653"/>
            <a:ext cx="4759507" cy="1216424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ct val="150000"/>
              </a:lnSpc>
              <a:spcAft>
                <a:spcPts val="0"/>
              </a:spcAft>
            </a:pPr>
            <a:r>
              <a:rPr lang="ru-RU" sz="1600" i="1" dirty="0">
                <a:effectLst/>
                <a:ea typeface="Times New Roman" panose="02020603050405020304" pitchFamily="18" charset="0"/>
              </a:rPr>
              <a:t>2,6-дифенилбензохинона-1,4 (2,3 эВ) в бензоле (1) </a:t>
            </a:r>
          </a:p>
          <a:p>
            <a:pPr algn="r">
              <a:lnSpc>
                <a:spcPct val="150000"/>
              </a:lnSpc>
              <a:spcAft>
                <a:spcPts val="0"/>
              </a:spcAft>
            </a:pPr>
            <a:r>
              <a:rPr lang="ru-RU" sz="1600" i="1" dirty="0" err="1">
                <a:effectLst/>
                <a:ea typeface="Times New Roman" panose="02020603050405020304" pitchFamily="18" charset="0"/>
              </a:rPr>
              <a:t>антантрона</a:t>
            </a:r>
            <a:r>
              <a:rPr lang="ru-RU" sz="1600" i="1" dirty="0">
                <a:effectLst/>
                <a:ea typeface="Times New Roman" panose="02020603050405020304" pitchFamily="18" charset="0"/>
              </a:rPr>
              <a:t> (1,6 эВ) в бензоле (2) </a:t>
            </a:r>
          </a:p>
          <a:p>
            <a:pPr algn="r">
              <a:lnSpc>
                <a:spcPct val="150000"/>
              </a:lnSpc>
              <a:spcAft>
                <a:spcPts val="0"/>
              </a:spcAft>
            </a:pPr>
            <a:r>
              <a:rPr lang="ru-RU" sz="1600" i="1" dirty="0">
                <a:effectLst/>
                <a:ea typeface="Times New Roman" panose="02020603050405020304" pitchFamily="18" charset="0"/>
              </a:rPr>
              <a:t> </a:t>
            </a:r>
            <a:r>
              <a:rPr lang="ru-RU" sz="1600" i="1" dirty="0" err="1">
                <a:ea typeface="Times New Roman" panose="02020603050405020304" pitchFamily="18" charset="0"/>
              </a:rPr>
              <a:t>антантрона</a:t>
            </a:r>
            <a:r>
              <a:rPr lang="ru-RU" sz="1600" i="1" dirty="0">
                <a:ea typeface="Times New Roman" panose="02020603050405020304" pitchFamily="18" charset="0"/>
              </a:rPr>
              <a:t> в </a:t>
            </a:r>
            <a:r>
              <a:rPr lang="ru-RU" sz="1600" i="1" dirty="0">
                <a:effectLst/>
                <a:ea typeface="Times New Roman" panose="02020603050405020304" pitchFamily="18" charset="0"/>
              </a:rPr>
              <a:t>ацетонитриле (3)</a:t>
            </a:r>
          </a:p>
        </p:txBody>
      </p:sp>
    </p:spTree>
    <p:extLst>
      <p:ext uri="{BB962C8B-B14F-4D97-AF65-F5344CB8AC3E}">
        <p14:creationId xmlns:p14="http://schemas.microsoft.com/office/powerpoint/2010/main" val="12647101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328</TotalTime>
  <Words>198</Words>
  <Application>Microsoft Office PowerPoint</Application>
  <PresentationFormat>Экран (4:3)</PresentationFormat>
  <Paragraphs>34</Paragraphs>
  <Slides>6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Wingdings</vt:lpstr>
      <vt:lpstr>Тема Office</vt:lpstr>
      <vt:lpstr>CS ChemDraw Drawing</vt:lpstr>
      <vt:lpstr>Презентация PowerPoint</vt:lpstr>
      <vt:lpstr>Введение</vt:lpstr>
      <vt:lpstr>Цели и задачи</vt:lpstr>
      <vt:lpstr>Фотосенсибилизация</vt:lpstr>
      <vt:lpstr>Механизм тушения триплетов аминами</vt:lpstr>
      <vt:lpstr>Тушение пирокатехинами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STRANGER</dc:creator>
  <cp:lastModifiedBy>STRANGER</cp:lastModifiedBy>
  <cp:revision>22</cp:revision>
  <dcterms:created xsi:type="dcterms:W3CDTF">2023-05-26T13:10:30Z</dcterms:created>
  <dcterms:modified xsi:type="dcterms:W3CDTF">2023-05-26T18:57:40Z</dcterms:modified>
</cp:coreProperties>
</file>