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7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2497" autoAdjust="0"/>
  </p:normalViewPr>
  <p:slideViewPr>
    <p:cSldViewPr snapToGrid="0">
      <p:cViewPr varScale="1">
        <p:scale>
          <a:sx n="88" d="100"/>
          <a:sy n="88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573823"/>
          </a:xfrm>
        </p:spPr>
        <p:txBody>
          <a:bodyPr anchor="ctr">
            <a:noAutofit/>
          </a:bodyPr>
          <a:lstStyle/>
          <a:p>
            <a:r>
              <a:rPr lang="ru-RU" sz="3200" b="1" dirty="0"/>
              <a:t>Математическое моделирование – реакции фотовосстановления о-хинонов в присутствии третичных аминов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879730"/>
            <a:ext cx="6858000" cy="1978269"/>
          </a:xfrm>
        </p:spPr>
        <p:txBody>
          <a:bodyPr>
            <a:normAutofit lnSpcReduction="10000"/>
          </a:bodyPr>
          <a:lstStyle/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Заведующий кафедрой физической химии,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д.х.н., профессор:</a:t>
            </a:r>
            <a:r>
              <a:rPr lang="ru-RU" sz="1400" kern="150" dirty="0">
                <a:effectLst/>
                <a:highlight>
                  <a:srgbClr val="FFFF00"/>
                </a:highlight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Маркин А.В.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Руководитель практики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к.х.н., доцент кафедры физической химии: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Арсеньев М. В.</a:t>
            </a: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Исполнитель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студент 4 курса ОФО группы 0219С-ФХ: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Крайнов И. О.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EA165-8701-4793-A29D-DE8D4837D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396"/>
            <a:ext cx="4510454" cy="2548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80726-7AC7-4806-97C0-AC6D62174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" y="3568503"/>
            <a:ext cx="4510452" cy="2548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83661E-93D9-4A11-9EED-76468D353D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3548" y="1020395"/>
            <a:ext cx="4510453" cy="2548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4F9E3E-AD5F-4D9C-B1A1-2D270D7264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3568593"/>
            <a:ext cx="4627436" cy="2874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/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Диапазон для интеграла по времени: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blipFill>
                <a:blip r:embed="rId6"/>
                <a:stretch>
                  <a:fillRect l="-962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16EE65C-3758-42FA-A170-4FFD82D45870}"/>
              </a:ext>
            </a:extLst>
          </p:cNvPr>
          <p:cNvSpPr txBox="1"/>
          <p:nvPr/>
        </p:nvSpPr>
        <p:spPr>
          <a:xfrm>
            <a:off x="5761160" y="3764080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1.55E-07</a:t>
            </a: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3.70E-05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41643-9DEE-4632-8F7D-34DB34E40C36}"/>
              </a:ext>
            </a:extLst>
          </p:cNvPr>
          <p:cNvSpPr txBox="1"/>
          <p:nvPr/>
        </p:nvSpPr>
        <p:spPr>
          <a:xfrm>
            <a:off x="4999160" y="5191274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dirty="0"/>
              <a:t>7.46E-08</a:t>
            </a:r>
            <a:endParaRPr lang="ru-RU" sz="1800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dirty="0"/>
              <a:t>3.78E-05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A5F7-5675-4640-9F89-AE858CD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/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sz="3600" i="0">
                          <a:latin typeface="Cambria Math" panose="02040503050406030204" pitchFamily="18" charset="0"/>
                        </a:rPr>
                        <m:t>DH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6B16E-CB46-424A-8C6B-AD9655528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138544"/>
            <a:ext cx="4088423" cy="973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2EA9B-DBFE-4D30-97AF-0B1E4A3482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451"/>
            <a:ext cx="5691939" cy="4570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4E47A-D49D-4E54-A7DB-729E2C231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6" y="1230923"/>
            <a:ext cx="4309994" cy="26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810724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456838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048694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500383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Фотовосстановление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92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40131"/>
              </p:ext>
            </p:extLst>
          </p:nvPr>
        </p:nvGraphicFramePr>
        <p:xfrm>
          <a:off x="43961" y="3231236"/>
          <a:ext cx="7543799" cy="93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CS ChemDraw Drawing" r:id="rId4" imgW="3916776" imgH="481493" progId="ChemDraw.Document.6.0">
                  <p:embed/>
                </p:oleObj>
              </mc:Choice>
              <mc:Fallback>
                <p:oleObj name="CS ChemDraw Drawing" r:id="rId4" imgW="3916776" imgH="481493" progId="ChemDraw.Document.6.0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614B15B-65A2-4254-A24C-FBA930903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3231236"/>
                        <a:ext cx="7543799" cy="937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400" i="1" dirty="0"/>
                  <a:t> </a:t>
                </a:r>
                <a:r>
                  <a:rPr lang="en-US" sz="1400" i="1" dirty="0"/>
                  <a:t>	</a:t>
                </a:r>
                <a:r>
                  <a:rPr lang="ru-RU" sz="14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</a:t>
                </a:r>
                <a:r>
                  <a:rPr lang="en-US" sz="1400" b="1" dirty="0"/>
                  <a:t>	</a:t>
                </a:r>
                <a:r>
                  <a:rPr lang="ru-RU" sz="14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b="1" dirty="0"/>
                  <a:t>	</a:t>
                </a:r>
                <a:r>
                  <a:rPr lang="ru-RU" sz="1400" dirty="0"/>
                  <a:t>- передача </a:t>
                </a:r>
                <a:r>
                  <a:rPr lang="en-US" sz="1400" dirty="0"/>
                  <a:t>H</a:t>
                </a:r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ru-RU" sz="1400" b="1" dirty="0"/>
                  <a:t>	</a:t>
                </a:r>
                <a:r>
                  <a:rPr lang="en-US" sz="1400" dirty="0"/>
                  <a:t>- </a:t>
                </a:r>
                <a:r>
                  <a:rPr lang="ru-RU" sz="1400" dirty="0"/>
                  <a:t>скорость диффузионных процессов</a:t>
                </a:r>
                <a:endParaRPr lang="en-US" sz="1400" dirty="0"/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  <a:blipFill>
                <a:blip r:embed="rId6"/>
                <a:stretch>
                  <a:fillRect l="-437"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/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C1FBE27-B556-4254-9C02-8DBB3E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28" y="57311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95DD882-7AB2-4261-8A19-B165B316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4025"/>
              </p:ext>
            </p:extLst>
          </p:nvPr>
        </p:nvGraphicFramePr>
        <p:xfrm>
          <a:off x="-6350" y="4316413"/>
          <a:ext cx="9245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CS ChemDraw Drawing" r:id="rId8" imgW="4805066" imgH="571406" progId="ChemDraw.Document.6.0">
                  <p:embed/>
                </p:oleObj>
              </mc:Choice>
              <mc:Fallback>
                <p:oleObj name="CS ChemDraw Drawing" r:id="rId8" imgW="4805066" imgH="571406" progId="ChemDraw.Document.6.0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BB39068-0852-4B91-B5FA-518998B2D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4316413"/>
                        <a:ext cx="9245600" cy="112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6E29D6-78F8-43C5-BC00-032429EDD8DC}"/>
              </a:ext>
            </a:extLst>
          </p:cNvPr>
          <p:cNvSpPr/>
          <p:nvPr/>
        </p:nvSpPr>
        <p:spPr>
          <a:xfrm>
            <a:off x="4141177" y="1663628"/>
            <a:ext cx="430823" cy="52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9C616E3-83C6-4408-9FA3-7880201A9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4199"/>
              </p:ext>
            </p:extLst>
          </p:nvPr>
        </p:nvGraphicFramePr>
        <p:xfrm>
          <a:off x="3680292" y="1573212"/>
          <a:ext cx="1083264" cy="72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CS ChemDraw Drawing" r:id="rId10" imgW="713117" imgH="478422" progId="ChemDraw.Document.6.0">
                  <p:embed/>
                </p:oleObj>
              </mc:Choice>
              <mc:Fallback>
                <p:oleObj name="CS ChemDraw Drawing" r:id="rId10" imgW="713117" imgH="4784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0292" y="1573212"/>
                        <a:ext cx="1083264" cy="72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Образование и 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4307" y="1799382"/>
                <a:ext cx="1945533" cy="53984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4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4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4307" y="1799382"/>
                <a:ext cx="1945533" cy="5398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8961" y="4285419"/>
                <a:ext cx="3161490" cy="562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61" y="4285419"/>
                <a:ext cx="3161490" cy="562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2E60E92-6931-4EE6-AFEB-000DB595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" y="35645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26FEA-AAC1-4646-95C2-F352294F2649}"/>
              </a:ext>
            </a:extLst>
          </p:cNvPr>
          <p:cNvSpPr txBox="1"/>
          <p:nvPr/>
        </p:nvSpPr>
        <p:spPr>
          <a:xfrm>
            <a:off x="0" y="4848294"/>
            <a:ext cx="55063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244-50A3-44B5-B5AA-15287BF61407}"/>
              </a:ext>
            </a:extLst>
          </p:cNvPr>
          <p:cNvSpPr txBox="1"/>
          <p:nvPr/>
        </p:nvSpPr>
        <p:spPr>
          <a:xfrm>
            <a:off x="7551071" y="3816690"/>
            <a:ext cx="17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</a:t>
            </a:r>
          </a:p>
          <a:p>
            <a:pPr algn="ctr"/>
            <a:r>
              <a:rPr lang="en-US" dirty="0"/>
              <a:t>N-products</a:t>
            </a:r>
            <a:endParaRPr lang="ru-RU" dirty="0"/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78FEB2B8-7CB7-436E-B53A-DB71D7F9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6" y="1630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8E6098E-FAE7-4E23-B90E-D7AF4221D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09070"/>
              </p:ext>
            </p:extLst>
          </p:nvPr>
        </p:nvGraphicFramePr>
        <p:xfrm>
          <a:off x="-63500" y="447675"/>
          <a:ext cx="92710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S ChemDraw Drawing" r:id="rId5" imgW="3819215" imgH="643097" progId="ChemDraw.Document.6.0">
                  <p:embed/>
                </p:oleObj>
              </mc:Choice>
              <mc:Fallback>
                <p:oleObj name="CS ChemDraw Drawing" r:id="rId5" imgW="3819215" imgH="643097" progId="ChemDraw.Document.6.0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0" y="447675"/>
                        <a:ext cx="9271000" cy="1547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9">
            <a:extLst>
              <a:ext uri="{FF2B5EF4-FFF2-40B4-BE49-F238E27FC236}">
                <a16:creationId xmlns:a16="http://schemas.microsoft.com/office/drawing/2014/main" id="{78687AEC-8175-4BC1-A0FD-C792832D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714" y="2336215"/>
            <a:ext cx="133067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EAF40A6-A807-4DD5-9C9E-609096E37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1252"/>
              </p:ext>
            </p:extLst>
          </p:nvPr>
        </p:nvGraphicFramePr>
        <p:xfrm>
          <a:off x="1588" y="2574925"/>
          <a:ext cx="108505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S ChemDraw Drawing" r:id="rId7" imgW="5896391" imgH="797083" progId="ChemDraw.Document.6.0">
                  <p:embed/>
                </p:oleObj>
              </mc:Choice>
              <mc:Fallback>
                <p:oleObj name="CS ChemDraw Drawing" r:id="rId7" imgW="5896391" imgH="797083" progId="ChemDraw.Document.6.0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74925"/>
                        <a:ext cx="10850562" cy="14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480" y="597714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480" y="597714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0336"/>
              </p:ext>
            </p:extLst>
          </p:nvPr>
        </p:nvGraphicFramePr>
        <p:xfrm>
          <a:off x="-1" y="501650"/>
          <a:ext cx="9143999" cy="551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F17374C-D2B2-4D60-A27C-7D8BAFD95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501650"/>
                        <a:ext cx="9143999" cy="5519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5"/>
          <a:stretch/>
        </p:blipFill>
        <p:spPr>
          <a:xfrm>
            <a:off x="0" y="501651"/>
            <a:ext cx="9144000" cy="3602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290570"/>
                  </p:ext>
                </p:extLst>
              </p:nvPr>
            </p:nvGraphicFramePr>
            <p:xfrm>
              <a:off x="101600" y="4104592"/>
              <a:ext cx="8869338" cy="27892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5340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𝐪𝐃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290570"/>
                  </p:ext>
                </p:extLst>
              </p:nvPr>
            </p:nvGraphicFramePr>
            <p:xfrm>
              <a:off x="101600" y="4104592"/>
              <a:ext cx="8869338" cy="27892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8923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 b="-2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 b="-2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 b="-2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90BEE4-1600-48C0-B066-601B5178D2C7}"/>
              </a:ext>
            </a:extLst>
          </p:cNvPr>
          <p:cNvSpPr txBox="1"/>
          <p:nvPr/>
        </p:nvSpPr>
        <p:spPr>
          <a:xfrm>
            <a:off x="7886700" y="908858"/>
            <a:ext cx="144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N-products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1031</Words>
  <Application>Microsoft Office PowerPoint</Application>
  <PresentationFormat>Экран (4:3)</PresentationFormat>
  <Paragraphs>191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Cambria Math</vt:lpstr>
      <vt:lpstr>Liberation Serif</vt:lpstr>
      <vt:lpstr>Lucida Sans</vt:lpstr>
      <vt:lpstr>Times New Roman</vt:lpstr>
      <vt:lpstr>Wingdings</vt:lpstr>
      <vt:lpstr>Тема Office</vt:lpstr>
      <vt:lpstr>CS ChemDraw Drawing</vt:lpstr>
      <vt:lpstr>Математическое моделирование – реакции фотовосстановления о-хинонов в присутствии третичных аминов</vt:lpstr>
      <vt:lpstr>Введение</vt:lpstr>
      <vt:lpstr>Цели и задачи</vt:lpstr>
      <vt:lpstr>Восстановление</vt:lpstr>
      <vt:lpstr>Фотосенсибилизация</vt:lpstr>
      <vt:lpstr>Фотовосстановление</vt:lpstr>
      <vt:lpstr>Образование и 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Проблемы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STRANGER</cp:lastModifiedBy>
  <cp:revision>64</cp:revision>
  <dcterms:created xsi:type="dcterms:W3CDTF">2023-05-26T13:10:30Z</dcterms:created>
  <dcterms:modified xsi:type="dcterms:W3CDTF">2023-05-29T21:53:17Z</dcterms:modified>
</cp:coreProperties>
</file>