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77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  <p:cmAuthor id="2" name="HOME" initials="H" lastIdx="3" clrIdx="1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2497" autoAdjust="0"/>
  </p:normalViewPr>
  <p:slideViewPr>
    <p:cSldViewPr snapToGrid="0">
      <p:cViewPr varScale="1">
        <p:scale>
          <a:sx n="87" d="100"/>
          <a:sy n="87" d="100"/>
        </p:scale>
        <p:origin x="122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27T12:45:42.792" idx="3">
    <p:pos x="10" y="10"/>
    <p:text>не 2D-&gt;; QD-&gt;; Q+ QHD-&gt;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2570-70E6-4F35-8EFA-084ECBFD8BF4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8D7B-BF07-4ED0-962A-7064E7AF7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4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165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28.05.2023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572000" cy="58546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28.05.2023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28.05.2023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28.05.2023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28.05.2023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omments" Target="../comments/comment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4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573823"/>
          </a:xfrm>
        </p:spPr>
        <p:txBody>
          <a:bodyPr anchor="ctr">
            <a:noAutofit/>
          </a:bodyPr>
          <a:lstStyle/>
          <a:p>
            <a:r>
              <a:rPr lang="ru-RU" sz="3200" b="1" dirty="0"/>
              <a:t>Математическое моделирование – реакции фотовосстановления о-хинонов в присутствии третичных аминов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879730"/>
            <a:ext cx="6858000" cy="1978269"/>
          </a:xfrm>
        </p:spPr>
        <p:txBody>
          <a:bodyPr>
            <a:normAutofit lnSpcReduction="10000"/>
          </a:bodyPr>
          <a:lstStyle/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Заведующий кафедрой физической химии,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д.х.н., профессор:</a:t>
            </a:r>
            <a:r>
              <a:rPr lang="ru-RU" sz="1400" kern="150" dirty="0">
                <a:effectLst/>
                <a:highlight>
                  <a:srgbClr val="FFFF00"/>
                </a:highlight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Маркин А.В.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Руководитель практики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к.х.н., доцент кафедры физической химии: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Арсеньев М. В.</a:t>
            </a: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Исполнитель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студент 4 курса ОФО группы 0219С-ФХ: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Крайнов И. О.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E5987-69B2-41CA-9076-C189AF5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BF333-EEC6-4F49-9B11-AC8FD346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62699" b="48877"/>
          <a:stretch/>
        </p:blipFill>
        <p:spPr bwMode="auto">
          <a:xfrm>
            <a:off x="3115984" y="4138421"/>
            <a:ext cx="3630256" cy="271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 = k1*[Q]*[DH],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R2 = k2*[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sz="1400" b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R3 = k3*[QH]*[D],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R4 = k4*[QH]*[QH],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R5 = k5*[Q]*[QHH],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𝑞𝐻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R6 = k6*[Q]*[QHD],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14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R7 = k7*[QD],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R8 = k8*[Q]*[D],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R9 = k9*[QHD],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R10 = k10*[D]*[D],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𝑟𝐷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R11 = k11*[Q]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695" t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E0D336-998A-4A63-A41A-6565802F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8485"/>
              </p:ext>
            </p:extLst>
          </p:nvPr>
        </p:nvGraphicFramePr>
        <p:xfrm>
          <a:off x="7245751" y="108089"/>
          <a:ext cx="1898249" cy="498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835">
                  <a:extLst>
                    <a:ext uri="{9D8B030D-6E8A-4147-A177-3AD203B41FA5}">
                      <a16:colId xmlns:a16="http://schemas.microsoft.com/office/drawing/2014/main" val="3959745747"/>
                    </a:ext>
                  </a:extLst>
                </a:gridCol>
                <a:gridCol w="941414">
                  <a:extLst>
                    <a:ext uri="{9D8B030D-6E8A-4147-A177-3AD203B41FA5}">
                      <a16:colId xmlns:a16="http://schemas.microsoft.com/office/drawing/2014/main" val="2288026508"/>
                    </a:ext>
                  </a:extLst>
                </a:gridCol>
              </a:tblGrid>
              <a:tr h="3003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Константа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43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1E+9*light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9960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649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k3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28385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2429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K2*k4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7069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1802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k7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K4*k8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070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980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0.001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4462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49011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7068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2,00E-06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4788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78905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1,00E-06</a:t>
                      </a:r>
                      <a:endParaRPr lang="ru-RU" sz="13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5399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18728A6-4629-40D0-A283-F976743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36816"/>
              </p:ext>
            </p:extLst>
          </p:nvPr>
        </p:nvGraphicFramePr>
        <p:xfrm>
          <a:off x="0" y="4473419"/>
          <a:ext cx="3115984" cy="11846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26916">
                  <a:extLst>
                    <a:ext uri="{9D8B030D-6E8A-4147-A177-3AD203B41FA5}">
                      <a16:colId xmlns:a16="http://schemas.microsoft.com/office/drawing/2014/main" val="1975057196"/>
                    </a:ext>
                  </a:extLst>
                </a:gridCol>
                <a:gridCol w="1889068">
                  <a:extLst>
                    <a:ext uri="{9D8B030D-6E8A-4147-A177-3AD203B41FA5}">
                      <a16:colId xmlns:a16="http://schemas.microsoft.com/office/drawing/2014/main" val="2809042507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Вещество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Концентрация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2544865726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3162380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DH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1640035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QHH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6360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52BD-F279-4601-8469-1E56A48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метода расчета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149F-E44D-4ABD-ACFF-FDC5790B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5854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1. дискретизация по времени</a:t>
            </a:r>
          </a:p>
          <a:p>
            <a:r>
              <a:rPr lang="ru-RU" sz="2400" dirty="0"/>
              <a:t>2. линеаризация системы и итерационное решение с помощью метода Ньютона-</a:t>
            </a:r>
            <a:r>
              <a:rPr lang="ru-RU" sz="2400" dirty="0" err="1"/>
              <a:t>Рафсона</a:t>
            </a:r>
            <a:r>
              <a:rPr lang="ru-RU" sz="2400" dirty="0"/>
              <a:t> на каждом временном шаге</a:t>
            </a:r>
          </a:p>
          <a:p>
            <a:r>
              <a:rPr lang="ru-RU" sz="2400" dirty="0"/>
              <a:t>3. решение системы линейных алгебраических уравнений на каждой итерации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67275-43AB-4362-8A35-BE93B988E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2448936"/>
            <a:ext cx="8185638" cy="44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9D87F-C2EE-4238-9AB1-08793FB4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744" r="523" b="-6"/>
          <a:stretch/>
        </p:blipFill>
        <p:spPr bwMode="auto">
          <a:xfrm>
            <a:off x="4999300" y="501652"/>
            <a:ext cx="4144700" cy="324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39C3B-3FD3-4822-B780-0DC2EC6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Дискретизация по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Общий вид метода 𝐵𝐷𝐹 порядка 𝑠</a:t>
                </a:r>
                <a:r>
                  <a:rPr lang="en-US" sz="2000" b="1" dirty="0"/>
                  <a:t>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blipFill>
                <a:blip r:embed="rId3"/>
                <a:stretch>
                  <a:fillRect l="-1395" t="-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664FC5-ECD9-4D94-BD73-A2E34F4D6DBE}"/>
              </a:ext>
            </a:extLst>
          </p:cNvPr>
          <p:cNvSpPr txBox="1"/>
          <p:nvPr/>
        </p:nvSpPr>
        <p:spPr>
          <a:xfrm>
            <a:off x="-1" y="2245752"/>
            <a:ext cx="45720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ограничение на максимальный порядок точности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= 6</a:t>
            </a:r>
            <a:endParaRPr lang="ru-RU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фиксированный порядок точности для каждого числа стадий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обладают высокой устойчивостью при решении жестких систем дифференциальных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/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Нужно решение нелинейной системы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blipFill>
                <a:blip r:embed="rId4"/>
                <a:stretch>
                  <a:fillRect l="-1165" t="-2062" r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3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Линеаризация методом Ньютона-</a:t>
            </a:r>
            <a:r>
              <a:rPr lang="ru-RU" dirty="0" err="1"/>
              <a:t>Рафсона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Задается начальное приближение вектора решения: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Вычисляется значение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 их частных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 точке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Составляется и решается с использованием одного из различных методов система линейных уравнений для приращения вектора решения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Вычисляется следующее приближение вектора решения по формуле: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𝚫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Проверяется условие окончания итерационного процесса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  <a:blipFill>
                <a:blip r:embed="rId2"/>
                <a:stretch>
                  <a:fillRect l="-581" t="-892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/>
          <a:stretch/>
        </p:blipFill>
        <p:spPr bwMode="auto">
          <a:xfrm>
            <a:off x="4999301" y="501651"/>
            <a:ext cx="4144699" cy="2626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46CCB-ABBA-4107-8850-FA2E5E11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4425510"/>
            <a:ext cx="4495800" cy="101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Нелинейная система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blipFill>
                <a:blip r:embed="rId5"/>
                <a:stretch>
                  <a:fillRect l="-1297" t="-1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A165CB6-BD83-4AAE-BC5D-0A3EC3E43EBB}"/>
              </a:ext>
            </a:extLst>
          </p:cNvPr>
          <p:cNvGrpSpPr/>
          <p:nvPr/>
        </p:nvGrpSpPr>
        <p:grpSpPr>
          <a:xfrm>
            <a:off x="4762500" y="5038752"/>
            <a:ext cx="4255477" cy="1303249"/>
            <a:chOff x="4888522" y="4877060"/>
            <a:chExt cx="4255477" cy="13032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382FDC-FB13-4EBF-AD6C-E5718DC82340}"/>
                </a:ext>
              </a:extLst>
            </p:cNvPr>
            <p:cNvSpPr txBox="1"/>
            <p:nvPr/>
          </p:nvSpPr>
          <p:spPr>
            <a:xfrm>
              <a:off x="5672502" y="4877060"/>
              <a:ext cx="268751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Нужно решение 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D4903F5-8F46-4079-994A-889AAF70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6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7C2D78-7EF8-4167-8800-47FD7B958F1E}"/>
              </a:ext>
            </a:extLst>
          </p:cNvPr>
          <p:cNvGrpSpPr/>
          <p:nvPr/>
        </p:nvGrpSpPr>
        <p:grpSpPr>
          <a:xfrm>
            <a:off x="0" y="501651"/>
            <a:ext cx="4343400" cy="1303249"/>
            <a:chOff x="4888522" y="4877060"/>
            <a:chExt cx="4343400" cy="1303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676AD-ADDF-4EE5-A492-043594DA2878}"/>
                </a:ext>
              </a:extLst>
            </p:cNvPr>
            <p:cNvSpPr txBox="1"/>
            <p:nvPr/>
          </p:nvSpPr>
          <p:spPr>
            <a:xfrm>
              <a:off x="4888522" y="4877060"/>
              <a:ext cx="4343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940F5CA-FB91-4593-8D2E-585FA878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5656" y="501651"/>
            <a:ext cx="4128344" cy="3227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0F5B-EDFD-468C-864F-C52C26B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77208"/>
            <a:ext cx="5015657" cy="48117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PARDISO -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Parallel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Sparse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Solver</a:t>
            </a:r>
            <a:endParaRPr lang="ru-RU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метод LU-разложения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поддерживает параллельные вычисления на многопроцессорных и многоядерных системах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может эффективно решать большие и сложные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</a:t>
            </a:r>
            <a:r>
              <a:rPr lang="ru-RU" sz="20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</a:t>
            </a:r>
            <a:r>
              <a:rPr lang="ru-RU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редобуславливатель</a:t>
            </a: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— это специальная матрица, которая используется для улучшения сходимости итерационных методов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0428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561D0-3A35-4AA5-AFC0-829BAAFB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EA165-8701-4793-A29D-DE8D4837D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20396"/>
            <a:ext cx="4510454" cy="2548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80726-7AC7-4806-97C0-AC6D62174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" y="3568503"/>
            <a:ext cx="4510452" cy="2548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83661E-93D9-4A11-9EED-76468D353D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3548" y="1020395"/>
            <a:ext cx="4510453" cy="2548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4F9E3E-AD5F-4D9C-B1A1-2D270D72644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3" y="3568502"/>
            <a:ext cx="4627436" cy="2875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/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Диапазон для интеграла по времени: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blipFill>
                <a:blip r:embed="rId6"/>
                <a:stretch>
                  <a:fillRect l="-962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16EE65C-3758-42FA-A170-4FFD82D45870}"/>
              </a:ext>
            </a:extLst>
          </p:cNvPr>
          <p:cNvSpPr txBox="1"/>
          <p:nvPr/>
        </p:nvSpPr>
        <p:spPr>
          <a:xfrm>
            <a:off x="5761160" y="3764080"/>
            <a:ext cx="338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integral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1.55E-07</a:t>
            </a:r>
          </a:p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3.70E-05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55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5D68D-F926-472D-B328-20F3DF8F5A03}"/>
              </a:ext>
            </a:extLst>
          </p:cNvPr>
          <p:cNvSpPr txBox="1"/>
          <p:nvPr/>
        </p:nvSpPr>
        <p:spPr>
          <a:xfrm>
            <a:off x="2373924" y="2268416"/>
            <a:ext cx="40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086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A5ADF-4001-4C29-A4FB-271BA58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CDD3-D3E8-4E14-B4E5-83285B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835770" cy="58546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Недостаточность точных кинетических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Неоднозначность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Сложная зависимость констант от строения о-хинонов и доноров </a:t>
            </a:r>
            <a:r>
              <a:rPr lang="en-US" dirty="0"/>
              <a:t>H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Сложность визуализации </a:t>
            </a:r>
            <a:r>
              <a:rPr lang="en-US" dirty="0"/>
              <a:t>n-</a:t>
            </a:r>
            <a:r>
              <a:rPr lang="ru-RU" dirty="0"/>
              <a:t>мерных графиков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Большие затраты вычислительных ресурсов даже для такой системы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B6FFC8-8002-41F7-A061-FB784750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0" y="501650"/>
            <a:ext cx="4308231" cy="34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912"/>
            <a:ext cx="5149667" cy="5832087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6356348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1A5F7-5675-4640-9F89-AE858CD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Восстановление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/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sz="3600" i="0">
                          <a:latin typeface="Cambria Math" panose="02040503050406030204" pitchFamily="18" charset="0"/>
                        </a:rPr>
                        <m:t>DH</m:t>
                      </m:r>
                      <m:r>
                        <a:rPr lang="ru-RU" sz="3600" i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Н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6B16E-CB46-424A-8C6B-AD96555289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138544"/>
            <a:ext cx="4088423" cy="9730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E2EA9B-DBFE-4D30-97AF-0B1E4A3482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451"/>
            <a:ext cx="5691939" cy="45705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4E47A-D49D-4E54-A7DB-729E2C2317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06" y="1230923"/>
            <a:ext cx="4309994" cy="26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Фотосенсибилизация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810724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456838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048694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500383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Фотовосстановление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92"/>
            <a:ext cx="9144000" cy="16052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7A5B1F-BA90-463D-A4F0-5A84FE9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823" y="996310"/>
            <a:ext cx="105843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14B15B-65A2-4254-A24C-FBA93090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640131"/>
              </p:ext>
            </p:extLst>
          </p:nvPr>
        </p:nvGraphicFramePr>
        <p:xfrm>
          <a:off x="43961" y="3231236"/>
          <a:ext cx="7543799" cy="93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S ChemDraw Drawing" r:id="rId4" imgW="3916776" imgH="481493" progId="ChemDraw.Document.6.0">
                  <p:embed/>
                </p:oleObj>
              </mc:Choice>
              <mc:Fallback>
                <p:oleObj name="CS ChemDraw Drawing" r:id="rId4" imgW="3916776" imgH="481493" progId="ChemDraw.Document.6.0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9614B15B-65A2-4254-A24C-FBA930903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" y="3231236"/>
                        <a:ext cx="7543799" cy="937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𝒉𝒗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400" i="1" dirty="0"/>
                  <a:t> </a:t>
                </a:r>
                <a:r>
                  <a:rPr lang="en-US" sz="1400" i="1" dirty="0"/>
                  <a:t>	</a:t>
                </a:r>
                <a:r>
                  <a:rPr lang="ru-RU" sz="1400" i="1" dirty="0"/>
                  <a:t>- переход в триплетное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</a:t>
                </a:r>
                <a:r>
                  <a:rPr lang="en-US" sz="1400" b="1" dirty="0"/>
                  <a:t>	</a:t>
                </a:r>
                <a:r>
                  <a:rPr lang="ru-RU" sz="1400" dirty="0"/>
                  <a:t>- передача электрона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	- обратный процесс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b="1" dirty="0"/>
                  <a:t>	</a:t>
                </a:r>
                <a:r>
                  <a:rPr lang="ru-RU" sz="1400" dirty="0"/>
                  <a:t>- передача </a:t>
                </a:r>
                <a:r>
                  <a:rPr lang="en-US" sz="1400" dirty="0"/>
                  <a:t>H</a:t>
                </a:r>
                <a:endParaRPr lang="ru-RU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ru-RU" sz="1400" b="1" dirty="0"/>
                  <a:t>	</a:t>
                </a:r>
                <a:r>
                  <a:rPr lang="en-US" sz="1400" dirty="0"/>
                  <a:t>- </a:t>
                </a:r>
                <a:r>
                  <a:rPr lang="ru-RU" sz="1400" dirty="0"/>
                  <a:t>скорость диффузионных процессов</a:t>
                </a:r>
                <a:endParaRPr lang="en-US" sz="1400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  <a:blipFill>
                <a:blip r:embed="rId6"/>
                <a:stretch>
                  <a:fillRect l="-437" t="-2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𝑑𝑖𝑠𝑝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~ 1∗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~2∗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ru-RU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𝑞𝐻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𝑑𝑖𝑠𝑝</m:t>
                            </m:r>
                          </m:sub>
                        </m:sSub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~2000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ru-RU" sz="2000" i="1" dirty="0"/>
              </a:p>
            </p:txBody>
          </p:sp>
        </mc:Choice>
        <mc:Fallback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5C1FBE27-B556-4254-9C02-8DBB3E5C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428" y="5731123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95DD882-7AB2-4261-8A19-B165B3167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08343"/>
              </p:ext>
            </p:extLst>
          </p:nvPr>
        </p:nvGraphicFramePr>
        <p:xfrm>
          <a:off x="43961" y="4366108"/>
          <a:ext cx="9143999" cy="101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S ChemDraw Drawing" r:id="rId8" imgW="4753500" imgH="521106" progId="ChemDraw.Document.6.0">
                  <p:embed/>
                </p:oleObj>
              </mc:Choice>
              <mc:Fallback>
                <p:oleObj name="CS ChemDraw Drawing" r:id="rId8" imgW="4753500" imgH="521106" progId="ChemDraw.Document.6.0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4BB39068-0852-4B91-B5FA-518998B2D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" y="4366108"/>
                        <a:ext cx="9143999" cy="1019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66E29D6-78F8-43C5-BC00-032429EDD8DC}"/>
              </a:ext>
            </a:extLst>
          </p:cNvPr>
          <p:cNvSpPr/>
          <p:nvPr/>
        </p:nvSpPr>
        <p:spPr>
          <a:xfrm>
            <a:off x="4141177" y="1663628"/>
            <a:ext cx="430823" cy="52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9C616E3-83C6-4408-9FA3-7880201A9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4199"/>
              </p:ext>
            </p:extLst>
          </p:nvPr>
        </p:nvGraphicFramePr>
        <p:xfrm>
          <a:off x="3680292" y="1573212"/>
          <a:ext cx="1083264" cy="72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S ChemDraw Drawing" r:id="rId10" imgW="713117" imgH="478422" progId="ChemDraw.Document.6.0">
                  <p:embed/>
                </p:oleObj>
              </mc:Choice>
              <mc:Fallback>
                <p:oleObj name="CS ChemDraw Drawing" r:id="rId10" imgW="713117" imgH="4784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0292" y="1573212"/>
                        <a:ext cx="1083264" cy="726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1FFE-DA69-41BF-8F35-3E23D9B1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Образование и распад </a:t>
            </a:r>
            <a:r>
              <a:rPr lang="ru-RU" dirty="0" err="1"/>
              <a:t>фенолэфира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1628" y="1799866"/>
                <a:ext cx="1945533" cy="53984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800" b="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ru-RU" sz="28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1628" y="1799866"/>
                <a:ext cx="1945533" cy="539840"/>
              </a:xfrm>
              <a:blipFill>
                <a:blip r:embed="rId3"/>
                <a:stretch>
                  <a:fillRect l="-1881" r="-2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D30AFB5-EC25-441E-9723-670DE9E5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46115"/>
            <a:ext cx="12260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63F154-9A59-4390-97AC-CF1B58DBA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01963"/>
              </p:ext>
            </p:extLst>
          </p:nvPr>
        </p:nvGraphicFramePr>
        <p:xfrm>
          <a:off x="951065" y="816090"/>
          <a:ext cx="7241870" cy="975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CS ChemDraw Drawing" r:id="rId4" imgW="3640731" imgH="486099" progId="ChemDraw.Document.6.0">
                  <p:embed/>
                </p:oleObj>
              </mc:Choice>
              <mc:Fallback>
                <p:oleObj name="CS ChemDraw Drawing" r:id="rId4" imgW="3640731" imgH="486099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763F154-9A59-4390-97AC-CF1B58DBA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065" y="816090"/>
                        <a:ext cx="7241870" cy="975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8961" y="4000975"/>
                <a:ext cx="3161490" cy="562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i="1" dirty="0"/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61" y="4000975"/>
                <a:ext cx="3161490" cy="562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2E60E92-6931-4EE6-AFEB-000DB595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62" y="328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2229B3D-2B97-4CD8-8E58-E387D9BAB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04017"/>
              </p:ext>
            </p:extLst>
          </p:nvPr>
        </p:nvGraphicFramePr>
        <p:xfrm>
          <a:off x="-12962" y="2732175"/>
          <a:ext cx="10973226" cy="12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CS ChemDraw Drawing" r:id="rId7" imgW="5824555" imgH="662667" progId="ChemDraw.Document.6.0">
                  <p:embed/>
                </p:oleObj>
              </mc:Choice>
              <mc:Fallback>
                <p:oleObj name="CS ChemDraw Drawing" r:id="rId7" imgW="5824555" imgH="662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891CDF1F-95CF-4F89-92AB-8A11CB701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962" y="2732175"/>
                        <a:ext cx="10973226" cy="1250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B26FEA-AAC1-4646-95C2-F352294F2649}"/>
              </a:ext>
            </a:extLst>
          </p:cNvPr>
          <p:cNvSpPr txBox="1"/>
          <p:nvPr/>
        </p:nvSpPr>
        <p:spPr>
          <a:xfrm>
            <a:off x="-32714" y="4923452"/>
            <a:ext cx="5506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Факторы влияющие на скорость распада: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Стерический – объем эфирной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Электронно-донорные свойства амина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Полярность растворителя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2244-50A3-44B5-B5AA-15287BF61407}"/>
              </a:ext>
            </a:extLst>
          </p:cNvPr>
          <p:cNvSpPr txBox="1"/>
          <p:nvPr/>
        </p:nvSpPr>
        <p:spPr>
          <a:xfrm>
            <a:off x="7526215" y="3819426"/>
            <a:ext cx="174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+</a:t>
            </a:r>
          </a:p>
          <a:p>
            <a:pPr algn="ctr"/>
            <a:r>
              <a:rPr lang="en-US" dirty="0"/>
              <a:t>N-products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B50C-B6A9-49DE-8EE1-B586513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2480" y="4952032"/>
                <a:ext cx="2479040" cy="75841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ru-RU" b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480" y="4952032"/>
                <a:ext cx="2479040" cy="7584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4CF8FBC-42D9-4422-B170-ADC9A492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17374C-D2B2-4D60-A27C-7D8BAFD95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13045"/>
              </p:ext>
            </p:extLst>
          </p:nvPr>
        </p:nvGraphicFramePr>
        <p:xfrm>
          <a:off x="1239520" y="782784"/>
          <a:ext cx="6705600" cy="404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S ChemDraw Drawing" r:id="rId4" imgW="4454451" imgH="2689667" progId="ChemDraw.Document.6.0">
                  <p:embed/>
                </p:oleObj>
              </mc:Choice>
              <mc:Fallback>
                <p:oleObj name="CS ChemDraw Drawing" r:id="rId4" imgW="4454451" imgH="2689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F17374C-D2B2-4D60-A27C-7D8BAFD95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520" y="782784"/>
                        <a:ext cx="6705600" cy="404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3AE6-CE7D-40F0-9085-E58EED76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механизм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4306-A40A-4602-BD8F-FDAAE32C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30809"/>
            <a:ext cx="9118462" cy="3083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636496"/>
                  </p:ext>
                </p:extLst>
              </p:nvPr>
            </p:nvGraphicFramePr>
            <p:xfrm>
              <a:off x="101600" y="3892843"/>
              <a:ext cx="8869338" cy="27498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36900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ru-RU" sz="2400" b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ru-RU" sz="2400" b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𝒓𝑫</m:t>
                                  </m:r>
                                </m:sub>
                              </m:sSub>
                              <m:r>
                                <a:rPr lang="ru-RU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1∗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𝒑𝒉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𝒒𝑯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𝒅𝒊𝒔𝒑</m:t>
                                  </m:r>
                                </m:sub>
                              </m:sSub>
                              <m:r>
                                <a:rPr lang="ru-RU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~2∗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endParaRPr lang="ru-RU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636496"/>
                  </p:ext>
                </p:extLst>
              </p:nvPr>
            </p:nvGraphicFramePr>
            <p:xfrm>
              <a:off x="101600" y="3892843"/>
              <a:ext cx="8869338" cy="281305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813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6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6" r="-83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8836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1015</Words>
  <Application>Microsoft Office PowerPoint</Application>
  <PresentationFormat>Экран (4:3)</PresentationFormat>
  <Paragraphs>187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Liberation Serif</vt:lpstr>
      <vt:lpstr>Times New Roman</vt:lpstr>
      <vt:lpstr>Wingdings</vt:lpstr>
      <vt:lpstr>Тема Office</vt:lpstr>
      <vt:lpstr>CS ChemDraw Drawing</vt:lpstr>
      <vt:lpstr>Математическое моделирование – реакции фотовосстановления о-хинонов в присутствии третичных аминов</vt:lpstr>
      <vt:lpstr>Введение</vt:lpstr>
      <vt:lpstr>Цели и задачи</vt:lpstr>
      <vt:lpstr>Восстановление</vt:lpstr>
      <vt:lpstr>Фотосенсибилизация</vt:lpstr>
      <vt:lpstr>Фотовосстановление</vt:lpstr>
      <vt:lpstr>Образование и распад фенолэфира</vt:lpstr>
      <vt:lpstr>Фотолиз</vt:lpstr>
      <vt:lpstr>Общий механизм</vt:lpstr>
      <vt:lpstr>Формирование системы</vt:lpstr>
      <vt:lpstr>Описание метода расчета</vt:lpstr>
      <vt:lpstr>Дискретизация по времени</vt:lpstr>
      <vt:lpstr>Линеаризация методом Ньютона-Рафсона </vt:lpstr>
      <vt:lpstr>Решение СЛАУ</vt:lpstr>
      <vt:lpstr>Результаты моделирования</vt:lpstr>
      <vt:lpstr>Презентация PowerPoint</vt:lpstr>
      <vt:lpstr>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HOME</cp:lastModifiedBy>
  <cp:revision>58</cp:revision>
  <dcterms:created xsi:type="dcterms:W3CDTF">2023-05-26T13:10:30Z</dcterms:created>
  <dcterms:modified xsi:type="dcterms:W3CDTF">2023-05-28T13:18:49Z</dcterms:modified>
</cp:coreProperties>
</file>