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7" r:id="rId9"/>
    <p:sldId id="266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E" initials="H" lastIdx="24" clrIdx="0">
    <p:extLst>
      <p:ext uri="{19B8F6BF-5375-455C-9EA6-DF929625EA0E}">
        <p15:presenceInfo xmlns:p15="http://schemas.microsoft.com/office/powerpoint/2012/main" userId="HO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811" y="331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09T22:39:25.402" idx="22">
    <p:pos x="4621" y="1445"/>
    <p:text>пример рисунка кривой</p:text>
    <p:extLst>
      <p:ext uri="{C676402C-5697-4E1C-873F-D02D1690AC5C}">
        <p15:threadingInfo xmlns:p15="http://schemas.microsoft.com/office/powerpoint/2012/main" timeZoneBias="-180"/>
      </p:ext>
    </p:extLst>
  </p:cm>
  <p:cm authorId="1" dt="2024-04-10T02:07:30.438" idx="23">
    <p:pos x="1510" y="3475"/>
    <p:text>исключить</p:text>
    <p:extLst>
      <p:ext uri="{C676402C-5697-4E1C-873F-D02D1690AC5C}">
        <p15:threadingInfo xmlns:p15="http://schemas.microsoft.com/office/powerpoint/2012/main" timeZoneBias="-180"/>
      </p:ext>
    </p:extLst>
  </p:cm>
  <p:cm authorId="1" dt="2024-04-10T02:07:39.276" idx="24">
    <p:pos x="4771" y="3599"/>
    <p:text>наверное исключить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03T00:15:58.593" idx="2">
    <p:pos x="4103" y="802"/>
    <p:text>Кривая MSD с производной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03T00:35:09.782" idx="6">
    <p:pos x="1566" y="1567"/>
    <p:text>Прибор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09T02:55:08.993" idx="17">
    <p:pos x="10" y="10"/>
    <p:text>сводные таблицы из данных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03T00:36:32.309" idx="8">
    <p:pos x="4364" y="903"/>
    <p:text>График нахождения радиусов</p:text>
    <p:extLst>
      <p:ext uri="{C676402C-5697-4E1C-873F-D02D1690AC5C}">
        <p15:threadingInfo xmlns:p15="http://schemas.microsoft.com/office/powerpoint/2012/main" timeZoneBias="-180"/>
      </p:ext>
    </p:extLst>
  </p:cm>
  <p:cm authorId="1" dt="2024-04-03T00:36:49.744" idx="9">
    <p:pos x="554" y="886"/>
    <p:text>Таблица или ее часть</p:text>
    <p:extLst>
      <p:ext uri="{C676402C-5697-4E1C-873F-D02D1690AC5C}">
        <p15:threadingInfo xmlns:p15="http://schemas.microsoft.com/office/powerpoint/2012/main" timeZoneBias="-180"/>
      </p:ext>
    </p:extLst>
  </p:cm>
  <p:cm authorId="1" dt="2024-04-03T00:37:09.286" idx="10">
    <p:pos x="697" y="3483"/>
    <p:text>ДАнные</p:text>
    <p:extLst>
      <p:ext uri="{C676402C-5697-4E1C-873F-D02D1690AC5C}">
        <p15:threadingInfo xmlns:p15="http://schemas.microsoft.com/office/powerpoint/2012/main" timeZoneBias="-180"/>
      </p:ext>
    </p:extLst>
  </p:cm>
  <p:cm authorId="1" dt="2024-04-03T00:43:13.024" idx="12">
    <p:pos x="4298" y="2398"/>
    <p:text>формула эйнштейна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08T20:24:07.706" idx="15">
    <p:pos x="2653" y="2293"/>
    <p:text>возможно удалить</p:text>
    <p:extLst>
      <p:ext uri="{C676402C-5697-4E1C-873F-D02D1690AC5C}">
        <p15:threadingInfo xmlns:p15="http://schemas.microsoft.com/office/powerpoint/2012/main" timeZoneBias="-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09.04.2024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305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09.04.2024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79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09.04.2024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302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255"/>
            <a:ext cx="9144000" cy="678431"/>
          </a:xfrm>
        </p:spPr>
        <p:txBody>
          <a:bodyPr>
            <a:normAutofit/>
          </a:bodyPr>
          <a:lstStyle>
            <a:lvl1pPr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696687"/>
            <a:ext cx="9144001" cy="52338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09.04.2024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973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09.04.2024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701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09.04.2024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718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09.04.2024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61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09.04.2024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36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09.04.2024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2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09.04.2024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740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09.04.2024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505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D8C92-61A2-47BB-AAD3-B7E35F26F47B}" type="datetimeFigureOut">
              <a:rPr lang="ru-RU" smtClean="0"/>
              <a:t>09.04.2024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14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2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83B97E-F8CF-AE56-175D-5FC47D00C4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"/>
          <a:stretch/>
        </p:blipFill>
        <p:spPr>
          <a:xfrm>
            <a:off x="-1527047" y="10"/>
            <a:ext cx="1219199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364A4-5B90-41AF-B606-DEA91C09C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672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ru-RU" sz="52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87A046-6FD7-4CD2-824D-15DF7E604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23949" y="4072044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9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3F252-85D4-4B68-9E9D-8C8E2D64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503574-4A9C-47A0-B5C7-81EEECC21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96687"/>
            <a:ext cx="9144001" cy="44731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Установлены динамические вязкости и плотности систем:</a:t>
            </a:r>
          </a:p>
          <a:p>
            <a:pPr marL="457200" lvl="1" indent="0">
              <a:buNone/>
            </a:pPr>
            <a:r>
              <a:rPr lang="ru-RU" dirty="0"/>
              <a:t>ОКМ-2, </a:t>
            </a:r>
            <a:r>
              <a:rPr lang="en-US" dirty="0"/>
              <a:t>PETA, DMEG</a:t>
            </a:r>
            <a:r>
              <a:rPr lang="ru-RU" dirty="0"/>
              <a:t> – бутонол-1</a:t>
            </a:r>
            <a:r>
              <a:rPr lang="en-US" dirty="0"/>
              <a:t> </a:t>
            </a:r>
            <a:endParaRPr lang="ru-RU" dirty="0"/>
          </a:p>
          <a:p>
            <a:pPr marL="457200" lvl="1" indent="0">
              <a:buNone/>
            </a:pPr>
            <a:r>
              <a:rPr lang="ru-RU" dirty="0"/>
              <a:t>при составах 0-20% по массе бутанола-1 и при температурах 15-40С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Установлены зависимости вязкости от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Оценены коэффициенты диффузии при помощи молекулярной динамики</a:t>
            </a:r>
          </a:p>
          <a:p>
            <a:pPr>
              <a:buFont typeface="Wingdings" panose="05000000000000000000" pitchFamily="2" charset="2"/>
              <a:buChar char="q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922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721F5-BA7D-4D37-8819-0765373E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6B9CE8-018B-4BD3-8E15-75A2A45B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6687"/>
            <a:ext cx="9144000" cy="16807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определение значений вязкости систем </a:t>
            </a:r>
            <a:br>
              <a:rPr lang="ru-RU" dirty="0"/>
            </a:br>
            <a:r>
              <a:rPr lang="ru-RU" b="1" i="1" dirty="0"/>
              <a:t>ОКМ-2, П</a:t>
            </a:r>
            <a:r>
              <a:rPr lang="en-US" b="1" i="1" dirty="0"/>
              <a:t>ETA, </a:t>
            </a:r>
            <a:r>
              <a:rPr lang="ru-RU" b="1" i="1" dirty="0"/>
              <a:t>ДМЭГ</a:t>
            </a:r>
            <a:r>
              <a:rPr lang="ru-RU" b="1" dirty="0"/>
              <a:t> </a:t>
            </a:r>
            <a:r>
              <a:rPr lang="ru-RU" i="1" dirty="0"/>
              <a:t>– бутонол-1 </a:t>
            </a:r>
            <a:br>
              <a:rPr lang="ru-RU" dirty="0"/>
            </a:br>
            <a:r>
              <a:rPr lang="ru-RU" dirty="0"/>
              <a:t>составов от 0 до 20% по массе бутанола-1,</a:t>
            </a:r>
            <a:br>
              <a:rPr lang="ru-RU" dirty="0"/>
            </a:br>
            <a:r>
              <a:rPr lang="ru-RU" dirty="0"/>
              <a:t>а также их зависимости от температуры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89FBF18-3D72-4649-8B3C-79938E25EE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939319"/>
              </p:ext>
            </p:extLst>
          </p:nvPr>
        </p:nvGraphicFramePr>
        <p:xfrm>
          <a:off x="917575" y="2377441"/>
          <a:ext cx="7308850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CS ChemDraw Drawing" r:id="rId3" imgW="7309372" imgH="1458297" progId="ChemDraw.Document.6.0">
                  <p:embed/>
                </p:oleObj>
              </mc:Choice>
              <mc:Fallback>
                <p:oleObj name="CS ChemDraw Drawing" r:id="rId3" imgW="7309372" imgH="145829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7575" y="2377441"/>
                        <a:ext cx="7308850" cy="1458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103D60ED-8049-44EB-AD36-4D7CBFC678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816630"/>
              </p:ext>
            </p:extLst>
          </p:nvPr>
        </p:nvGraphicFramePr>
        <p:xfrm>
          <a:off x="5779453" y="5144135"/>
          <a:ext cx="3043237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CS ChemDraw Drawing" r:id="rId5" imgW="3043553" imgH="1411008" progId="ChemDraw.Document.6.0">
                  <p:embed/>
                </p:oleObj>
              </mc:Choice>
              <mc:Fallback>
                <p:oleObj name="CS ChemDraw Drawing" r:id="rId5" imgW="3043553" imgH="141100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79453" y="5144135"/>
                        <a:ext cx="3043237" cy="141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15CD83F2-5261-47FA-BEF9-07BF0BEDCC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362211"/>
              </p:ext>
            </p:extLst>
          </p:nvPr>
        </p:nvGraphicFramePr>
        <p:xfrm>
          <a:off x="4109404" y="4058195"/>
          <a:ext cx="1958339" cy="768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CS ChemDraw Drawing" r:id="rId7" imgW="1508741" imgH="592654" progId="ChemDraw.Document.6.0">
                  <p:embed/>
                </p:oleObj>
              </mc:Choice>
              <mc:Fallback>
                <p:oleObj name="CS ChemDraw Drawing" r:id="rId7" imgW="1508741" imgH="59265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09404" y="4058195"/>
                        <a:ext cx="1958339" cy="768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E8DDA520-0E94-4C7B-B3A2-298C253D7E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417722"/>
              </p:ext>
            </p:extLst>
          </p:nvPr>
        </p:nvGraphicFramePr>
        <p:xfrm>
          <a:off x="321310" y="4182109"/>
          <a:ext cx="3344863" cy="237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CS ChemDraw Drawing" r:id="rId9" imgW="3345055" imgH="2373073" progId="ChemDraw.Document.6.0">
                  <p:embed/>
                </p:oleObj>
              </mc:Choice>
              <mc:Fallback>
                <p:oleObj name="CS ChemDraw Drawing" r:id="rId9" imgW="3345055" imgH="237307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1310" y="4182109"/>
                        <a:ext cx="3344863" cy="2373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455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6B0AE-11D2-4C86-95B0-513B8F5E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ВСТУПЛЕНИЕ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54A96-C03F-42BE-B6FD-AFBD3D8EFDBA}"/>
                  </a:ext>
                </a:extLst>
              </p:cNvPr>
              <p:cNvSpPr txBox="1"/>
              <p:nvPr/>
            </p:nvSpPr>
            <p:spPr>
              <a:xfrm>
                <a:off x="-243839" y="2205024"/>
                <a:ext cx="9387838" cy="2013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215">
                  <a:lnSpc>
                    <a:spcPct val="15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0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𝜕𝜏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den>
                      </m:f>
                      <m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2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NM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  <m:f>
                            <m:f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ru-RU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f>
                            <m:f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ru-RU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2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PN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  <m:f>
                            <m:f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ru-RU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f>
                            <m:f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ru-RU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ru-RU" sz="200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ru-RU" sz="200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MP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2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ru-RU" sz="2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ru-RU" sz="2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ru-RU" sz="200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0215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ru-RU" sz="200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ru-RU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PN</m:t>
                        </m:r>
                      </m:sub>
                    </m:sSub>
                    <m:r>
                      <a:rPr lang="ru-RU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f>
                      <m:f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f>
                      <m:f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num>
                      <m:den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ru-RU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))</m:t>
                    </m:r>
                    <m:f>
                      <m:f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num>
                      <m:den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ru-RU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ru-RU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γI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ru-RU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ln</m:t>
                        </m:r>
                        <m:f>
                          <m:f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ru-RU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ru-RU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ru-RU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den>
                        </m:f>
                      </m:sup>
                    </m:sSup>
                  </m:oMath>
                </a14:m>
                <a:endParaRPr lang="ru-RU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54A96-C03F-42BE-B6FD-AFBD3D8EF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3839" y="2205024"/>
                <a:ext cx="9387838" cy="20131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7E407F-A588-4F9F-986E-A064F502D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4282159"/>
            <a:ext cx="9144000" cy="2366367"/>
          </a:xfrm>
          <a:prstGeom prst="rect">
            <a:avLst/>
          </a:prstGeom>
        </p:spPr>
      </p:pic>
      <p:sp>
        <p:nvSpPr>
          <p:cNvPr id="3" name="Левая фигурная скобка 2">
            <a:extLst>
              <a:ext uri="{FF2B5EF4-FFF2-40B4-BE49-F238E27FC236}">
                <a16:creationId xmlns:a16="http://schemas.microsoft.com/office/drawing/2014/main" id="{77C62396-9674-46C4-92D4-4185EEA2B85A}"/>
              </a:ext>
            </a:extLst>
          </p:cNvPr>
          <p:cNvSpPr/>
          <p:nvPr/>
        </p:nvSpPr>
        <p:spPr>
          <a:xfrm>
            <a:off x="81280" y="696685"/>
            <a:ext cx="264160" cy="3344097"/>
          </a:xfrm>
          <a:prstGeom prst="leftBrac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44B698-CE4C-4B77-8793-5C9CF6D25C2D}"/>
                  </a:ext>
                </a:extLst>
              </p:cNvPr>
              <p:cNvSpPr txBox="1"/>
              <p:nvPr/>
            </p:nvSpPr>
            <p:spPr>
              <a:xfrm>
                <a:off x="-172720" y="519328"/>
                <a:ext cx="9144000" cy="1692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>
                  <a:lnSpc>
                    <a:spcPct val="15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sz="23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ru-RU" sz="23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ru-RU" sz="23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num>
                      <m:den>
                        <m:r>
                          <a:rPr lang="ru-RU" sz="23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𝜕𝜏</m:t>
                        </m:r>
                        <m:r>
                          <a:rPr lang="ru-RU" sz="23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den>
                    </m:f>
                    <m:r>
                      <a:rPr lang="ru-RU" sz="23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ru-RU" sz="23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3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23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NM</m:t>
                        </m:r>
                      </m:sub>
                    </m:sSub>
                    <m:d>
                      <m:dPr>
                        <m:ctrlPr>
                          <a:rPr lang="ru-RU" sz="23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ru-RU" sz="23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𝑀</m:t>
                        </m:r>
                        <m:f>
                          <m:fPr>
                            <m:ctrlPr>
                              <a:rPr lang="ru-RU" sz="23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sz="23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ru-RU" sz="23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ru-RU" sz="23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23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ru-RU" sz="23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ru-RU" sz="23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ru-RU" sz="23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ru-RU" sz="23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ru-RU" sz="23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ru-RU" sz="23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𝑁</m:t>
                        </m:r>
                        <m:f>
                          <m:fPr>
                            <m:ctrlPr>
                              <a:rPr lang="ru-RU" sz="23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sz="23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ru-RU" sz="23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ru-RU" sz="23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23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ru-RU" sz="23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ru-RU" sz="23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ru-RU" sz="23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ru-RU" sz="23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ru-RU" sz="23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ru-RU" sz="23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3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23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PN</m:t>
                        </m:r>
                      </m:sub>
                    </m:sSub>
                    <m:d>
                      <m:dPr>
                        <m:ctrlPr>
                          <a:rPr lang="ru-RU" sz="23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ru-RU" sz="23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f>
                          <m:fPr>
                            <m:ctrlPr>
                              <a:rPr lang="ru-RU" sz="23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sz="23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ru-RU" sz="23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ru-RU" sz="23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23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ru-RU" sz="23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ru-RU" sz="23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ru-RU" sz="23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ru-RU" sz="23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ru-RU" sz="23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ru-RU" sz="23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𝑁</m:t>
                        </m:r>
                        <m:f>
                          <m:fPr>
                            <m:ctrlPr>
                              <a:rPr lang="ru-RU" sz="23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sz="23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ru-RU" sz="23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ru-RU" sz="23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23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ru-RU" sz="23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ru-RU" sz="23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ru-RU" sz="23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ru-RU" sz="23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ru-RU" sz="23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3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</m:t>
                    </m:r>
                    <m:r>
                      <a:rPr lang="ru-RU" sz="23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ru-RU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ru-RU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23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PN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ru-RU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ru-RU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ru-RU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ru-RU" sz="23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ru-RU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𝑀</m:t>
                    </m:r>
                    <m:f>
                      <m:fPr>
                        <m:ctrlPr>
                          <a:rPr lang="ru-RU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ru-RU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ru-RU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num>
                      <m:den>
                        <m:r>
                          <a:rPr lang="ru-RU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ru-RU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  <m:r>
                      <a:rPr lang="ru-RU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ru-RU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f>
                      <m:fPr>
                        <m:ctrlPr>
                          <a:rPr lang="ru-RU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ru-RU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ru-RU" sz="23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ru-RU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num>
                      <m:den>
                        <m:r>
                          <a:rPr lang="ru-RU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p>
                          <m:sSupPr>
                            <m:ctrlPr>
                              <a:rPr lang="ru-RU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ru-RU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ru-RU" sz="23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ru-RU" sz="23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f>
                      <m:fPr>
                        <m:ctrlPr>
                          <a:rPr lang="ru-RU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ru-RU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ru-RU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num>
                      <m:den>
                        <m:r>
                          <a:rPr lang="ru-RU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ru-RU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</m:oMath>
                </a14:m>
                <a:endParaRPr lang="ru-RU" sz="23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44B698-CE4C-4B77-8793-5C9CF6D25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720" y="519328"/>
                <a:ext cx="9144000" cy="16921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7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1AA9F-6F9A-4248-90B6-B7E69644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ТЕОРЕТИЧЕСКАЯ ЧАСТЬ. ДИФФУЗИЯ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7C32D1F-6191-43FD-AE93-A829E4AE0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38" y="757280"/>
            <a:ext cx="1930817" cy="1640031"/>
          </a:xfrm>
          <a:prstGeom prst="rect">
            <a:avLst/>
          </a:prstGeom>
        </p:spPr>
      </p:pic>
      <p:grpSp>
        <p:nvGrpSpPr>
          <p:cNvPr id="4111" name="Группа 4110">
            <a:extLst>
              <a:ext uri="{FF2B5EF4-FFF2-40B4-BE49-F238E27FC236}">
                <a16:creationId xmlns:a16="http://schemas.microsoft.com/office/drawing/2014/main" id="{D85025EF-F1D6-4527-8AEA-77E5D340D54E}"/>
              </a:ext>
            </a:extLst>
          </p:cNvPr>
          <p:cNvGrpSpPr/>
          <p:nvPr/>
        </p:nvGrpSpPr>
        <p:grpSpPr>
          <a:xfrm>
            <a:off x="4108280" y="691999"/>
            <a:ext cx="5026185" cy="2902619"/>
            <a:chOff x="4013934" y="2223633"/>
            <a:chExt cx="4337586" cy="2659282"/>
          </a:xfrm>
        </p:grpSpPr>
        <p:pic>
          <p:nvPicPr>
            <p:cNvPr id="1026" name="Picture 2" descr="Example MSD plot">
              <a:extLst>
                <a:ext uri="{FF2B5EF4-FFF2-40B4-BE49-F238E27FC236}">
                  <a16:creationId xmlns:a16="http://schemas.microsoft.com/office/drawing/2014/main" id="{259FEE1C-976C-4730-83B3-701C6AABD8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48"/>
            <a:stretch/>
          </p:blipFill>
          <p:spPr bwMode="auto">
            <a:xfrm>
              <a:off x="4013934" y="2223633"/>
              <a:ext cx="4337586" cy="2659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F19F122A-456E-4BD7-A8B1-EA206409F0AC}"/>
                </a:ext>
              </a:extLst>
            </p:cNvPr>
            <p:cNvCxnSpPr/>
            <p:nvPr/>
          </p:nvCxnSpPr>
          <p:spPr>
            <a:xfrm flipV="1">
              <a:off x="4703885" y="3228945"/>
              <a:ext cx="3534507" cy="1050748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9" name="Группа 4108">
            <a:extLst>
              <a:ext uri="{FF2B5EF4-FFF2-40B4-BE49-F238E27FC236}">
                <a16:creationId xmlns:a16="http://schemas.microsoft.com/office/drawing/2014/main" id="{1C1E5777-F2AE-4819-9B4C-FFB919DA6F1D}"/>
              </a:ext>
            </a:extLst>
          </p:cNvPr>
          <p:cNvGrpSpPr/>
          <p:nvPr/>
        </p:nvGrpSpPr>
        <p:grpSpPr>
          <a:xfrm>
            <a:off x="2832529" y="882872"/>
            <a:ext cx="1349562" cy="1547394"/>
            <a:chOff x="1970906" y="743601"/>
            <a:chExt cx="1349562" cy="1547394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A75C50D6-B772-4D9C-852C-964EC62B22B5}"/>
                </a:ext>
              </a:extLst>
            </p:cNvPr>
            <p:cNvSpPr/>
            <p:nvPr/>
          </p:nvSpPr>
          <p:spPr>
            <a:xfrm>
              <a:off x="1970906" y="1965529"/>
              <a:ext cx="89787" cy="8978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48662BEF-B2B7-4312-8F37-402E0B35F5FF}"/>
                </a:ext>
              </a:extLst>
            </p:cNvPr>
            <p:cNvSpPr/>
            <p:nvPr/>
          </p:nvSpPr>
          <p:spPr>
            <a:xfrm>
              <a:off x="2176446" y="1041342"/>
              <a:ext cx="89787" cy="89787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ACB68CE6-1767-4C04-8E3F-13F8E5C1D988}"/>
                </a:ext>
              </a:extLst>
            </p:cNvPr>
            <p:cNvSpPr/>
            <p:nvPr/>
          </p:nvSpPr>
          <p:spPr>
            <a:xfrm>
              <a:off x="2483253" y="1548706"/>
              <a:ext cx="89787" cy="89787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8EA92F35-6427-47DA-B870-2B55BC2F69FC}"/>
                </a:ext>
              </a:extLst>
            </p:cNvPr>
            <p:cNvSpPr/>
            <p:nvPr/>
          </p:nvSpPr>
          <p:spPr>
            <a:xfrm>
              <a:off x="2963722" y="750513"/>
              <a:ext cx="89787" cy="89787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DA61D520-7ADD-457B-B7A3-079DBBDAA597}"/>
                </a:ext>
              </a:extLst>
            </p:cNvPr>
            <p:cNvSpPr/>
            <p:nvPr/>
          </p:nvSpPr>
          <p:spPr>
            <a:xfrm>
              <a:off x="2565160" y="1105432"/>
              <a:ext cx="89787" cy="89787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B32A412A-CB60-48CF-9E6E-364802FE22E1}"/>
                </a:ext>
              </a:extLst>
            </p:cNvPr>
            <p:cNvSpPr/>
            <p:nvPr/>
          </p:nvSpPr>
          <p:spPr>
            <a:xfrm>
              <a:off x="3230681" y="1548706"/>
              <a:ext cx="89787" cy="89787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09713678-6FA8-4A48-AF41-EABF7A5F82B4}"/>
                </a:ext>
              </a:extLst>
            </p:cNvPr>
            <p:cNvSpPr/>
            <p:nvPr/>
          </p:nvSpPr>
          <p:spPr>
            <a:xfrm>
              <a:off x="2703693" y="1969335"/>
              <a:ext cx="89787" cy="89787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A706A2F3-7B61-4A6C-B3CA-468920CEBBC5}"/>
                </a:ext>
              </a:extLst>
            </p:cNvPr>
            <p:cNvCxnSpPr>
              <a:cxnSpLocks/>
              <a:stCxn id="9" idx="0"/>
              <a:endCxn id="23" idx="3"/>
            </p:cNvCxnSpPr>
            <p:nvPr/>
          </p:nvCxnSpPr>
          <p:spPr>
            <a:xfrm flipV="1">
              <a:off x="2015800" y="1117980"/>
              <a:ext cx="173795" cy="84754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1E40E8FB-F5E2-43E1-8B8B-5FB6B08DE8F7}"/>
                </a:ext>
              </a:extLst>
            </p:cNvPr>
            <p:cNvCxnSpPr>
              <a:cxnSpLocks/>
              <a:stCxn id="23" idx="5"/>
              <a:endCxn id="26" idx="1"/>
            </p:cNvCxnSpPr>
            <p:nvPr/>
          </p:nvCxnSpPr>
          <p:spPr>
            <a:xfrm>
              <a:off x="2253084" y="1117980"/>
              <a:ext cx="243318" cy="44387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18F724F1-A984-4F36-9F0F-643F9C26DD3D}"/>
                </a:ext>
              </a:extLst>
            </p:cNvPr>
            <p:cNvCxnSpPr>
              <a:cxnSpLocks/>
              <a:stCxn id="26" idx="7"/>
              <a:endCxn id="27" idx="4"/>
            </p:cNvCxnSpPr>
            <p:nvPr/>
          </p:nvCxnSpPr>
          <p:spPr>
            <a:xfrm flipV="1">
              <a:off x="2559891" y="840300"/>
              <a:ext cx="448725" cy="72155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EAD0CA93-A6F4-4238-ACED-540837EB4D31}"/>
                </a:ext>
              </a:extLst>
            </p:cNvPr>
            <p:cNvCxnSpPr>
              <a:cxnSpLocks/>
              <a:stCxn id="28" idx="7"/>
              <a:endCxn id="27" idx="2"/>
            </p:cNvCxnSpPr>
            <p:nvPr/>
          </p:nvCxnSpPr>
          <p:spPr>
            <a:xfrm flipV="1">
              <a:off x="2641798" y="795407"/>
              <a:ext cx="321924" cy="323174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6D81EE7C-A858-408E-9A0C-FB6C0ADFE520}"/>
                </a:ext>
              </a:extLst>
            </p:cNvPr>
            <p:cNvCxnSpPr>
              <a:cxnSpLocks/>
              <a:stCxn id="29" idx="1"/>
              <a:endCxn id="28" idx="5"/>
            </p:cNvCxnSpPr>
            <p:nvPr/>
          </p:nvCxnSpPr>
          <p:spPr>
            <a:xfrm flipH="1" flipV="1">
              <a:off x="2641798" y="1182070"/>
              <a:ext cx="602032" cy="37978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45B301A2-7C5F-4C99-8CBD-934F2732E4A7}"/>
                </a:ext>
              </a:extLst>
            </p:cNvPr>
            <p:cNvCxnSpPr>
              <a:cxnSpLocks/>
              <a:stCxn id="30" idx="7"/>
              <a:endCxn id="29" idx="3"/>
            </p:cNvCxnSpPr>
            <p:nvPr/>
          </p:nvCxnSpPr>
          <p:spPr>
            <a:xfrm flipV="1">
              <a:off x="2780331" y="1625344"/>
              <a:ext cx="463499" cy="35714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601955-B410-44BC-8673-9A00849E7FBC}"/>
                </a:ext>
              </a:extLst>
            </p:cNvPr>
            <p:cNvSpPr txBox="1"/>
            <p:nvPr/>
          </p:nvSpPr>
          <p:spPr>
            <a:xfrm>
              <a:off x="2007289" y="188441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B86BCDB-4D17-4BA5-B498-04565B02780A}"/>
                </a:ext>
              </a:extLst>
            </p:cNvPr>
            <p:cNvSpPr txBox="1"/>
            <p:nvPr/>
          </p:nvSpPr>
          <p:spPr>
            <a:xfrm>
              <a:off x="1996951" y="74360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6113344-5D5C-47CB-A425-A73E842848C2}"/>
                </a:ext>
              </a:extLst>
            </p:cNvPr>
            <p:cNvSpPr txBox="1"/>
            <p:nvPr/>
          </p:nvSpPr>
          <p:spPr>
            <a:xfrm>
              <a:off x="2745152" y="192166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E26DF5-CCE2-4E0F-9AD1-FE7752605D02}"/>
                  </a:ext>
                </a:extLst>
              </p:cNvPr>
              <p:cNvSpPr txBox="1"/>
              <p:nvPr/>
            </p:nvSpPr>
            <p:spPr>
              <a:xfrm>
                <a:off x="0" y="2913455"/>
                <a:ext cx="248239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E26DF5-CCE2-4E0F-9AD1-FE7752605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13455"/>
                <a:ext cx="2482398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4A53F3-4494-4EA9-B3CF-93E72B1402CA}"/>
                  </a:ext>
                </a:extLst>
              </p:cNvPr>
              <p:cNvSpPr txBox="1"/>
              <p:nvPr/>
            </p:nvSpPr>
            <p:spPr>
              <a:xfrm>
                <a:off x="2357813" y="2747929"/>
                <a:ext cx="2411269" cy="794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kern="1200" smtClean="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kern="120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𝜕𝜌</m:t>
                          </m:r>
                        </m:num>
                        <m:den>
                          <m:r>
                            <a:rPr lang="en-US" sz="2400" kern="120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kern="120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sz="2400" kern="120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sz="2400" kern="1200" smtClean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RU" sz="2400" kern="120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4A53F3-4494-4EA9-B3CF-93E72B140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813" y="2747929"/>
                <a:ext cx="2411269" cy="7945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6CBF04E6-A07A-45DF-880B-048AC33206F8}"/>
              </a:ext>
            </a:extLst>
          </p:cNvPr>
          <p:cNvSpPr txBox="1"/>
          <p:nvPr/>
        </p:nvSpPr>
        <p:spPr>
          <a:xfrm>
            <a:off x="-311951" y="3966042"/>
            <a:ext cx="314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E864AD1-4CF4-4F1F-BB8A-823F14001F6C}"/>
                  </a:ext>
                </a:extLst>
              </p:cNvPr>
              <p:cNvSpPr txBox="1"/>
              <p:nvPr/>
            </p:nvSpPr>
            <p:spPr>
              <a:xfrm>
                <a:off x="10210" y="4193069"/>
                <a:ext cx="5262880" cy="833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ru-RU" sz="2400" i="0">
                          <a:latin typeface="Cambria Math" panose="02040503050406030204" pitchFamily="18" charset="0"/>
                        </a:rPr>
                        <m:t>⁢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&lt;</m:t>
                          </m:r>
                          <m:d>
                            <m:dPr>
                              <m:begChr m:val="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fName>
                                <m:e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fName>
                                <m:e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2⁢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⁢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𝑀𝑆𝐷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⁢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E864AD1-4CF4-4F1F-BB8A-823F14001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" y="4193069"/>
                <a:ext cx="5262880" cy="8334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D65B09E-3EF0-421B-B260-29C3B8F62FE3}"/>
              </a:ext>
            </a:extLst>
          </p:cNvPr>
          <p:cNvSpPr txBox="1"/>
          <p:nvPr/>
        </p:nvSpPr>
        <p:spPr>
          <a:xfrm>
            <a:off x="-1" y="2421060"/>
            <a:ext cx="4566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Законы </a:t>
            </a:r>
            <a:r>
              <a:rPr lang="ru-RU" sz="2000" b="1" dirty="0" err="1"/>
              <a:t>Фика</a:t>
            </a:r>
            <a:endParaRPr lang="ru-RU" sz="2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564B1C-A8DC-4E89-8C7C-7BED0D646E80}"/>
              </a:ext>
            </a:extLst>
          </p:cNvPr>
          <p:cNvSpPr txBox="1"/>
          <p:nvPr/>
        </p:nvSpPr>
        <p:spPr>
          <a:xfrm>
            <a:off x="31152" y="3790304"/>
            <a:ext cx="476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Статистическая интерпретация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6790954-5559-4DB0-8154-0C454513E6E8}"/>
                  </a:ext>
                </a:extLst>
              </p:cNvPr>
              <p:cNvSpPr txBox="1"/>
              <p:nvPr/>
            </p:nvSpPr>
            <p:spPr>
              <a:xfrm>
                <a:off x="10210" y="6117862"/>
                <a:ext cx="45565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20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6790954-5559-4DB0-8154-0C454513E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" y="6117862"/>
                <a:ext cx="4556500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9C59D979-7C7B-4FE6-A7F5-F42CFB9E27A5}"/>
              </a:ext>
            </a:extLst>
          </p:cNvPr>
          <p:cNvSpPr txBox="1"/>
          <p:nvPr/>
        </p:nvSpPr>
        <p:spPr>
          <a:xfrm>
            <a:off x="97603" y="5474118"/>
            <a:ext cx="4474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Общий коэффициент диффузии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D4A9DB-D145-4528-9086-9F8EF49AE9F4}"/>
              </a:ext>
            </a:extLst>
          </p:cNvPr>
          <p:cNvSpPr txBox="1"/>
          <p:nvPr/>
        </p:nvSpPr>
        <p:spPr>
          <a:xfrm>
            <a:off x="4572000" y="5480172"/>
            <a:ext cx="4556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Зависимость от температуры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770169-C219-43DE-A26A-945976542C89}"/>
                  </a:ext>
                </a:extLst>
              </p:cNvPr>
              <p:cNvSpPr txBox="1"/>
              <p:nvPr/>
            </p:nvSpPr>
            <p:spPr>
              <a:xfrm>
                <a:off x="4566710" y="5929788"/>
                <a:ext cx="4556499" cy="78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ru-RU" sz="2000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ru-RU" sz="2000" b="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000" b="0" i="0">
                          <a:latin typeface="Cambria Math" panose="02040503050406030204" pitchFamily="18" charset="0"/>
                        </a:rPr>
                        <m:t>⁢</m:t>
                      </m:r>
                      <m:r>
                        <m:rPr>
                          <m:sty m:val="p"/>
                        </m:rPr>
                        <a:rPr lang="ru-RU" sz="2000" b="0" i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ru-RU" sz="2000" b="0" i="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ru-RU" sz="2000" b="0" i="0">
                                  <a:latin typeface="Cambria Math" panose="02040503050406030204" pitchFamily="18" charset="0"/>
                                </a:rPr>
                                <m:t>RT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770169-C219-43DE-A26A-945976542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710" y="5929788"/>
                <a:ext cx="4556499" cy="783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13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D0482-8CAD-413A-BD43-22115F35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ТЕОРЕТИЧЕСКАЯ ЧАСТЬ . ВЯЗКОСТЬ. 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0C5D40F-28AA-4C18-9995-14A2955FF74D}"/>
              </a:ext>
            </a:extLst>
          </p:cNvPr>
          <p:cNvGrpSpPr/>
          <p:nvPr/>
        </p:nvGrpSpPr>
        <p:grpSpPr>
          <a:xfrm>
            <a:off x="77496" y="573014"/>
            <a:ext cx="3681703" cy="2111146"/>
            <a:chOff x="15711" y="709762"/>
            <a:chExt cx="4927132" cy="2618711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415638A-CF00-40CB-B6AA-B595D62304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2" t="9174" r="16098" b="34980"/>
            <a:stretch/>
          </p:blipFill>
          <p:spPr bwMode="auto">
            <a:xfrm>
              <a:off x="115866" y="709762"/>
              <a:ext cx="4826977" cy="2618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E38ACC6-0C4C-4402-89A7-02365B1C49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291" t="23596" r="3077" b="61936"/>
            <a:stretch/>
          </p:blipFill>
          <p:spPr bwMode="auto">
            <a:xfrm>
              <a:off x="15711" y="2292308"/>
              <a:ext cx="750848" cy="678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700E28B-8256-457A-841C-B5C29664F883}"/>
              </a:ext>
            </a:extLst>
          </p:cNvPr>
          <p:cNvGrpSpPr/>
          <p:nvPr/>
        </p:nvGrpSpPr>
        <p:grpSpPr>
          <a:xfrm>
            <a:off x="152335" y="3067008"/>
            <a:ext cx="3331662" cy="3322397"/>
            <a:chOff x="2453544" y="2316415"/>
            <a:chExt cx="3716179" cy="3705845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2670E4F2-0810-4A58-BA30-A1FA5CC2A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3544" y="2788568"/>
              <a:ext cx="3716179" cy="3233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048852-0C02-4E96-B428-600446AAE5B9}"/>
                </a:ext>
              </a:extLst>
            </p:cNvPr>
            <p:cNvSpPr txBox="1"/>
            <p:nvPr/>
          </p:nvSpPr>
          <p:spPr>
            <a:xfrm>
              <a:off x="2667197" y="2316415"/>
              <a:ext cx="3502526" cy="720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Зависимость вязкости газов и жидкостей от температуры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610BD9-5E24-431D-AABE-C6B2E6A1D90A}"/>
                  </a:ext>
                </a:extLst>
              </p:cNvPr>
              <p:cNvSpPr txBox="1"/>
              <p:nvPr/>
            </p:nvSpPr>
            <p:spPr>
              <a:xfrm>
                <a:off x="3759200" y="1412866"/>
                <a:ext cx="2661920" cy="656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400" dirty="0"/>
                  <a:t> 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ru-RU" sz="2400" b="0" i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ru-RU" sz="2400" b="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400" b="0" i="0">
                                <a:latin typeface="Cambria Math" panose="02040503050406030204" pitchFamily="18" charset="0"/>
                              </a:rPr>
                              <m:t>dv</m:t>
                            </m:r>
                          </m:e>
                          <m:sub>
                            <m:r>
                              <a:rPr lang="ru-RU" sz="24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ru-RU" sz="2400" b="0" i="0">
                            <a:latin typeface="Cambria Math" panose="02040503050406030204" pitchFamily="18" charset="0"/>
                          </a:rPr>
                          <m:t>dx</m:t>
                        </m:r>
                      </m:den>
                    </m:f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610BD9-5E24-431D-AABE-C6B2E6A1D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200" y="1412866"/>
                <a:ext cx="2661920" cy="656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50D3BE-A29B-482D-917E-9BDD2261FAFC}"/>
                  </a:ext>
                </a:extLst>
              </p:cNvPr>
              <p:cNvSpPr txBox="1"/>
              <p:nvPr/>
            </p:nvSpPr>
            <p:spPr>
              <a:xfrm>
                <a:off x="5390648" y="5245523"/>
                <a:ext cx="2819108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ru-RU" sz="2400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ru-RU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ru-RU" sz="2400" b="1" i="0"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ru-RU" sz="2400" b="1" i="0">
                          <a:latin typeface="Cambria Math" panose="02040503050406030204" pitchFamily="18" charset="0"/>
                        </a:rPr>
                        <m:t>𝐞𝐱𝐩</m:t>
                      </m:r>
                      <m:r>
                        <a:rPr lang="ru-RU" sz="2400" b="1" i="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ctrlPr>
                            <a:rPr lang="ru-RU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num>
                            <m:den>
                              <m:r>
                                <a:rPr lang="ru-RU" sz="2400" b="1" i="0">
                                  <a:latin typeface="Cambria Math" panose="02040503050406030204" pitchFamily="18" charset="0"/>
                                </a:rPr>
                                <m:t>𝐑𝐓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50D3BE-A29B-482D-917E-9BDD2261F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648" y="5245523"/>
                <a:ext cx="2819108" cy="9221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27B8D8D-77B9-42B9-B5C6-4E691B122D20}"/>
              </a:ext>
            </a:extLst>
          </p:cNvPr>
          <p:cNvSpPr txBox="1"/>
          <p:nvPr/>
        </p:nvSpPr>
        <p:spPr>
          <a:xfrm>
            <a:off x="3759199" y="729892"/>
            <a:ext cx="26619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chemeClr val="tx1"/>
                </a:solidFill>
                <a:effectLst/>
              </a:rPr>
              <a:t>Касательное напряжение</a:t>
            </a:r>
            <a:endParaRPr lang="ru-RU" sz="2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5A8259B-F5E3-4714-9659-D89AA333C1B9}"/>
                  </a:ext>
                </a:extLst>
              </p:cNvPr>
              <p:cNvSpPr txBox="1"/>
              <p:nvPr/>
            </p:nvSpPr>
            <p:spPr>
              <a:xfrm>
                <a:off x="6421120" y="1516382"/>
                <a:ext cx="2722879" cy="631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400" dirty="0"/>
                  <a:t> 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ru-RU" sz="2400" b="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den>
                    </m:f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5A8259B-F5E3-4714-9659-D89AA333C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120" y="1516382"/>
                <a:ext cx="2722879" cy="6315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F958F8C-34F0-4060-9660-112B444209BD}"/>
              </a:ext>
            </a:extLst>
          </p:cNvPr>
          <p:cNvSpPr txBox="1"/>
          <p:nvPr/>
        </p:nvSpPr>
        <p:spPr>
          <a:xfrm>
            <a:off x="6421120" y="725626"/>
            <a:ext cx="2722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chemeClr val="tx1"/>
                </a:solidFill>
                <a:effectLst/>
              </a:rPr>
              <a:t>Кинематическая вязкость</a:t>
            </a:r>
            <a:endParaRPr lang="ru-RU" sz="2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FBA6CA-461F-4A33-A8FF-93CE7C46E830}"/>
                  </a:ext>
                </a:extLst>
              </p:cNvPr>
              <p:cNvSpPr txBox="1"/>
              <p:nvPr/>
            </p:nvSpPr>
            <p:spPr>
              <a:xfrm>
                <a:off x="5225366" y="3000934"/>
                <a:ext cx="2391508" cy="856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⁢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6⁢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⁢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⁢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FBA6CA-461F-4A33-A8FF-93CE7C46E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366" y="3000934"/>
                <a:ext cx="2391508" cy="8561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8876252-0A9D-47D8-9882-A26A4DDE288C}"/>
              </a:ext>
            </a:extLst>
          </p:cNvPr>
          <p:cNvSpPr txBox="1"/>
          <p:nvPr/>
        </p:nvSpPr>
        <p:spPr>
          <a:xfrm>
            <a:off x="3675543" y="2513652"/>
            <a:ext cx="5468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chemeClr val="tx1"/>
                </a:solidFill>
                <a:effectLst/>
              </a:rPr>
              <a:t>Формула Стокса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09DE2-0CC4-4A57-82F0-47A0F918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ПРАКТИЧЕСКАЯ ЧАСТЬ. МОЛЕКУЛЯРНАЯ ДИНАМИКА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B4B494F-B75D-4A0B-BDA5-F3310AC3E1A1}"/>
              </a:ext>
            </a:extLst>
          </p:cNvPr>
          <p:cNvGrpSpPr/>
          <p:nvPr/>
        </p:nvGrpSpPr>
        <p:grpSpPr>
          <a:xfrm>
            <a:off x="122257" y="704362"/>
            <a:ext cx="3611509" cy="3937976"/>
            <a:chOff x="157425" y="540531"/>
            <a:chExt cx="4997519" cy="5449276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34139472-1DD6-43BE-8269-0FE69E0B99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7427" y="540531"/>
              <a:ext cx="4997517" cy="544927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F54EC9B2-D5BF-4CEE-8176-6462937AE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425" y="540531"/>
              <a:ext cx="4997516" cy="3851677"/>
            </a:xfrm>
            <a:prstGeom prst="rect">
              <a:avLst/>
            </a:prstGeom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14CA8150-0AE2-45D5-8B10-B77FFF6271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7425" y="1463861"/>
              <a:ext cx="4997517" cy="452594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58F73C-9E8C-4A1F-87F9-768404FC5D46}"/>
                </a:ext>
              </a:extLst>
            </p:cNvPr>
            <p:cNvSpPr txBox="1"/>
            <p:nvPr/>
          </p:nvSpPr>
          <p:spPr>
            <a:xfrm>
              <a:off x="157426" y="540531"/>
              <a:ext cx="4997518" cy="1022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bg1"/>
                  </a:solidFill>
                </a:rPr>
                <a:t>Пример расчётного куба: </a:t>
              </a:r>
              <a:br>
                <a:rPr lang="ru-RU" sz="1400" dirty="0">
                  <a:solidFill>
                    <a:schemeClr val="bg1"/>
                  </a:solidFill>
                </a:rPr>
              </a:br>
              <a:r>
                <a:rPr lang="ru-RU" sz="1400" i="1" dirty="0">
                  <a:solidFill>
                    <a:srgbClr val="FF0000"/>
                  </a:solidFill>
                </a:rPr>
                <a:t>красным</a:t>
              </a:r>
              <a:r>
                <a:rPr lang="ru-RU" sz="1400" dirty="0">
                  <a:solidFill>
                    <a:schemeClr val="bg1"/>
                  </a:solidFill>
                </a:rPr>
                <a:t> раскрашены молекулы бутанола-1</a:t>
              </a:r>
              <a:br>
                <a:rPr lang="ru-RU" sz="1400" dirty="0">
                  <a:solidFill>
                    <a:schemeClr val="bg1"/>
                  </a:solidFill>
                </a:rPr>
              </a:br>
              <a:r>
                <a:rPr lang="ru-RU" sz="1400" i="1" dirty="0">
                  <a:solidFill>
                    <a:srgbClr val="00FFFF"/>
                  </a:solidFill>
                </a:rPr>
                <a:t>голубым</a:t>
              </a:r>
              <a:r>
                <a:rPr lang="ru-RU" sz="1400" dirty="0">
                  <a:solidFill>
                    <a:schemeClr val="bg1"/>
                  </a:solidFill>
                </a:rPr>
                <a:t> - </a:t>
              </a:r>
              <a:r>
                <a:rPr lang="en-US" sz="1400" dirty="0">
                  <a:solidFill>
                    <a:schemeClr val="bg1"/>
                  </a:solidFill>
                </a:rPr>
                <a:t>DMEG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0EF226-8DA4-438A-8A8C-0324739E8139}"/>
                  </a:ext>
                </a:extLst>
              </p:cNvPr>
              <p:cNvSpPr txBox="1"/>
              <p:nvPr/>
            </p:nvSpPr>
            <p:spPr>
              <a:xfrm>
                <a:off x="0" y="4837762"/>
                <a:ext cx="3549872" cy="678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=⁢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𝑀𝑆𝐷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⁢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0EF226-8DA4-438A-8A8C-0324739E8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37762"/>
                <a:ext cx="3549872" cy="678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727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897CD-D0C2-46E5-BCFB-738BC7EC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ПРАКТИЧЕСКАЯ ЧАСТЬ. НАХОЖДЕНИЕ ВЯЗКОСТЕЙ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9A3C5D-E6DB-42BF-A1B7-8FB4A037BA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4693920" cy="3239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D14572-27D0-4017-82BE-38FBB4D9E69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080" y="528446"/>
            <a:ext cx="4693920" cy="3239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87D0C2-F620-4753-981F-A3EB9CB8C14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080" y="3599975"/>
            <a:ext cx="4693920" cy="3239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547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BBD9D-26A9-4AB0-9005-C36F119B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ПРАКТИЧЕСКАЯ ЧАСТЬ. ОБОБЩЕННЫЕ ДАННЫЕ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E1227-1177-4FB8-8787-074E3655D879}"/>
              </a:ext>
            </a:extLst>
          </p:cNvPr>
          <p:cNvSpPr txBox="1"/>
          <p:nvPr/>
        </p:nvSpPr>
        <p:spPr>
          <a:xfrm>
            <a:off x="1" y="696686"/>
            <a:ext cx="115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ОКМ-2</a:t>
            </a:r>
          </a:p>
        </p:txBody>
      </p:sp>
    </p:spTree>
    <p:extLst>
      <p:ext uri="{BB962C8B-B14F-4D97-AF65-F5344CB8AC3E}">
        <p14:creationId xmlns:p14="http://schemas.microsoft.com/office/powerpoint/2010/main" val="68631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84037-424E-4D97-94F5-81D80263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ЧАСТЬ. СВОДНАЯ ТАБЛИЦА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D28BC8-4CB9-4B72-AE49-0FECBC75C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1287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988</TotalTime>
  <Words>247</Words>
  <Application>Microsoft Office PowerPoint</Application>
  <PresentationFormat>Экран (4:3)</PresentationFormat>
  <Paragraphs>41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Тема Office</vt:lpstr>
      <vt:lpstr>CS ChemDraw Drawing</vt:lpstr>
      <vt:lpstr>Презентация PowerPoint</vt:lpstr>
      <vt:lpstr>ЦЕЛЬ РАБОТЫ </vt:lpstr>
      <vt:lpstr>ВСТУПЛЕНИЕ</vt:lpstr>
      <vt:lpstr>ТЕОРЕТИЧЕСКАЯ ЧАСТЬ. ДИФФУЗИЯ</vt:lpstr>
      <vt:lpstr>ТЕОРЕТИЧЕСКАЯ ЧАСТЬ . ВЯЗКОСТЬ. </vt:lpstr>
      <vt:lpstr>ПРАКТИЧЕСКАЯ ЧАСТЬ. МОЛЕКУЛЯРНАЯ ДИНАМИКА</vt:lpstr>
      <vt:lpstr>ПРАКТИЧЕСКАЯ ЧАСТЬ. НАХОЖДЕНИЕ ВЯЗКОСТЕЙ</vt:lpstr>
      <vt:lpstr>ПРАКТИЧЕСКАЯ ЧАСТЬ. ОБОБЩЕННЫЕ ДАННЫЕ</vt:lpstr>
      <vt:lpstr>ПРАКТИЧЕСКАЯ ЧАСТЬ. СВОДНАЯ ТАБЛИЦА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</dc:creator>
  <cp:lastModifiedBy>HOME</cp:lastModifiedBy>
  <cp:revision>39</cp:revision>
  <dcterms:created xsi:type="dcterms:W3CDTF">2024-04-02T18:34:12Z</dcterms:created>
  <dcterms:modified xsi:type="dcterms:W3CDTF">2024-04-10T00:05:56Z</dcterms:modified>
</cp:coreProperties>
</file>