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14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475" y="8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2T22:53:19.238" idx="1">
    <p:pos x="4009" y="2380"/>
    <p:text>сделать текстом, добавтьь скобки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29:27.474" idx="3">
    <p:pos x="3643" y="1816"/>
    <p:text>Список моделей для джиффузии газов и жидкостей и твердых тел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30:01.582" idx="4">
    <p:pos x="1722" y="2171"/>
    <p:text>Статистические законы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15:58.593" idx="2">
    <p:pos x="4103" y="802"/>
    <p:text>Кривая MSD с производной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30:34.185" idx="5">
    <p:pos x="4313" y="2336"/>
    <p:text>Формула расчета через MSD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35:09.782" idx="6">
    <p:pos x="210" y="853"/>
    <p:text>Прибор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35:22.014" idx="7">
    <p:pos x="4176" y="869"/>
    <p:text>Графики обработки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43:43.941" idx="13">
    <p:pos x="282" y="2791"/>
    <p:text>Графики точек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36:32.309" idx="8">
    <p:pos x="4364" y="903"/>
    <p:text>График нахождения радиусов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36:49.744" idx="9">
    <p:pos x="554" y="886"/>
    <p:text>Таблица или ее часть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37:09.286" idx="10">
    <p:pos x="697" y="3483"/>
    <p:text>ДАнные</p:text>
    <p:extLst>
      <p:ext uri="{C676402C-5697-4E1C-873F-D02D1690AC5C}">
        <p15:threadingInfo xmlns:p15="http://schemas.microsoft.com/office/powerpoint/2012/main" timeZoneBias="-180"/>
      </p:ext>
    </p:extLst>
  </p:cm>
  <p:cm authorId="1" dt="2024-04-03T00:43:13.024" idx="12">
    <p:pos x="4298" y="2398"/>
    <p:text>формула эйнштейна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3T00:43:56.106" idx="14">
    <p:pos x="326" y="1649"/>
    <p:text>дописать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05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79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0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9144000" cy="678431"/>
          </a:xfrm>
        </p:spPr>
        <p:txBody>
          <a:bodyPr>
            <a:normAutofit/>
          </a:bodyPr>
          <a:lstStyle>
            <a:lvl1pPr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96687"/>
            <a:ext cx="9144001" cy="52338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73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0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1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1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36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4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0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8C92-61A2-47BB-AAD3-B7E35F26F47B}" type="datetimeFigureOut">
              <a:rPr lang="ru-RU" smtClean="0"/>
              <a:t>02.04.2024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9003-FD66-4EE2-B2FC-54CC186F22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1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83B97E-F8CF-AE56-175D-5FC47D00C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1527047" y="10"/>
            <a:ext cx="1219199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364A4-5B90-41AF-B606-DEA91C09C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672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ru-RU" sz="52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7A046-6FD7-4CD2-824D-15DF7E60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3949" y="4072044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9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3F252-85D4-4B68-9E9D-8C8E2D6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03574-4A9C-47A0-B5C7-81EEECC2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было выполнено </a:t>
            </a:r>
            <a:r>
              <a:rPr lang="ru-RU" dirty="0" err="1"/>
              <a:t>моделировние</a:t>
            </a:r>
            <a:r>
              <a:rPr lang="ru-RU" dirty="0"/>
              <a:t> молекулярной динамики систем ОКМ-2, </a:t>
            </a:r>
            <a:r>
              <a:rPr lang="en-US" dirty="0"/>
              <a:t>PETA, DMEG</a:t>
            </a:r>
            <a:r>
              <a:rPr lang="ru-RU" dirty="0"/>
              <a:t> – бутонол-1</a:t>
            </a:r>
            <a:r>
              <a:rPr lang="en-US" dirty="0"/>
              <a:t> </a:t>
            </a:r>
            <a:r>
              <a:rPr lang="ru-RU" dirty="0"/>
              <a:t>при составах</a:t>
            </a:r>
          </a:p>
        </p:txBody>
      </p:sp>
    </p:spTree>
    <p:extLst>
      <p:ext uri="{BB962C8B-B14F-4D97-AF65-F5344CB8AC3E}">
        <p14:creationId xmlns:p14="http://schemas.microsoft.com/office/powerpoint/2010/main" val="96922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721F5-BA7D-4D37-8819-0765373E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ВСТУПЛЕНИЕ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B9CE8-018B-4BD3-8E15-75A2A45B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041"/>
            <a:ext cx="8220891" cy="1724698"/>
          </a:xfrm>
        </p:spPr>
        <p:txBody>
          <a:bodyPr/>
          <a:lstStyle/>
          <a:p>
            <a:r>
              <a:rPr lang="ru-RU" dirty="0"/>
              <a:t>Цель работы: определение значений вязкости систем ОКМ-2, </a:t>
            </a:r>
            <a:r>
              <a:rPr lang="en-US" dirty="0"/>
              <a:t>PETA, DMEG</a:t>
            </a:r>
            <a:r>
              <a:rPr lang="ru-RU" dirty="0"/>
              <a:t> – бутонол-1</a:t>
            </a:r>
            <a:r>
              <a:rPr lang="en-US" dirty="0"/>
              <a:t> </a:t>
            </a:r>
            <a:r>
              <a:rPr lang="ru-RU" dirty="0"/>
              <a:t>, а также их зависимости от температуры и состава фотополимерной 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7445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6B0AE-11D2-4C86-95B0-513B8F5E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МОДЕЛИ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54A96-C03F-42BE-B6FD-AFBD3D8EFDBA}"/>
                  </a:ext>
                </a:extLst>
              </p:cNvPr>
              <p:cNvSpPr txBox="1"/>
              <p:nvPr/>
            </p:nvSpPr>
            <p:spPr>
              <a:xfrm>
                <a:off x="-263769" y="696686"/>
                <a:ext cx="9144000" cy="2538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215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num>
                      <m:den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𝜕𝜏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den>
                    </m:f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NM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f>
                          <m:f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  <m:f>
                          <m:f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PN</m:t>
                        </m:r>
                      </m:sub>
                    </m:sSub>
                    <m:d>
                      <m:d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f>
                          <m:f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  <m:f>
                          <m:f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PN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u-RU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endParaRPr lang="ru-RU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indent="450215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𝜕𝜏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den>
                      </m:f>
                      <m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NM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  <m:f>
                            <m:f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f>
                            <m:f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PN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  <m:f>
                            <m:f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ru-RU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MP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𝑀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PN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γI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54A96-C03F-42BE-B6FD-AFBD3D8E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769" y="696686"/>
                <a:ext cx="9144000" cy="25387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743928-F698-46AD-B1D0-B2F80503A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411"/>
            <a:ext cx="7675685" cy="25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1AA9F-6F9A-4248-90B6-B7E69644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ТЕОРЕТИЧЕСКАЯ ЧАСТЬ. ДИФФУЗИЯ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C71449-A011-4CCE-8DF6-E878E771B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808447"/>
              </p:ext>
            </p:extLst>
          </p:nvPr>
        </p:nvGraphicFramePr>
        <p:xfrm>
          <a:off x="3051422" y="696686"/>
          <a:ext cx="6092578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6289">
                  <a:extLst>
                    <a:ext uri="{9D8B030D-6E8A-4147-A177-3AD203B41FA5}">
                      <a16:colId xmlns:a16="http://schemas.microsoft.com/office/drawing/2014/main" val="2462510398"/>
                    </a:ext>
                  </a:extLst>
                </a:gridCol>
                <a:gridCol w="3046289">
                  <a:extLst>
                    <a:ext uri="{9D8B030D-6E8A-4147-A177-3AD203B41FA5}">
                      <a16:colId xmlns:a16="http://schemas.microsoft.com/office/drawing/2014/main" val="2217895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Самодиффузия</a:t>
                      </a:r>
                      <a:endParaRPr lang="ru-RU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Взаимная диффузия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8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064483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F0A76DF2-A2AA-4038-9816-C2B8EB77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22" y="1043183"/>
            <a:ext cx="3076816" cy="187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946724E-8DB8-41CA-955C-DF4661CF9499}"/>
              </a:ext>
            </a:extLst>
          </p:cNvPr>
          <p:cNvGrpSpPr/>
          <p:nvPr/>
        </p:nvGrpSpPr>
        <p:grpSpPr>
          <a:xfrm>
            <a:off x="6097711" y="1195218"/>
            <a:ext cx="3044322" cy="1448839"/>
            <a:chOff x="1679331" y="3181603"/>
            <a:chExt cx="3941885" cy="1876003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079A6945-92FC-43DE-B01A-225163051C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3" t="20355" r="52436" b="52807"/>
            <a:stretch/>
          </p:blipFill>
          <p:spPr bwMode="auto">
            <a:xfrm>
              <a:off x="1679331" y="3463063"/>
              <a:ext cx="1705708" cy="1380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4D33447A-8760-4264-B0F1-369C1A3E81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05" t="20355" r="26923" b="52807"/>
            <a:stretch/>
          </p:blipFill>
          <p:spPr bwMode="auto">
            <a:xfrm>
              <a:off x="3915508" y="3463062"/>
              <a:ext cx="1705708" cy="1380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E2290D6E-618A-431E-8567-97AA9B69D1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34" r="40006"/>
            <a:stretch/>
          </p:blipFill>
          <p:spPr bwMode="auto">
            <a:xfrm>
              <a:off x="3379175" y="3181603"/>
              <a:ext cx="580293" cy="1876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AFD190-0C64-4243-8BCF-964F1143F820}"/>
              </a:ext>
            </a:extLst>
          </p:cNvPr>
          <p:cNvSpPr/>
          <p:nvPr/>
        </p:nvSpPr>
        <p:spPr>
          <a:xfrm>
            <a:off x="1626577" y="553915"/>
            <a:ext cx="1310054" cy="678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Таблица 15">
                <a:extLst>
                  <a:ext uri="{FF2B5EF4-FFF2-40B4-BE49-F238E27FC236}">
                    <a16:creationId xmlns:a16="http://schemas.microsoft.com/office/drawing/2014/main" id="{32A7E75A-0D70-4E83-A08A-81C7F79E3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98045"/>
                  </p:ext>
                </p:extLst>
              </p:nvPr>
            </p:nvGraphicFramePr>
            <p:xfrm>
              <a:off x="48603" y="3402623"/>
              <a:ext cx="3594098" cy="18017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6167">
                      <a:extLst>
                        <a:ext uri="{9D8B030D-6E8A-4147-A177-3AD203B41FA5}">
                          <a16:colId xmlns:a16="http://schemas.microsoft.com/office/drawing/2014/main" val="430982429"/>
                        </a:ext>
                      </a:extLst>
                    </a:gridCol>
                    <a:gridCol w="1907931">
                      <a:extLst>
                        <a:ext uri="{9D8B030D-6E8A-4147-A177-3AD203B41FA5}">
                          <a16:colId xmlns:a16="http://schemas.microsoft.com/office/drawing/2014/main" val="3296295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 Закон </a:t>
                          </a:r>
                          <a:r>
                            <a:rPr lang="ru-RU" dirty="0" err="1"/>
                            <a:t>Фика</a:t>
                          </a:r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en-US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74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 закон </a:t>
                          </a:r>
                          <a:r>
                            <a:rPr lang="ru-RU" dirty="0" err="1"/>
                            <a:t>Фика</a:t>
                          </a:r>
                          <a:endParaRPr lang="ru-RU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8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𝜕𝜌</m:t>
                                    </m:r>
                                  </m:num>
                                  <m:den>
                                    <m: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𝜕</m:t>
                                    </m:r>
                                    <m: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ru-RU" sz="18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+</m:t>
                                </m:r>
                                <m:r>
                                  <a:rPr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𝛻</m:t>
                                </m:r>
                                <m: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∙</m:t>
                                </m:r>
                                <m:r>
                                  <a:rPr lang="en-US" sz="18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𝑗</m:t>
                                </m:r>
                                <m:r>
                                  <a:rPr lang="ru-RU" sz="18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554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Таблица 15">
                <a:extLst>
                  <a:ext uri="{FF2B5EF4-FFF2-40B4-BE49-F238E27FC236}">
                    <a16:creationId xmlns:a16="http://schemas.microsoft.com/office/drawing/2014/main" id="{32A7E75A-0D70-4E83-A08A-81C7F79E3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98045"/>
                  </p:ext>
                </p:extLst>
              </p:nvPr>
            </p:nvGraphicFramePr>
            <p:xfrm>
              <a:off x="48603" y="3402623"/>
              <a:ext cx="3594098" cy="18017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6167">
                      <a:extLst>
                        <a:ext uri="{9D8B030D-6E8A-4147-A177-3AD203B41FA5}">
                          <a16:colId xmlns:a16="http://schemas.microsoft.com/office/drawing/2014/main" val="430982429"/>
                        </a:ext>
                      </a:extLst>
                    </a:gridCol>
                    <a:gridCol w="1907931">
                      <a:extLst>
                        <a:ext uri="{9D8B030D-6E8A-4147-A177-3AD203B41FA5}">
                          <a16:colId xmlns:a16="http://schemas.microsoft.com/office/drawing/2014/main" val="329629505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1" t="-3333" r="-114079" b="-9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474994"/>
                      </a:ext>
                    </a:extLst>
                  </a:tr>
                  <a:tr h="8873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61" t="-106164" r="-11407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2554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C32D1F-6191-43FD-AE93-A829E4AE0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27" y="769340"/>
            <a:ext cx="2708500" cy="23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3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0482-8CAD-413A-BD43-22115F35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ТЕОРЕТИЧЕСКАЯ ЧАСТЬ . ВЯЗКОСТЬ. 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36DE22-B586-42B0-A110-5188B9F11A11}"/>
              </a:ext>
            </a:extLst>
          </p:cNvPr>
          <p:cNvGrpSpPr/>
          <p:nvPr/>
        </p:nvGrpSpPr>
        <p:grpSpPr>
          <a:xfrm>
            <a:off x="4165059" y="4626934"/>
            <a:ext cx="4994032" cy="2154746"/>
            <a:chOff x="-263390" y="4547926"/>
            <a:chExt cx="5571880" cy="240406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951C7E9-7397-47B1-B5CA-998E24E600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62" t="72595" r="962" b="1471"/>
            <a:stretch/>
          </p:blipFill>
          <p:spPr bwMode="auto">
            <a:xfrm>
              <a:off x="-199520" y="4752560"/>
              <a:ext cx="5444140" cy="219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D1F1BC-A845-473B-A04C-E3A57CCC1A30}"/>
                </a:ext>
              </a:extLst>
            </p:cNvPr>
            <p:cNvSpPr txBox="1"/>
            <p:nvPr/>
          </p:nvSpPr>
          <p:spPr>
            <a:xfrm>
              <a:off x="-263390" y="4547926"/>
              <a:ext cx="5571880" cy="377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/>
                <a:t>Профили течения реальной и идеальной жидкости: 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0C5D40F-28AA-4C18-9995-14A2955FF74D}"/>
              </a:ext>
            </a:extLst>
          </p:cNvPr>
          <p:cNvGrpSpPr/>
          <p:nvPr/>
        </p:nvGrpSpPr>
        <p:grpSpPr>
          <a:xfrm>
            <a:off x="31773" y="4347729"/>
            <a:ext cx="4377755" cy="2510272"/>
            <a:chOff x="15711" y="709762"/>
            <a:chExt cx="4927132" cy="261871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415638A-CF00-40CB-B6AA-B595D62304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2" t="9174" r="16098" b="34980"/>
            <a:stretch/>
          </p:blipFill>
          <p:spPr bwMode="auto">
            <a:xfrm>
              <a:off x="115866" y="709762"/>
              <a:ext cx="4826977" cy="2618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E38ACC6-0C4C-4402-89A7-02365B1C49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91" t="23596" r="3077" b="61936"/>
            <a:stretch/>
          </p:blipFill>
          <p:spPr bwMode="auto">
            <a:xfrm>
              <a:off x="15711" y="2292308"/>
              <a:ext cx="750848" cy="67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700E28B-8256-457A-841C-B5C29664F883}"/>
              </a:ext>
            </a:extLst>
          </p:cNvPr>
          <p:cNvGrpSpPr/>
          <p:nvPr/>
        </p:nvGrpSpPr>
        <p:grpSpPr>
          <a:xfrm>
            <a:off x="507355" y="540531"/>
            <a:ext cx="3331662" cy="3322397"/>
            <a:chOff x="2453544" y="2316415"/>
            <a:chExt cx="3716179" cy="3705845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670E4F2-0810-4A58-BA30-A1FA5CC2A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544" y="2788568"/>
              <a:ext cx="3716179" cy="3233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48852-0C02-4E96-B428-600446AAE5B9}"/>
                </a:ext>
              </a:extLst>
            </p:cNvPr>
            <p:cNvSpPr txBox="1"/>
            <p:nvPr/>
          </p:nvSpPr>
          <p:spPr>
            <a:xfrm>
              <a:off x="2667197" y="2316415"/>
              <a:ext cx="3502526" cy="720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Зависимость вязкости газов и жидкостей от температуры</a:t>
              </a:r>
            </a:p>
          </p:txBody>
        </p:sp>
      </p:grp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6EEC0CBB-A5AC-411F-8F6F-932DB0A93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66089"/>
              </p:ext>
            </p:extLst>
          </p:nvPr>
        </p:nvGraphicFramePr>
        <p:xfrm>
          <a:off x="5390648" y="696686"/>
          <a:ext cx="371618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037">
                  <a:extLst>
                    <a:ext uri="{9D8B030D-6E8A-4147-A177-3AD203B41FA5}">
                      <a16:colId xmlns:a16="http://schemas.microsoft.com/office/drawing/2014/main" val="3393164964"/>
                    </a:ext>
                  </a:extLst>
                </a:gridCol>
                <a:gridCol w="2574143">
                  <a:extLst>
                    <a:ext uri="{9D8B030D-6E8A-4147-A177-3AD203B41FA5}">
                      <a16:colId xmlns:a16="http://schemas.microsoft.com/office/drawing/2014/main" val="85064625"/>
                    </a:ext>
                  </a:extLst>
                </a:gridCol>
              </a:tblGrid>
              <a:tr h="150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/>
                        <a:t>Жидкость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Газ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3122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ru-RU" sz="6600" b="1" dirty="0"/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dirty="0"/>
                        <a:t>Модель твердых сфер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2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28290321"/>
                  </a:ext>
                </a:extLst>
              </a:tr>
              <a:tr h="633172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Модель Сазерленда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2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809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dirty="0"/>
                        <a:t>Модель </a:t>
                      </a:r>
                      <a:r>
                        <a:rPr lang="ru-RU" sz="1200" dirty="0" err="1"/>
                        <a:t>Леннарда</a:t>
                      </a:r>
                      <a:r>
                        <a:rPr lang="ru-RU" sz="1200" dirty="0"/>
                        <a:t>-Джонса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2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200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2648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6044EE-0FE3-4C91-A291-7AD8B6665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5" t="11125" r="2749" b="7850"/>
          <a:stretch/>
        </p:blipFill>
        <p:spPr>
          <a:xfrm>
            <a:off x="7047152" y="1247185"/>
            <a:ext cx="1787465" cy="3827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FF10366-50DD-4A77-96F7-82BD49289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890" y="1874621"/>
            <a:ext cx="2059675" cy="3896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B27AE7C-38DA-4FAE-BED1-8DC99F03E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7152" y="2554061"/>
            <a:ext cx="1584594" cy="464814"/>
          </a:xfrm>
          <a:prstGeom prst="rect">
            <a:avLst/>
          </a:prstGeom>
        </p:spPr>
      </p:pic>
      <p:graphicFrame>
        <p:nvGraphicFramePr>
          <p:cNvPr id="23" name="Таблица 23">
            <a:extLst>
              <a:ext uri="{FF2B5EF4-FFF2-40B4-BE49-F238E27FC236}">
                <a16:creationId xmlns:a16="http://schemas.microsoft.com/office/drawing/2014/main" id="{DAC32909-A384-400B-B1E3-4A78678B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54945"/>
              </p:ext>
            </p:extLst>
          </p:nvPr>
        </p:nvGraphicFramePr>
        <p:xfrm>
          <a:off x="3955077" y="3433039"/>
          <a:ext cx="4879540" cy="914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708">
                  <a:extLst>
                    <a:ext uri="{9D8B030D-6E8A-4147-A177-3AD203B41FA5}">
                      <a16:colId xmlns:a16="http://schemas.microsoft.com/office/drawing/2014/main" val="3095331461"/>
                    </a:ext>
                  </a:extLst>
                </a:gridCol>
                <a:gridCol w="2644832">
                  <a:extLst>
                    <a:ext uri="{9D8B030D-6E8A-4147-A177-3AD203B41FA5}">
                      <a16:colId xmlns:a16="http://schemas.microsoft.com/office/drawing/2014/main" val="560051626"/>
                    </a:ext>
                  </a:extLst>
                </a:gridCol>
              </a:tblGrid>
              <a:tr h="914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тензор плотности потока импульса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95511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610BD9-5E24-431D-AABE-C6B2E6A1D90A}"/>
                  </a:ext>
                </a:extLst>
              </p:cNvPr>
              <p:cNvSpPr txBox="1"/>
              <p:nvPr/>
            </p:nvSpPr>
            <p:spPr>
              <a:xfrm>
                <a:off x="6172201" y="3412150"/>
                <a:ext cx="2568465" cy="841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ru-RU" sz="3200" b="1" dirty="0"/>
                  <a:t>  </a:t>
                </a:r>
                <a14:m>
                  <m:oMath xmlns:m="http://schemas.openxmlformats.org/officeDocument/2006/math">
                    <m:r>
                      <a:rPr lang="ru-RU" sz="3200" b="1" i="0" smtClean="0">
                        <a:latin typeface="Cambria Math" panose="02040503050406030204" pitchFamily="18" charset="0"/>
                      </a:rPr>
                      <m:t>П</m:t>
                    </m:r>
                    <m:r>
                      <a:rPr lang="ru-RU" sz="3200" b="1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sz="3200" b="1" i="1">
                        <a:latin typeface="Cambria Math" panose="02040503050406030204" pitchFamily="18" charset="0"/>
                      </a:rPr>
                      <m:t>𝜼</m:t>
                    </m:r>
                    <m:f>
                      <m:fPr>
                        <m:ctrlPr>
                          <a:rPr lang="ru-RU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b="1" i="0">
                                <a:latin typeface="Cambria Math" panose="02040503050406030204" pitchFamily="18" charset="0"/>
                              </a:rPr>
                              <m:t>𝐝𝐯</m:t>
                            </m:r>
                          </m:e>
                          <m:sub>
                            <m:r>
                              <a:rPr lang="ru-RU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num>
                      <m:den>
                        <m:r>
                          <a:rPr lang="ru-RU" sz="3200" b="1" i="0">
                            <a:latin typeface="Cambria Math" panose="02040503050406030204" pitchFamily="18" charset="0"/>
                          </a:rPr>
                          <m:t>𝐝𝐱</m:t>
                        </m:r>
                      </m:den>
                    </m:f>
                  </m:oMath>
                </a14:m>
                <a:endParaRPr lang="ru-RU" sz="32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610BD9-5E24-431D-AABE-C6B2E6A1D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3412150"/>
                <a:ext cx="2568465" cy="8415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0A95F-0D86-4BE8-9A6E-63FBBDD3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886700" cy="678431"/>
          </a:xfrm>
        </p:spPr>
        <p:txBody>
          <a:bodyPr>
            <a:normAutofit fontScale="90000"/>
          </a:bodyPr>
          <a:lstStyle/>
          <a:p>
            <a:r>
              <a:rPr lang="ru-RU" dirty="0"/>
              <a:t>ТЕОРЕТИЧЕСКАЯ ЧАСТЬ. СВЯЗЬ ВЯЗКОСТИ И ДИФФУЗИИ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446F8-1DD0-4A66-A2ED-08F2C07F7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22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09DE2-0CC4-4A57-82F0-47A0F918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ПРАКТИЧЕСКАЯ ЧАСТЬ. МОЛЕКУЛЯРНАЯ ДИНАМИКА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B4B494F-B75D-4A0B-BDA5-F3310AC3E1A1}"/>
              </a:ext>
            </a:extLst>
          </p:cNvPr>
          <p:cNvGrpSpPr/>
          <p:nvPr/>
        </p:nvGrpSpPr>
        <p:grpSpPr>
          <a:xfrm>
            <a:off x="122257" y="704362"/>
            <a:ext cx="3611509" cy="3937976"/>
            <a:chOff x="157425" y="540531"/>
            <a:chExt cx="4997519" cy="5449276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34139472-1DD6-43BE-8269-0FE69E0B9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7427" y="540531"/>
              <a:ext cx="4997517" cy="54492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54EC9B2-D5BF-4CEE-8176-6462937AE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25" y="540531"/>
              <a:ext cx="4997516" cy="3851677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4CA8150-0AE2-45D5-8B10-B77FFF627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7425" y="1463861"/>
              <a:ext cx="4997517" cy="45259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8F73C-9E8C-4A1F-87F9-768404FC5D46}"/>
                </a:ext>
              </a:extLst>
            </p:cNvPr>
            <p:cNvSpPr txBox="1"/>
            <p:nvPr/>
          </p:nvSpPr>
          <p:spPr>
            <a:xfrm>
              <a:off x="157426" y="540531"/>
              <a:ext cx="4997518" cy="1022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</a:rPr>
                <a:t>Пример расчётного куба: </a:t>
              </a:r>
              <a:br>
                <a:rPr lang="ru-RU" sz="1400" dirty="0">
                  <a:solidFill>
                    <a:schemeClr val="bg1"/>
                  </a:solidFill>
                </a:rPr>
              </a:br>
              <a:r>
                <a:rPr lang="ru-RU" sz="1400" i="1" dirty="0">
                  <a:solidFill>
                    <a:srgbClr val="FF0000"/>
                  </a:solidFill>
                </a:rPr>
                <a:t>красным</a:t>
              </a:r>
              <a:r>
                <a:rPr lang="ru-RU" sz="1400" dirty="0">
                  <a:solidFill>
                    <a:schemeClr val="bg1"/>
                  </a:solidFill>
                </a:rPr>
                <a:t> раскрашены молекулы бутанола-1</a:t>
              </a:r>
              <a:br>
                <a:rPr lang="ru-RU" sz="1400" dirty="0">
                  <a:solidFill>
                    <a:schemeClr val="bg1"/>
                  </a:solidFill>
                </a:rPr>
              </a:br>
              <a:r>
                <a:rPr lang="ru-RU" sz="1400" i="1" dirty="0">
                  <a:solidFill>
                    <a:srgbClr val="00FFFF"/>
                  </a:solidFill>
                </a:rPr>
                <a:t>голубым</a:t>
              </a:r>
              <a:r>
                <a:rPr lang="ru-RU" sz="1400" dirty="0">
                  <a:solidFill>
                    <a:schemeClr val="bg1"/>
                  </a:solidFill>
                </a:rPr>
                <a:t> - </a:t>
              </a:r>
              <a:r>
                <a:rPr lang="en-US" sz="1400" dirty="0">
                  <a:solidFill>
                    <a:schemeClr val="bg1"/>
                  </a:solidFill>
                </a:rPr>
                <a:t>DMEG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2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897CD-D0C2-46E5-BCFB-738BC7E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ПРАКТИЧЕСКАЯ ЧАСТЬ. НАХОЖДЕНИЕ ВЯЗКОСТЕЙ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02872-9CAD-40AF-9D95-A533A57D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47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84037-424E-4D97-94F5-81D80263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ЧАСТЬ. СВОДНАЯ ТАБЛИЦА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28BC8-4CB9-4B72-AE49-0FECBC75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128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197</Words>
  <Application>Microsoft Office PowerPoint</Application>
  <PresentationFormat>Экран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ВСТУПЛЕНИЕ </vt:lpstr>
      <vt:lpstr>ОПИСАНИЕ МОДЕЛИ</vt:lpstr>
      <vt:lpstr>ТЕОРЕТИЧЕСКАЯ ЧАСТЬ. ДИФФУЗИЯ</vt:lpstr>
      <vt:lpstr>ТЕОРЕТИЧЕСКАЯ ЧАСТЬ . ВЯЗКОСТЬ. </vt:lpstr>
      <vt:lpstr>ТЕОРЕТИЧЕСКАЯ ЧАСТЬ. СВЯЗЬ ВЯЗКОСТИ И ДИФФУЗИИ</vt:lpstr>
      <vt:lpstr>ПРАКТИЧЕСКАЯ ЧАСТЬ. МОЛЕКУЛЯРНАЯ ДИНАМИКА</vt:lpstr>
      <vt:lpstr>ПРАКТИЧЕСКАЯ ЧАСТЬ. НАХОЖДЕНИЕ ВЯЗКОСТЕЙ</vt:lpstr>
      <vt:lpstr>ПРАКТИЧЕСКАЯ ЧАСТЬ. СВОДНАЯ ТАБЛИЦА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17</cp:revision>
  <dcterms:created xsi:type="dcterms:W3CDTF">2024-04-02T18:34:12Z</dcterms:created>
  <dcterms:modified xsi:type="dcterms:W3CDTF">2024-04-02T21:44:02Z</dcterms:modified>
</cp:coreProperties>
</file>