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8" r:id="rId1"/>
  </p:sldMasterIdLst>
  <p:notesMasterIdLst>
    <p:notesMasterId r:id="rId15"/>
  </p:notesMasterIdLst>
  <p:sldIdLst>
    <p:sldId id="275" r:id="rId2"/>
    <p:sldId id="261" r:id="rId3"/>
    <p:sldId id="267" r:id="rId4"/>
    <p:sldId id="282" r:id="rId5"/>
    <p:sldId id="256" r:id="rId6"/>
    <p:sldId id="259" r:id="rId7"/>
    <p:sldId id="283" r:id="rId8"/>
    <p:sldId id="281" r:id="rId9"/>
    <p:sldId id="280" r:id="rId10"/>
    <p:sldId id="260" r:id="rId11"/>
    <p:sldId id="278" r:id="rId12"/>
    <p:sldId id="273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Ia" initials="I" lastIdx="1" clrIdx="0">
    <p:extLst>
      <p:ext uri="{19B8F6BF-5375-455C-9EA6-DF929625EA0E}">
        <p15:presenceInfo xmlns:p15="http://schemas.microsoft.com/office/powerpoint/2012/main" xmlns="" userId="Il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5" autoAdjust="0"/>
    <p:restoredTop sz="97338" autoAdjust="0"/>
  </p:normalViewPr>
  <p:slideViewPr>
    <p:cSldViewPr snapToGrid="0">
      <p:cViewPr varScale="1">
        <p:scale>
          <a:sx n="113" d="100"/>
          <a:sy n="113" d="100"/>
        </p:scale>
        <p:origin x="-158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2548C-EAA0-4F98-90B8-F588E14A775F}" type="datetimeFigureOut">
              <a:rPr lang="ru-RU" smtClean="0"/>
              <a:pPr/>
              <a:t>16.04.2021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E32AA-D285-4475-A712-967CA9C5AE2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37426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06374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Спасибо</a:t>
            </a:r>
            <a:r>
              <a:rPr lang="ru-RU" baseline="0" dirty="0"/>
              <a:t> за внимание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405680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09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</a:t>
            </a:r>
            <a:r>
              <a:rPr lang="en-US" baseline="0" dirty="0" smtClean="0"/>
              <a:t> </a:t>
            </a:r>
            <a:r>
              <a:rPr lang="ru-RU" baseline="0" dirty="0" smtClean="0"/>
              <a:t>убрать из банка М </a:t>
            </a:r>
            <a:r>
              <a:rPr lang="en-US" baseline="0" dirty="0" smtClean="0"/>
              <a:t>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96308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795254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ДСК для плавления и паузы</a:t>
            </a:r>
            <a:endParaRPr lang="ru-RU" sz="18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48761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ДСК 2 пиков</a:t>
            </a:r>
            <a:endParaRPr lang="ru-RU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881324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30-10-60 ДСК</a:t>
            </a:r>
            <a:endParaRPr lang="ru-RU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56042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30-10-60 ДСК</a:t>
            </a:r>
            <a:endParaRPr lang="ru-RU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885398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03310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3C40-C23C-4741-A600-5B99CA51CC6A}" type="datetime1">
              <a:rPr lang="ru-RU" smtClean="0"/>
              <a:pPr/>
              <a:t>16.04.2021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6819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0FA6-A07B-4671-B280-AF019BE3E935}" type="datetime1">
              <a:rPr lang="ru-RU" smtClean="0"/>
              <a:pPr/>
              <a:t>16.04.2021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9999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9956-0F8A-4303-AD13-D82C2F3EB061}" type="datetime1">
              <a:rPr lang="ru-RU" smtClean="0"/>
              <a:pPr/>
              <a:t>16.04.2021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83269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36522"/>
            <a:ext cx="9144000" cy="826863"/>
          </a:xfrm>
        </p:spPr>
        <p:txBody>
          <a:bodyPr>
            <a:normAutofit/>
          </a:bodyPr>
          <a:lstStyle>
            <a:lvl1pPr algn="ctr">
              <a:defRPr sz="24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8" y="1118507"/>
            <a:ext cx="9127671" cy="523784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641B-D866-4AED-9BCD-A8CEF1A297A1}" type="datetime1">
              <a:rPr lang="ru-RU" smtClean="0"/>
              <a:pPr/>
              <a:t>16.04.2021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67701"/>
            <a:ext cx="2057400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527BAA5E-164F-45A3-897B-BD561E9B8A39}"/>
              </a:ext>
            </a:extLst>
          </p:cNvPr>
          <p:cNvSpPr/>
          <p:nvPr userDrawn="1"/>
        </p:nvSpPr>
        <p:spPr>
          <a:xfrm>
            <a:off x="-138793" y="136524"/>
            <a:ext cx="9544050" cy="82686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404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69D-25FC-4CCC-9835-A712E07C2AB4}" type="datetime1">
              <a:rPr lang="ru-RU" smtClean="0"/>
              <a:pPr/>
              <a:t>16.04.2021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0627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BF5-D1EA-43A3-AE1C-E5A43B039450}" type="datetime1">
              <a:rPr lang="ru-RU" smtClean="0"/>
              <a:pPr/>
              <a:t>16.04.2021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8238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8361-EC6C-46B1-AC80-C22A1550886E}" type="datetime1">
              <a:rPr lang="ru-RU" smtClean="0"/>
              <a:pPr/>
              <a:t>16.04.2021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4159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81EF-20A4-477C-90BC-CBE76C27463B}" type="datetime1">
              <a:rPr lang="ru-RU" smtClean="0"/>
              <a:pPr/>
              <a:t>16.04.2021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98486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1B70-E847-4ED8-B1CC-11C2CD43FC6E}" type="datetime1">
              <a:rPr lang="ru-RU" smtClean="0"/>
              <a:pPr/>
              <a:t>16.04.2021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85046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54BD-0EB7-4E97-8C66-53E07DF2557A}" type="datetime1">
              <a:rPr lang="ru-RU" smtClean="0"/>
              <a:pPr/>
              <a:t>16.04.2021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93009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B037-1989-4FF7-BD58-95622BADFCB1}" type="datetime1">
              <a:rPr lang="ru-RU" smtClean="0"/>
              <a:pPr/>
              <a:t>16.04.2021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5483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D7BE2-7632-410E-B636-211B737EA5E5}" type="datetime1">
              <a:rPr lang="ru-RU" smtClean="0"/>
              <a:pPr/>
              <a:t>16.04.2021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6165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0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ogroup.com/portfolio/hsc-chemistry/?r=2" TargetMode="External"/><Relationship Id="rId4" Type="http://schemas.openxmlformats.org/officeDocument/2006/relationships/hyperlink" Target="https://webbook.nist.gov/chemistry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>
            <a:extLst>
              <a:ext uri="{FF2B5EF4-FFF2-40B4-BE49-F238E27FC236}">
                <a16:creationId xmlns:a16="http://schemas.microsoft.com/office/drawing/2014/main" xmlns="" id="{08333B1C-2DE8-4FB8-9D07-2039CCB10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4724400"/>
            <a:ext cx="345598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студент 2-го курса</a:t>
            </a:r>
          </a:p>
          <a:p>
            <a:pPr algn="r"/>
            <a:r>
              <a:rPr lang="ru-RU" sz="2000" b="1" u="sng" dirty="0">
                <a:latin typeface="Times New Roman" pitchFamily="18" charset="0"/>
                <a:cs typeface="Times New Roman" pitchFamily="18" charset="0"/>
              </a:rPr>
              <a:t>Крайнов </a:t>
            </a:r>
            <a:r>
              <a:rPr lang="ru-RU" sz="2000" b="1" u="sng" dirty="0" err="1">
                <a:latin typeface="Times New Roman" pitchFamily="18" charset="0"/>
                <a:cs typeface="Times New Roman" pitchFamily="18" charset="0"/>
              </a:rPr>
              <a:t>И.О</a:t>
            </a:r>
            <a:r>
              <a:rPr lang="ru-RU" sz="2000" b="1" u="sng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r"/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Научные консультанты:</a:t>
            </a:r>
          </a:p>
          <a:p>
            <a:pPr algn="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д.х.н.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Кутьин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А.М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к.х.н.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Плехович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А.Д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04024E97-49A0-4E51-A0B3-370F800E9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700" y="3080491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Термодинамическое моделирование химических и фазовых превращений в стеклообразующей системе </a:t>
            </a:r>
            <a:r>
              <a:rPr kumimoji="0" lang="ru-RU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Ge-Ga-Se</a:t>
            </a:r>
            <a:endParaRPr kumimoji="0" lang="ru-RU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http://www.unn.ru/images/header_summer.jpg">
            <a:extLst>
              <a:ext uri="{FF2B5EF4-FFF2-40B4-BE49-F238E27FC236}">
                <a16:creationId xmlns:a16="http://schemas.microsoft.com/office/drawing/2014/main" xmlns="" id="{BE687E47-C4A4-4B49-898D-8FFAF0448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1828"/>
            <a:ext cx="9144000" cy="1280948"/>
          </a:xfrm>
          <a:prstGeom prst="rect">
            <a:avLst/>
          </a:prstGeom>
          <a:noFill/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xmlns="" id="{54F43B98-A9BA-49D8-9CC0-4B186B101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700" y="1268760"/>
            <a:ext cx="9156700" cy="1368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7BE1D65F-3F05-4762-95B0-6C8038195B0F}"/>
              </a:ext>
            </a:extLst>
          </p:cNvPr>
          <p:cNvSpPr/>
          <p:nvPr/>
        </p:nvSpPr>
        <p:spPr>
          <a:xfrm>
            <a:off x="3779912" y="1412776"/>
            <a:ext cx="51845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1" kern="0" dirty="0">
                <a:latin typeface="Times New Roman" pitchFamily="18" charset="0"/>
                <a:cs typeface="Times New Roman" pitchFamily="18" charset="0"/>
              </a:rPr>
              <a:t>Институт химии высокочистых веществ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1" kern="0" dirty="0">
                <a:latin typeface="Times New Roman" pitchFamily="18" charset="0"/>
                <a:cs typeface="Times New Roman" pitchFamily="18" charset="0"/>
              </a:rPr>
              <a:t>им. Г.Г.Девятых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1" kern="0" dirty="0">
                <a:latin typeface="Times New Roman" pitchFamily="18" charset="0"/>
                <a:cs typeface="Times New Roman" pitchFamily="18" charset="0"/>
              </a:rPr>
              <a:t>Российской академии наук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27AD824-3941-4F09-9309-2BECE1F1E8E6}"/>
              </a:ext>
            </a:extLst>
          </p:cNvPr>
          <p:cNvSpPr txBox="1"/>
          <p:nvPr/>
        </p:nvSpPr>
        <p:spPr>
          <a:xfrm>
            <a:off x="3347864" y="6381328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/>
              <a:t>Нижний Новгород – 2021 </a:t>
            </a:r>
          </a:p>
        </p:txBody>
      </p:sp>
    </p:spTree>
    <p:extLst>
      <p:ext uri="{BB962C8B-B14F-4D97-AF65-F5344CB8AC3E}">
        <p14:creationId xmlns:p14="http://schemas.microsoft.com/office/powerpoint/2010/main" xmlns="" val="1339301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38FE8285-FBEF-42F5-B0D6-E18BC39D96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28308" y="4280705"/>
            <a:ext cx="2490706" cy="2593063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xmlns="" id="{F1739FEC-51C0-42E1-B838-8EF49D4677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3957" y="4284850"/>
            <a:ext cx="2471580" cy="257315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xmlns="" id="{8F52F429-ACAF-4975-8916-5FB0EFCD5A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66" y="4273550"/>
            <a:ext cx="2492573" cy="2584450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xmlns="" id="{843C747A-6C36-4FD0-A9BC-C07F587FBC2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4002" y="1079454"/>
            <a:ext cx="6237356" cy="32358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750857A-B71A-4E37-8E27-044C598B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РАСЧЕТА И ДСК СТЕКЛА ДЛЯ СИСТЕМЫ СОСТАВА: </a:t>
            </a:r>
            <a:r>
              <a:rPr lang="en-US" dirty="0"/>
              <a:t>Ge</a:t>
            </a:r>
            <a:r>
              <a:rPr lang="ru-RU" b="1" dirty="0"/>
              <a:t>3</a:t>
            </a:r>
            <a:r>
              <a:rPr lang="en-US" b="1" dirty="0"/>
              <a:t>0</a:t>
            </a:r>
            <a:r>
              <a:rPr lang="en-US" dirty="0"/>
              <a:t>Ga</a:t>
            </a:r>
            <a:r>
              <a:rPr lang="ru-RU" b="1" dirty="0"/>
              <a:t>1</a:t>
            </a:r>
            <a:r>
              <a:rPr lang="en-US" b="1" dirty="0"/>
              <a:t>0</a:t>
            </a:r>
            <a:r>
              <a:rPr lang="en-US" dirty="0"/>
              <a:t>Se</a:t>
            </a:r>
            <a:r>
              <a:rPr lang="en-US" b="1" dirty="0"/>
              <a:t>60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34B262C7-58AC-430B-A33E-81697CE579B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37793" y="1240384"/>
            <a:ext cx="2904029" cy="30444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E5DA2DE-324E-49B5-BC3F-3DDB61463CDF}"/>
              </a:ext>
            </a:extLst>
          </p:cNvPr>
          <p:cNvSpPr txBox="1"/>
          <p:nvPr/>
        </p:nvSpPr>
        <p:spPr>
          <a:xfrm>
            <a:off x="7086600" y="2689060"/>
            <a:ext cx="1553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Жидкий раствор </a:t>
            </a:r>
            <a:r>
              <a:rPr lang="en-US" sz="1200" dirty="0"/>
              <a:t>Se</a:t>
            </a:r>
            <a:endParaRPr lang="ru-RU" sz="1200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9D4DC34B-D288-4D45-8798-D15AEEBD6114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7863298" y="2093990"/>
            <a:ext cx="283924" cy="59507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B683B28-FE89-43AA-A3E3-6CAC1AF4426B}"/>
              </a:ext>
            </a:extLst>
          </p:cNvPr>
          <p:cNvSpPr txBox="1"/>
          <p:nvPr/>
        </p:nvSpPr>
        <p:spPr>
          <a:xfrm>
            <a:off x="7086600" y="3103439"/>
            <a:ext cx="1673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Отдельная фаза </a:t>
            </a:r>
            <a:r>
              <a:rPr lang="en-US" sz="1200" dirty="0"/>
              <a:t>Se</a:t>
            </a:r>
            <a:endParaRPr lang="ru-RU" sz="1200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7DD14F58-6274-4BC1-A02E-514FC9758625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923346" y="3380438"/>
            <a:ext cx="246763" cy="22708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AC5CEA5-2C85-431D-98F5-B572FD4E3D08}"/>
              </a:ext>
            </a:extLst>
          </p:cNvPr>
          <p:cNvSpPr txBox="1"/>
          <p:nvPr/>
        </p:nvSpPr>
        <p:spPr>
          <a:xfrm>
            <a:off x="664045" y="4698807"/>
            <a:ext cx="1553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Отдельная фаза </a:t>
            </a:r>
            <a:r>
              <a:rPr lang="en-US" sz="1200" dirty="0"/>
              <a:t>Ga</a:t>
            </a:r>
            <a:endParaRPr lang="ru-RU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43A8CBFA-7129-4B60-9D03-19BD04D07FC0}"/>
              </a:ext>
            </a:extLst>
          </p:cNvPr>
          <p:cNvSpPr txBox="1"/>
          <p:nvPr/>
        </p:nvSpPr>
        <p:spPr>
          <a:xfrm>
            <a:off x="930642" y="6092363"/>
            <a:ext cx="1553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Жидкий раствор </a:t>
            </a:r>
            <a:r>
              <a:rPr lang="en-US" sz="1200" dirty="0"/>
              <a:t>Ga</a:t>
            </a:r>
            <a:endParaRPr lang="ru-RU" sz="1200" dirty="0"/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xmlns="" id="{C95FAC73-6DED-4668-9CC8-B79A09D72ACE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1707340" y="5684108"/>
            <a:ext cx="179125" cy="40825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811F2D5-4519-482C-8F9A-E0EDD2D1249A}"/>
              </a:ext>
            </a:extLst>
          </p:cNvPr>
          <p:cNvSpPr txBox="1"/>
          <p:nvPr/>
        </p:nvSpPr>
        <p:spPr>
          <a:xfrm>
            <a:off x="5815672" y="4742656"/>
            <a:ext cx="1553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Отдельная фаза </a:t>
            </a:r>
            <a:r>
              <a:rPr lang="en-US" sz="1200" dirty="0"/>
              <a:t>Ga2Se3</a:t>
            </a:r>
            <a:endParaRPr lang="ru-RU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842353CA-3DD9-40B6-8BDA-9DCC4A0C1B92}"/>
              </a:ext>
            </a:extLst>
          </p:cNvPr>
          <p:cNvSpPr txBox="1"/>
          <p:nvPr/>
        </p:nvSpPr>
        <p:spPr>
          <a:xfrm>
            <a:off x="5876973" y="6138153"/>
            <a:ext cx="1721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Твердый раствор </a:t>
            </a:r>
            <a:r>
              <a:rPr lang="en-US" sz="1200" dirty="0"/>
              <a:t>Ga2Se3</a:t>
            </a:r>
            <a:endParaRPr lang="ru-RU" sz="1200" dirty="0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xmlns="" id="{B5FF6FD2-6F32-4465-B65F-8C9274ED609F}"/>
              </a:ext>
            </a:extLst>
          </p:cNvPr>
          <p:cNvCxnSpPr>
            <a:cxnSpLocks/>
          </p:cNvCxnSpPr>
          <p:nvPr/>
        </p:nvCxnSpPr>
        <p:spPr>
          <a:xfrm>
            <a:off x="6592369" y="5204321"/>
            <a:ext cx="162035" cy="15132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xmlns="" id="{FA433859-01C5-43BA-BD7D-6A36D94EA766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6737929" y="5683291"/>
            <a:ext cx="183245" cy="45486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верх 52">
            <a:extLst>
              <a:ext uri="{FF2B5EF4-FFF2-40B4-BE49-F238E27FC236}">
                <a16:creationId xmlns:a16="http://schemas.microsoft.com/office/drawing/2014/main" xmlns="" id="{8F19A616-BB97-4383-9CDB-E1BC8C2D9C89}"/>
              </a:ext>
            </a:extLst>
          </p:cNvPr>
          <p:cNvSpPr/>
          <p:nvPr/>
        </p:nvSpPr>
        <p:spPr>
          <a:xfrm>
            <a:off x="5968533" y="1029153"/>
            <a:ext cx="307000" cy="1307177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00" b="1" dirty="0">
                <a:solidFill>
                  <a:schemeClr val="tx1"/>
                </a:solidFill>
              </a:rPr>
              <a:t>экзотермический эффект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3EAA0B5B-2554-4EB9-8240-9FEFF1548F87}"/>
              </a:ext>
            </a:extLst>
          </p:cNvPr>
          <p:cNvSpPr txBox="1"/>
          <p:nvPr/>
        </p:nvSpPr>
        <p:spPr>
          <a:xfrm>
            <a:off x="3099589" y="4590083"/>
            <a:ext cx="1673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Отдельная фаза </a:t>
            </a:r>
            <a:r>
              <a:rPr lang="en-US" sz="1200" dirty="0" err="1"/>
              <a:t>GaSe</a:t>
            </a:r>
            <a:endParaRPr lang="ru-RU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92362E2-7D51-4BBA-97B7-2BB2C01D2E5A}"/>
              </a:ext>
            </a:extLst>
          </p:cNvPr>
          <p:cNvSpPr txBox="1"/>
          <p:nvPr/>
        </p:nvSpPr>
        <p:spPr>
          <a:xfrm>
            <a:off x="3310318" y="6086859"/>
            <a:ext cx="1721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Твердый раствор </a:t>
            </a:r>
            <a:r>
              <a:rPr lang="en-US" sz="1200" dirty="0" err="1"/>
              <a:t>GaSe</a:t>
            </a:r>
            <a:endParaRPr lang="ru-RU" sz="1200" dirty="0"/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xmlns="" id="{5C565527-9113-47A7-94D6-89682D280494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4171274" y="5636399"/>
            <a:ext cx="183161" cy="45046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Номер слайда 62">
            <a:extLst>
              <a:ext uri="{FF2B5EF4-FFF2-40B4-BE49-F238E27FC236}">
                <a16:creationId xmlns:a16="http://schemas.microsoft.com/office/drawing/2014/main" xmlns="" id="{1CBEC0F9-6CA2-4552-8705-253C15B2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7A2BB657-D6B5-4D89-A09F-2927A03FB6D2}"/>
              </a:ext>
            </a:extLst>
          </p:cNvPr>
          <p:cNvSpPr txBox="1"/>
          <p:nvPr/>
        </p:nvSpPr>
        <p:spPr>
          <a:xfrm>
            <a:off x="2686147" y="981658"/>
            <a:ext cx="1495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Стеклование</a:t>
            </a:r>
            <a:endParaRPr lang="en-US" sz="1600" b="1" dirty="0"/>
          </a:p>
          <a:p>
            <a:r>
              <a:rPr lang="en-US" sz="1600" b="1" dirty="0"/>
              <a:t>580</a:t>
            </a:r>
            <a:r>
              <a:rPr lang="ru-RU" sz="1600" b="1" dirty="0"/>
              <a:t> – </a:t>
            </a:r>
            <a:r>
              <a:rPr lang="en-US" sz="1600" b="1" dirty="0"/>
              <a:t>610</a:t>
            </a:r>
            <a:r>
              <a:rPr lang="ru-RU" sz="1600" b="1" dirty="0"/>
              <a:t> К</a:t>
            </a:r>
          </a:p>
        </p:txBody>
      </p: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xmlns="" id="{3E179910-639E-48FF-963D-DB6BB4C0A045}"/>
              </a:ext>
            </a:extLst>
          </p:cNvPr>
          <p:cNvCxnSpPr>
            <a:cxnSpLocks/>
            <a:stCxn id="66" idx="2"/>
          </p:cNvCxnSpPr>
          <p:nvPr/>
        </p:nvCxnSpPr>
        <p:spPr>
          <a:xfrm flipH="1">
            <a:off x="2494539" y="1566433"/>
            <a:ext cx="939192" cy="33130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FA2D7BD1-6BF5-457E-B7FD-9E167A3D214B}"/>
              </a:ext>
            </a:extLst>
          </p:cNvPr>
          <p:cNvSpPr txBox="1"/>
          <p:nvPr/>
        </p:nvSpPr>
        <p:spPr>
          <a:xfrm>
            <a:off x="4894601" y="1141116"/>
            <a:ext cx="1210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Плавление</a:t>
            </a:r>
          </a:p>
          <a:p>
            <a:r>
              <a:rPr lang="ru-RU" sz="1600" b="1" dirty="0"/>
              <a:t>800 – 8</a:t>
            </a:r>
            <a:r>
              <a:rPr lang="en-US" sz="1600" b="1" dirty="0"/>
              <a:t>2</a:t>
            </a:r>
            <a:r>
              <a:rPr lang="ru-RU" sz="1600" b="1" dirty="0"/>
              <a:t>0 К</a:t>
            </a:r>
          </a:p>
        </p:txBody>
      </p: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xmlns="" id="{5944B180-61B4-4FFC-B6ED-107CFD00A9C6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4744518" y="1725891"/>
            <a:ext cx="755564" cy="37060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29331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7B42C10B-CD73-4756-B808-F05F4D0C42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57519" y="4315609"/>
            <a:ext cx="2475650" cy="256436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C8BE1885-EFF4-4E67-9052-29D7B6C249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8181" y="4298338"/>
            <a:ext cx="2475650" cy="25731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750857A-B71A-4E37-8E27-044C598B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РАСЧЕТА И ДСК СТЕКЛА ДЛЯ СИСТЕМЫ СОСТАВА: </a:t>
            </a:r>
            <a:r>
              <a:rPr lang="en-US" dirty="0"/>
              <a:t>Ge</a:t>
            </a:r>
            <a:r>
              <a:rPr lang="en-US" b="1" dirty="0"/>
              <a:t>15</a:t>
            </a:r>
            <a:r>
              <a:rPr lang="en-US" dirty="0"/>
              <a:t>Ga2</a:t>
            </a:r>
            <a:r>
              <a:rPr lang="ru-RU" b="1" dirty="0"/>
              <a:t>5</a:t>
            </a:r>
            <a:r>
              <a:rPr lang="en-US" dirty="0"/>
              <a:t>Se</a:t>
            </a:r>
            <a:r>
              <a:rPr lang="en-US" b="1" dirty="0"/>
              <a:t>60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DECAC509-B7BD-4A86-95E6-9233348A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C90C1034-95E2-44F6-9C31-6D607F347BA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37793" y="1240384"/>
            <a:ext cx="2904029" cy="30444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A998073-A280-4A81-B774-0F2DE43C14EF}"/>
              </a:ext>
            </a:extLst>
          </p:cNvPr>
          <p:cNvSpPr txBox="1"/>
          <p:nvPr/>
        </p:nvSpPr>
        <p:spPr>
          <a:xfrm>
            <a:off x="7086600" y="2689060"/>
            <a:ext cx="1553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Жидкий раствор </a:t>
            </a:r>
            <a:r>
              <a:rPr lang="en-US" sz="1200" dirty="0"/>
              <a:t>Se</a:t>
            </a:r>
            <a:endParaRPr lang="ru-RU" sz="1200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xmlns="" id="{47715875-FF77-4D22-9C0B-30501E3A51C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863298" y="2093990"/>
            <a:ext cx="283924" cy="59507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E651A32-94CA-48DE-BCEA-61FCFB409426}"/>
              </a:ext>
            </a:extLst>
          </p:cNvPr>
          <p:cNvSpPr txBox="1"/>
          <p:nvPr/>
        </p:nvSpPr>
        <p:spPr>
          <a:xfrm>
            <a:off x="7086600" y="3103439"/>
            <a:ext cx="1673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Отдельная фаза </a:t>
            </a:r>
            <a:r>
              <a:rPr lang="en-US" sz="1200" dirty="0"/>
              <a:t>Se</a:t>
            </a:r>
            <a:endParaRPr lang="ru-RU" sz="1200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62A43EB5-DBE6-482F-B93E-6B50C03D8732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923346" y="3380438"/>
            <a:ext cx="246763" cy="22708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3BEB7134-6B47-4ADC-9ECE-7A954D2938A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33169" y="4296280"/>
            <a:ext cx="2514250" cy="258669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6236135-9734-4A73-A71F-5BD3CC0F2078}"/>
              </a:ext>
            </a:extLst>
          </p:cNvPr>
          <p:cNvSpPr txBox="1"/>
          <p:nvPr/>
        </p:nvSpPr>
        <p:spPr>
          <a:xfrm>
            <a:off x="664045" y="4698807"/>
            <a:ext cx="1553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Отдельная фаза </a:t>
            </a:r>
            <a:r>
              <a:rPr lang="en-US" sz="1200" dirty="0"/>
              <a:t>Ga</a:t>
            </a:r>
            <a:endParaRPr lang="ru-RU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D818BD8-F825-458B-AA5D-081130D1DB85}"/>
              </a:ext>
            </a:extLst>
          </p:cNvPr>
          <p:cNvSpPr txBox="1"/>
          <p:nvPr/>
        </p:nvSpPr>
        <p:spPr>
          <a:xfrm>
            <a:off x="930642" y="6092363"/>
            <a:ext cx="1553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Жидкий раствор </a:t>
            </a:r>
            <a:r>
              <a:rPr lang="en-US" sz="1200" dirty="0"/>
              <a:t>Ga</a:t>
            </a:r>
            <a:endParaRPr lang="ru-RU" sz="1200" dirty="0"/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xmlns="" id="{A436EAB2-458B-4EA0-AC29-1B7ABC007594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707340" y="5617616"/>
            <a:ext cx="187363" cy="47474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8A8E421F-9170-4D88-B032-C8871D0D9BD1}"/>
              </a:ext>
            </a:extLst>
          </p:cNvPr>
          <p:cNvSpPr txBox="1"/>
          <p:nvPr/>
        </p:nvSpPr>
        <p:spPr>
          <a:xfrm>
            <a:off x="5815672" y="4742656"/>
            <a:ext cx="1553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Отдельная фаза </a:t>
            </a:r>
            <a:r>
              <a:rPr lang="en-US" sz="1200" dirty="0"/>
              <a:t>Ga2Se3</a:t>
            </a:r>
            <a:endParaRPr lang="ru-RU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748060C-8DF4-40C7-BE95-50ECD2D4FD5F}"/>
              </a:ext>
            </a:extLst>
          </p:cNvPr>
          <p:cNvSpPr txBox="1"/>
          <p:nvPr/>
        </p:nvSpPr>
        <p:spPr>
          <a:xfrm>
            <a:off x="5876973" y="6138153"/>
            <a:ext cx="1721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Твердый раствор </a:t>
            </a:r>
            <a:r>
              <a:rPr lang="en-US" sz="1200" dirty="0"/>
              <a:t>Ga2Se3</a:t>
            </a:r>
            <a:endParaRPr lang="ru-RU" sz="1200" dirty="0"/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xmlns="" id="{E2C3FB89-046D-4998-A9F2-F346FD4117E8}"/>
              </a:ext>
            </a:extLst>
          </p:cNvPr>
          <p:cNvCxnSpPr>
            <a:cxnSpLocks/>
          </p:cNvCxnSpPr>
          <p:nvPr/>
        </p:nvCxnSpPr>
        <p:spPr>
          <a:xfrm>
            <a:off x="6592369" y="5204321"/>
            <a:ext cx="162035" cy="15132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xmlns="" id="{1C02FD8B-5F0D-468C-A989-CE972E090B5D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6737929" y="5617616"/>
            <a:ext cx="173617" cy="52053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41F19F9-2439-40E4-81BF-78473B2E5DF4}"/>
              </a:ext>
            </a:extLst>
          </p:cNvPr>
          <p:cNvSpPr txBox="1"/>
          <p:nvPr/>
        </p:nvSpPr>
        <p:spPr>
          <a:xfrm>
            <a:off x="3099589" y="4590083"/>
            <a:ext cx="1673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Отдельная фаза </a:t>
            </a:r>
            <a:r>
              <a:rPr lang="en-US" sz="1200" dirty="0" err="1"/>
              <a:t>GaSe</a:t>
            </a:r>
            <a:endParaRPr lang="ru-RU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A864E39-73A0-4CA7-90AC-E49614F882FE}"/>
              </a:ext>
            </a:extLst>
          </p:cNvPr>
          <p:cNvSpPr txBox="1"/>
          <p:nvPr/>
        </p:nvSpPr>
        <p:spPr>
          <a:xfrm>
            <a:off x="3310318" y="6086859"/>
            <a:ext cx="1721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Твердый раствор </a:t>
            </a:r>
            <a:r>
              <a:rPr lang="en-US" sz="1200" dirty="0" err="1"/>
              <a:t>GaSe</a:t>
            </a:r>
            <a:endParaRPr lang="ru-RU" sz="1200" dirty="0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xmlns="" id="{ABFE8239-1A07-4515-A1DA-E80EE0FCC23D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4171274" y="5280454"/>
            <a:ext cx="301872" cy="80640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Рисунок 41">
            <a:extLst>
              <a:ext uri="{FF2B5EF4-FFF2-40B4-BE49-F238E27FC236}">
                <a16:creationId xmlns:a16="http://schemas.microsoft.com/office/drawing/2014/main" xmlns="" id="{E7DF8B35-3ED7-44DE-A0BB-A87D052986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2433" y="1078380"/>
            <a:ext cx="6250225" cy="324222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F74C37D-32D2-4A77-AC4E-012E777F5644}"/>
              </a:ext>
            </a:extLst>
          </p:cNvPr>
          <p:cNvSpPr txBox="1"/>
          <p:nvPr/>
        </p:nvSpPr>
        <p:spPr>
          <a:xfrm>
            <a:off x="2686147" y="981658"/>
            <a:ext cx="1495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Стеклование</a:t>
            </a:r>
            <a:endParaRPr lang="en-US" sz="1600" b="1" dirty="0"/>
          </a:p>
          <a:p>
            <a:r>
              <a:rPr lang="en-US" sz="1600" b="1" dirty="0"/>
              <a:t>575</a:t>
            </a:r>
            <a:r>
              <a:rPr lang="ru-RU" sz="1600" b="1" dirty="0"/>
              <a:t> – </a:t>
            </a:r>
            <a:r>
              <a:rPr lang="en-US" sz="1600" b="1" dirty="0"/>
              <a:t>610</a:t>
            </a:r>
            <a:r>
              <a:rPr lang="ru-RU" sz="1600" b="1" dirty="0"/>
              <a:t> К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xmlns="" id="{9F425E3C-C02B-410C-8582-9EFB181D3126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2494539" y="1566433"/>
            <a:ext cx="939192" cy="33130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71ED474-99E8-4B90-ADDA-4623558FE0C1}"/>
              </a:ext>
            </a:extLst>
          </p:cNvPr>
          <p:cNvSpPr txBox="1"/>
          <p:nvPr/>
        </p:nvSpPr>
        <p:spPr>
          <a:xfrm>
            <a:off x="4894601" y="1141116"/>
            <a:ext cx="1210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Плавление</a:t>
            </a:r>
          </a:p>
          <a:p>
            <a:r>
              <a:rPr lang="ru-RU" sz="1600" b="1" dirty="0"/>
              <a:t>800 – 8</a:t>
            </a:r>
            <a:r>
              <a:rPr lang="en-US" sz="1600" b="1" dirty="0"/>
              <a:t>4</a:t>
            </a:r>
            <a:r>
              <a:rPr lang="ru-RU" sz="1600" b="1" dirty="0"/>
              <a:t>0 К</a:t>
            </a: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xmlns="" id="{FCDCC54E-1333-4B60-9883-8935A699DCAE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4744518" y="1725891"/>
            <a:ext cx="755564" cy="37060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38652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04B3D23-5310-4A6F-8BAC-53EC5DED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5A64B944-A78D-44D4-B123-B1A6655D7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8" y="1118507"/>
            <a:ext cx="8737147" cy="52378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	В ходе термодинамического исследования кристаллизационной устойчивости халькогенидных стёкол </a:t>
            </a:r>
            <a:r>
              <a:rPr lang="ru-RU" sz="2400" dirty="0" err="1"/>
              <a:t>GexGaySez</a:t>
            </a:r>
            <a:r>
              <a:rPr lang="ru-RU" sz="2400" dirty="0"/>
              <a:t> методом минимизации энергии Гиббса:</a:t>
            </a:r>
          </a:p>
          <a:p>
            <a:pPr marL="0" indent="0">
              <a:buNone/>
            </a:pPr>
            <a:endParaRPr lang="ru-RU" sz="24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000" dirty="0"/>
              <a:t>с позиции ассоциированных растворов проведено моделирование расплава и раствора твёрдых компонентов, определен температурный интервал плавления.</a:t>
            </a:r>
          </a:p>
          <a:p>
            <a:pPr marL="457200" lvl="1" indent="0">
              <a:buNone/>
            </a:pPr>
            <a:endParaRPr lang="ru-RU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000" dirty="0"/>
              <a:t>путём сопоставления химических потенциалов кристаллических компонентов и экстраполированных в область переохлаждённого расплава предсказана кристаллизация в зависимости от состава стёкол.</a:t>
            </a:r>
          </a:p>
          <a:p>
            <a:pPr marL="457200" lvl="1" indent="0">
              <a:buNone/>
            </a:pPr>
            <a:endParaRPr lang="ru-RU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000" dirty="0"/>
              <a:t>Проведена интерпретация участков кривых ДСК изученных составов стекол</a:t>
            </a:r>
          </a:p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F03C2823-ECF7-4DEF-8B68-D6722E2B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5030902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14066"/>
            <a:ext cx="91440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Спасибо за внимание!</a:t>
            </a:r>
          </a:p>
          <a:p>
            <a:pPr algn="ctr"/>
            <a:endParaRPr lang="ru-RU" sz="3200" dirty="0"/>
          </a:p>
          <a:p>
            <a:pPr algn="ctr"/>
            <a:r>
              <a:rPr lang="ru-RU" sz="3200" dirty="0"/>
              <a:t>Термический анализ выполнен в лаборатории </a:t>
            </a:r>
            <a:r>
              <a:rPr lang="ru-RU" sz="3200" dirty="0" err="1"/>
              <a:t>ТВСиРСВ</a:t>
            </a:r>
            <a:r>
              <a:rPr lang="ru-RU" sz="3200" dirty="0"/>
              <a:t> ИХВВ РАН</a:t>
            </a:r>
          </a:p>
          <a:p>
            <a:pPr algn="ctr"/>
            <a:r>
              <a:rPr lang="ru-RU" sz="3200" dirty="0"/>
              <a:t>Образцы стекол представлены лаб. ВБС</a:t>
            </a:r>
          </a:p>
          <a:p>
            <a:pPr algn="ctr"/>
            <a:endParaRPr lang="ru-RU" sz="6000" dirty="0"/>
          </a:p>
          <a:p>
            <a:pPr algn="ctr"/>
            <a:endParaRPr lang="ru-RU" sz="6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862C2B69-C2B5-4835-9CC1-9A4E76B5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0380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avatars.mds.yandex.net/get-zen_doc/1856956/pub_5d6fc00f1ee34f00ad096c5c_5d6fc01595aa9f00acf01682/scale_1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4940" y="2308409"/>
            <a:ext cx="2769288" cy="18461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c01.alicdn.com/kf/HTB1Ty6mIpXXXXa9XpXX760XFXXXt/200244385/HTB1Ty6mIpXXXXa9XpXX760XFXXX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81531" y="2308408"/>
            <a:ext cx="2797263" cy="18461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i.ytimg.com/vi/iwEEJO7QK7w/maxresdefaul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085" r="32442"/>
          <a:stretch/>
        </p:blipFill>
        <p:spPr bwMode="auto">
          <a:xfrm>
            <a:off x="140166" y="4192103"/>
            <a:ext cx="2134687" cy="25293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simax-shop.ru/upload/medialibrary/aab/232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166" y="2308408"/>
            <a:ext cx="2461604" cy="18462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755" t="6939" r="8774" b="8758"/>
          <a:stretch/>
        </p:blipFill>
        <p:spPr>
          <a:xfrm>
            <a:off x="3454442" y="4208516"/>
            <a:ext cx="4931257" cy="25200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5" name="Прямая со стрелкой 4"/>
          <p:cNvCxnSpPr>
            <a:cxnSpLocks/>
          </p:cNvCxnSpPr>
          <p:nvPr/>
        </p:nvCxnSpPr>
        <p:spPr>
          <a:xfrm>
            <a:off x="2407031" y="5456789"/>
            <a:ext cx="922503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Заголовок 6">
            <a:extLst>
              <a:ext uri="{FF2B5EF4-FFF2-40B4-BE49-F238E27FC236}">
                <a16:creationId xmlns:a16="http://schemas.microsoft.com/office/drawing/2014/main" xmlns="" id="{6192612A-9B48-4BC0-A715-E74A8AFE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ВСТУПЛЕНИЕ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xmlns="" id="{380DFBBE-C183-416F-A343-359817472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ea typeface="Calibri" pitchFamily="34" charset="0"/>
                <a:cs typeface="Calibri" pitchFamily="34" charset="0"/>
              </a:rPr>
              <a:t>	</a:t>
            </a:r>
            <a:r>
              <a:rPr lang="ru-RU" sz="2400" b="1" dirty="0">
                <a:solidFill>
                  <a:srgbClr val="000000"/>
                </a:solidFill>
                <a:ea typeface="Calibri" pitchFamily="34" charset="0"/>
                <a:cs typeface="Calibri" pitchFamily="34" charset="0"/>
              </a:rPr>
              <a:t>ЦЕЛЬ РАБОТЫ: </a:t>
            </a:r>
            <a:r>
              <a:rPr lang="ru-RU" sz="2400" dirty="0">
                <a:solidFill>
                  <a:srgbClr val="000000"/>
                </a:solidFill>
                <a:ea typeface="Calibri" pitchFamily="34" charset="0"/>
                <a:cs typeface="Calibri" pitchFamily="34" charset="0"/>
              </a:rPr>
              <a:t>М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libri" pitchFamily="34" charset="0"/>
              </a:rPr>
              <a:t>етодом минимизации энергии Гиббса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Calibri" pitchFamily="34" charset="0"/>
                <a:cs typeface="Calibri" pitchFamily="34" charset="0"/>
              </a:rPr>
              <a:t> 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libri" pitchFamily="34" charset="0"/>
              </a:rPr>
              <a:t>определить температурные режимы синтеза и состав возможных кристаллических фаз в стеклообразующей системе </a:t>
            </a:r>
            <a:r>
              <a:rPr kumimoji="0" lang="ru-RU" sz="24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ea typeface="Calibri" pitchFamily="34" charset="0"/>
                <a:cs typeface="Calibri" pitchFamily="34" charset="0"/>
              </a:rPr>
              <a:t>Ge-Ga-Se</a:t>
            </a:r>
            <a:r>
              <a:rPr lang="ru-RU" sz="2400" b="1" dirty="0"/>
              <a:t>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9F63731-B63A-4456-BCF3-549B23B5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94028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BCD4BBC-E89B-4827-80B2-04BA7814016F}"/>
              </a:ext>
            </a:extLst>
          </p:cNvPr>
          <p:cNvSpPr txBox="1"/>
          <p:nvPr/>
        </p:nvSpPr>
        <p:spPr>
          <a:xfrm>
            <a:off x="4728519" y="1671632"/>
            <a:ext cx="4415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 smtClean="0">
                <a:cs typeface="Times New Roman" panose="02020603050405020304" pitchFamily="18" charset="0"/>
              </a:rPr>
              <a:t>Два </a:t>
            </a:r>
            <a:r>
              <a:rPr lang="ru-RU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раствора: </a:t>
            </a:r>
          </a:p>
          <a:p>
            <a:pPr marL="342900" indent="-342900"/>
            <a:r>
              <a:rPr lang="ru-RU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из </a:t>
            </a: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кристаллических </a:t>
            </a:r>
            <a:r>
              <a:rPr lang="ru-RU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компонентов</a:t>
            </a:r>
          </a:p>
          <a:p>
            <a:pPr marL="342900" indent="-342900"/>
            <a:r>
              <a:rPr lang="ru-RU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из жидких</a:t>
            </a:r>
            <a:endParaRPr lang="ru-RU" sz="2000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xmlns="" id="{E7A56D62-F2D6-4FA9-8562-24C32106A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ТЕОРЕТИЧЕСКАЯ ЧАСТЬ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8F070C9E-3A09-4349-9B21-5CDD6176B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EB4B3A4-5586-40D7-83BC-00768F72EFDA}"/>
              </a:ext>
            </a:extLst>
          </p:cNvPr>
          <p:cNvSpPr txBox="1"/>
          <p:nvPr/>
        </p:nvSpPr>
        <p:spPr>
          <a:xfrm>
            <a:off x="152400" y="1065050"/>
            <a:ext cx="44154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Общий вид калькулятора </a:t>
            </a:r>
          </a:p>
          <a:p>
            <a:r>
              <a:rPr lang="en-US" dirty="0"/>
              <a:t>Chemical Thermodynamics Calculator  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(</a:t>
            </a:r>
            <a:r>
              <a:rPr lang="ru-RU" dirty="0"/>
              <a:t>автор </a:t>
            </a:r>
            <a:r>
              <a:rPr lang="ru-RU" b="1" dirty="0" err="1"/>
              <a:t>КУТЬИН</a:t>
            </a:r>
            <a:r>
              <a:rPr lang="ru-RU" b="1" dirty="0"/>
              <a:t> </a:t>
            </a:r>
            <a:r>
              <a:rPr lang="ru-RU" b="1" dirty="0" err="1"/>
              <a:t>А.М</a:t>
            </a:r>
            <a:r>
              <a:rPr lang="ru-RU" b="1" dirty="0"/>
              <a:t>.</a:t>
            </a:r>
            <a:r>
              <a:rPr lang="ru-RU" dirty="0"/>
              <a:t>):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84B793B-04A2-431B-A3F8-EFAC14F72D0D}"/>
              </a:ext>
            </a:extLst>
          </p:cNvPr>
          <p:cNvSpPr txBox="1"/>
          <p:nvPr/>
        </p:nvSpPr>
        <p:spPr>
          <a:xfrm>
            <a:off x="4728519" y="2766404"/>
            <a:ext cx="4415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2. </a:t>
            </a:r>
            <a:r>
              <a:rPr lang="ru-RU" sz="2000" dirty="0" smtClean="0">
                <a:cs typeface="Times New Roman" panose="02020603050405020304" pitchFamily="18" charset="0"/>
              </a:rPr>
              <a:t>Жидкий раствор;</a:t>
            </a:r>
            <a:endParaRPr lang="ru-RU" sz="2000" dirty="0" smtClean="0"/>
          </a:p>
          <a:p>
            <a:r>
              <a:rPr lang="ru-RU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Отдельные кристаллические компоненты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F4304A50-9376-4BDB-8461-7864B4BEF68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399" y="2014261"/>
            <a:ext cx="4419600" cy="29349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C9D448E-A0B9-4411-B450-7D6E28A41C10}"/>
              </a:ext>
            </a:extLst>
          </p:cNvPr>
          <p:cNvSpPr txBox="1"/>
          <p:nvPr/>
        </p:nvSpPr>
        <p:spPr>
          <a:xfrm>
            <a:off x="4728519" y="4056706"/>
            <a:ext cx="4415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3. </a:t>
            </a:r>
            <a:r>
              <a:rPr lang="ru-RU" sz="2000" dirty="0" smtClean="0">
                <a:cs typeface="Times New Roman" panose="02020603050405020304" pitchFamily="18" charset="0"/>
              </a:rPr>
              <a:t>Жидкий </a:t>
            </a:r>
            <a:r>
              <a:rPr lang="ru-RU" sz="2000" dirty="0" smtClean="0">
                <a:cs typeface="Times New Roman" panose="02020603050405020304" pitchFamily="18" charset="0"/>
              </a:rPr>
              <a:t>раствор;</a:t>
            </a:r>
            <a:endParaRPr lang="ru-RU" sz="20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твердые </a:t>
            </a: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компоненты исключены</a:t>
            </a:r>
            <a:endParaRPr lang="ru-RU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2AE04BA-986C-45AB-8D2A-B3A5D9034034}"/>
              </a:ext>
            </a:extLst>
          </p:cNvPr>
          <p:cNvSpPr txBox="1"/>
          <p:nvPr/>
        </p:nvSpPr>
        <p:spPr>
          <a:xfrm>
            <a:off x="152399" y="5255687"/>
            <a:ext cx="89916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	Список источников:</a:t>
            </a:r>
          </a:p>
          <a:p>
            <a:r>
              <a:rPr lang="en-US" sz="1400" dirty="0"/>
              <a:t>[1]	</a:t>
            </a:r>
            <a:r>
              <a:rPr lang="en-US" sz="1400" i="1" dirty="0"/>
              <a:t>M. </a:t>
            </a:r>
            <a:r>
              <a:rPr lang="en-US" sz="1400" i="1" dirty="0" err="1"/>
              <a:t>Binnewies</a:t>
            </a:r>
            <a:r>
              <a:rPr lang="en-US" sz="1400" i="1" dirty="0"/>
              <a:t> </a:t>
            </a:r>
            <a:r>
              <a:rPr lang="en-US" sz="1400" dirty="0"/>
              <a:t>Thermochemical Data of </a:t>
            </a:r>
            <a:r>
              <a:rPr lang="en-US" sz="1400" dirty="0" err="1"/>
              <a:t>Elementsand</a:t>
            </a:r>
            <a:r>
              <a:rPr lang="en-US" sz="1400" dirty="0"/>
              <a:t> Compounds/ M. </a:t>
            </a:r>
            <a:r>
              <a:rPr lang="en-US" sz="1400" dirty="0" err="1"/>
              <a:t>Binnewies</a:t>
            </a:r>
            <a:r>
              <a:rPr lang="en-US" sz="1400" dirty="0"/>
              <a:t>, E. Mike. – Wiley</a:t>
            </a:r>
            <a:r>
              <a:rPr lang="ru-RU" sz="1400" dirty="0"/>
              <a:t>-</a:t>
            </a:r>
            <a:r>
              <a:rPr lang="en-US" sz="1400" dirty="0" err="1"/>
              <a:t>VCH</a:t>
            </a:r>
            <a:r>
              <a:rPr lang="en-US" sz="1400" dirty="0"/>
              <a:t> Verlag GmbH, Weinheim, 2002. - ISBN 3-527-30524</a:t>
            </a:r>
          </a:p>
          <a:p>
            <a:r>
              <a:rPr lang="en-US" sz="1400" dirty="0"/>
              <a:t>[2]	</a:t>
            </a:r>
            <a:r>
              <a:rPr lang="en-US" sz="1400" i="1" dirty="0"/>
              <a:t>NIST Chemistry </a:t>
            </a:r>
            <a:r>
              <a:rPr lang="en-US" sz="1400" i="1" dirty="0" err="1"/>
              <a:t>WebBook</a:t>
            </a:r>
            <a:r>
              <a:rPr lang="en-US" sz="1400" dirty="0"/>
              <a:t>: </a:t>
            </a:r>
            <a:r>
              <a:rPr lang="ru-RU" sz="1400" dirty="0"/>
              <a:t>термодинамическая база данных. </a:t>
            </a:r>
            <a:r>
              <a:rPr lang="en-US" sz="1400" dirty="0"/>
              <a:t>U.S. Secretary of Commerce on behalf of the United States of America, 2018. - URL: </a:t>
            </a:r>
            <a:r>
              <a:rPr lang="en-US" sz="1400" dirty="0">
                <a:hlinkClick r:id="rId4"/>
              </a:rPr>
              <a:t>https://webbook.nist.gov/chemistry/</a:t>
            </a:r>
            <a:r>
              <a:rPr lang="en-US" sz="1400" dirty="0"/>
              <a:t>.</a:t>
            </a:r>
            <a:r>
              <a:rPr lang="ru-RU" sz="1400" dirty="0"/>
              <a:t> </a:t>
            </a:r>
            <a:r>
              <a:rPr lang="en-US" sz="1400" dirty="0"/>
              <a:t> - DOI: https://doi.org/10.18434/T4D303 </a:t>
            </a:r>
          </a:p>
          <a:p>
            <a:r>
              <a:rPr lang="en-US" sz="1400" dirty="0"/>
              <a:t>[3]	</a:t>
            </a:r>
            <a:r>
              <a:rPr lang="ru-RU" sz="1400" i="1" dirty="0"/>
              <a:t>База данных </a:t>
            </a:r>
            <a:r>
              <a:rPr lang="en-US" sz="1400" i="1" dirty="0" err="1"/>
              <a:t>Outotech</a:t>
            </a:r>
            <a:r>
              <a:rPr lang="en-US" sz="1400" dirty="0"/>
              <a:t>. URL: </a:t>
            </a:r>
            <a:r>
              <a:rPr lang="en-US" sz="1400" dirty="0">
                <a:hlinkClick r:id="rId5"/>
              </a:rPr>
              <a:t>https://www.mogroup.com/portfolio/hsc-chemistry/?r=2</a:t>
            </a:r>
            <a:r>
              <a:rPr lang="en-US" sz="1400" dirty="0"/>
              <a:t>.</a:t>
            </a:r>
            <a:r>
              <a:rPr lang="ru-RU" sz="1400" dirty="0"/>
              <a:t> </a:t>
            </a:r>
            <a:endParaRPr lang="en-US" sz="1400" dirty="0"/>
          </a:p>
          <a:p>
            <a:endParaRPr lang="ru-RU" sz="1400" dirty="0"/>
          </a:p>
          <a:p>
            <a:endParaRPr lang="ru-RU" sz="1400" dirty="0"/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xmlns="" val="491899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ИНТЕРВАЛ ТЕМПЕРАТУРЫ </a:t>
            </a:r>
            <a:r>
              <a:rPr lang="ru-RU" u="sng" dirty="0" smtClean="0"/>
              <a:t>610 - 780 </a:t>
            </a:r>
            <a:r>
              <a:rPr lang="ru-RU" u="sng" dirty="0" smtClean="0"/>
              <a:t>К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РЕЗУЛЬТАТ РАСЧЕТА, ДСК, ЗАВИСИМОСТЬ ЭНЕРГИЙ ГИББСА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>
                <a:solidFill>
                  <a:srgbClr val="FF0000"/>
                </a:solidFill>
              </a:rPr>
              <a:t>Дианграммы</a:t>
            </a:r>
            <a:r>
              <a:rPr lang="ru-RU" dirty="0" smtClean="0">
                <a:solidFill>
                  <a:srgbClr val="FF0000"/>
                </a:solidFill>
              </a:rPr>
              <a:t> фазовые </a:t>
            </a:r>
            <a:r>
              <a:rPr lang="en-US" dirty="0" err="1" smtClean="0">
                <a:solidFill>
                  <a:srgbClr val="FF0000"/>
                </a:solidFill>
              </a:rPr>
              <a:t>Ga</a:t>
            </a:r>
            <a:r>
              <a:rPr lang="en-US" dirty="0" smtClean="0">
                <a:solidFill>
                  <a:srgbClr val="FF0000"/>
                </a:solidFill>
              </a:rPr>
              <a:t> Se </a:t>
            </a:r>
            <a:r>
              <a:rPr lang="en-US" dirty="0" err="1" smtClean="0">
                <a:solidFill>
                  <a:srgbClr val="FF0000"/>
                </a:solidFill>
              </a:rPr>
              <a:t>Ge</a:t>
            </a:r>
            <a:r>
              <a:rPr lang="ru-RU" dirty="0" smtClean="0">
                <a:solidFill>
                  <a:srgbClr val="FF0000"/>
                </a:solidFill>
              </a:rPr>
              <a:t> все 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4</a:t>
            </a:fld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F0A441EA-A750-42C0-B197-439795FC2B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029153"/>
            <a:ext cx="9144000" cy="474383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64419" y="2384592"/>
            <a:ext cx="11115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Кривая ДСК</a:t>
            </a:r>
          </a:p>
        </p:txBody>
      </p:sp>
      <p:cxnSp>
        <p:nvCxnSpPr>
          <p:cNvPr id="33" name="Прямая со стрелкой 32"/>
          <p:cNvCxnSpPr>
            <a:cxnSpLocks/>
            <a:stCxn id="31" idx="2"/>
          </p:cNvCxnSpPr>
          <p:nvPr/>
        </p:nvCxnSpPr>
        <p:spPr>
          <a:xfrm>
            <a:off x="1120196" y="2684674"/>
            <a:ext cx="324826" cy="46375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64734" y="1559069"/>
            <a:ext cx="17208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Область превращений</a:t>
            </a:r>
          </a:p>
        </p:txBody>
      </p:sp>
      <p:cxnSp>
        <p:nvCxnSpPr>
          <p:cNvPr id="39" name="Прямая со стрелкой 38"/>
          <p:cNvCxnSpPr>
            <a:cxnSpLocks/>
            <a:stCxn id="37" idx="2"/>
          </p:cNvCxnSpPr>
          <p:nvPr/>
        </p:nvCxnSpPr>
        <p:spPr>
          <a:xfrm>
            <a:off x="1425146" y="2066900"/>
            <a:ext cx="2191265" cy="76691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8991951-34D4-4DB6-BDA9-8610850FCD73}"/>
              </a:ext>
            </a:extLst>
          </p:cNvPr>
          <p:cNvSpPr txBox="1"/>
          <p:nvPr/>
        </p:nvSpPr>
        <p:spPr>
          <a:xfrm>
            <a:off x="449655" y="4100232"/>
            <a:ext cx="199073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Концентрации веществ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xmlns="" id="{66BD0CC5-A85D-41D7-A576-801A7941C5F8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1445022" y="4400314"/>
            <a:ext cx="194649" cy="44492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Стрелка: вверх 17">
            <a:extLst>
              <a:ext uri="{FF2B5EF4-FFF2-40B4-BE49-F238E27FC236}">
                <a16:creationId xmlns:a16="http://schemas.microsoft.com/office/drawing/2014/main" xmlns="" id="{00000000-0008-0000-0000-000008000000}"/>
              </a:ext>
            </a:extLst>
          </p:cNvPr>
          <p:cNvSpPr/>
          <p:nvPr/>
        </p:nvSpPr>
        <p:spPr>
          <a:xfrm>
            <a:off x="8701703" y="1057083"/>
            <a:ext cx="442297" cy="1883260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050" b="1" dirty="0">
                <a:solidFill>
                  <a:schemeClr val="tx1"/>
                </a:solidFill>
              </a:rPr>
              <a:t>экзотермический эффект</a:t>
            </a:r>
          </a:p>
        </p:txBody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xmlns="" id="{56E87C3A-473A-4420-9282-E1873D06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РАСЧЕТА И ДСК СТЕКЛА ДЛЯ СИСТЕМЫ СОСТАВА: </a:t>
            </a:r>
            <a:r>
              <a:rPr lang="en-US" dirty="0"/>
              <a:t>Ge</a:t>
            </a:r>
            <a:r>
              <a:rPr lang="en-US" b="1" dirty="0"/>
              <a:t>20</a:t>
            </a:r>
            <a:r>
              <a:rPr lang="en-US" dirty="0"/>
              <a:t>Ga</a:t>
            </a:r>
            <a:r>
              <a:rPr lang="en-US" b="1" dirty="0"/>
              <a:t>20</a:t>
            </a:r>
            <a:r>
              <a:rPr lang="en-US" dirty="0"/>
              <a:t>Se</a:t>
            </a:r>
            <a:r>
              <a:rPr lang="en-US" b="1" dirty="0"/>
              <a:t>60</a:t>
            </a:r>
            <a:endParaRPr lang="ru-RU" b="1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A3164012-125C-4366-978D-BBF703D5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F6649E1-A126-4F27-A43A-FC370984001A}"/>
              </a:ext>
            </a:extLst>
          </p:cNvPr>
          <p:cNvSpPr txBox="1"/>
          <p:nvPr/>
        </p:nvSpPr>
        <p:spPr>
          <a:xfrm>
            <a:off x="3856451" y="2526156"/>
            <a:ext cx="1495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Стеклование</a:t>
            </a:r>
            <a:endParaRPr lang="en-US" sz="1600" b="1" dirty="0"/>
          </a:p>
          <a:p>
            <a:r>
              <a:rPr lang="en-US" sz="1600" b="1" dirty="0"/>
              <a:t>570</a:t>
            </a:r>
            <a:r>
              <a:rPr lang="ru-RU" sz="1600" b="1" dirty="0"/>
              <a:t> – </a:t>
            </a:r>
            <a:r>
              <a:rPr lang="en-US" sz="1600" b="1" dirty="0"/>
              <a:t>610</a:t>
            </a:r>
            <a:r>
              <a:rPr lang="ru-RU" sz="1600" b="1" dirty="0"/>
              <a:t> К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9E6D65D-BCC1-4636-8DF1-2638DEF12FCC}"/>
              </a:ext>
            </a:extLst>
          </p:cNvPr>
          <p:cNvSpPr txBox="1"/>
          <p:nvPr/>
        </p:nvSpPr>
        <p:spPr>
          <a:xfrm>
            <a:off x="7268054" y="2163769"/>
            <a:ext cx="1210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Плавление</a:t>
            </a:r>
          </a:p>
          <a:p>
            <a:r>
              <a:rPr lang="ru-RU" sz="1600" b="1" dirty="0"/>
              <a:t>800 – 830 К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8232DC62-DCB3-4B85-B723-33A98A2E66DD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117971" y="2748544"/>
            <a:ext cx="755564" cy="37060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xmlns="" id="{4B4F2710-3185-42E8-A0BD-0483FC4B599D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664843" y="3110931"/>
            <a:ext cx="939192" cy="33130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Рисунок 37">
            <a:extLst>
              <a:ext uri="{FF2B5EF4-FFF2-40B4-BE49-F238E27FC236}">
                <a16:creationId xmlns:a16="http://schemas.microsoft.com/office/drawing/2014/main" xmlns="" id="{B9E3C2A5-EEA4-4C73-91EA-1EFC629327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915117"/>
            <a:ext cx="1849628" cy="1932257"/>
          </a:xfrm>
          <a:prstGeom prst="rect">
            <a:avLst/>
          </a:prstGeom>
        </p:spPr>
      </p:pic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xmlns="" id="{9E5D073D-56D2-4658-AE16-86D4A88DBA36}"/>
              </a:ext>
            </a:extLst>
          </p:cNvPr>
          <p:cNvSpPr/>
          <p:nvPr/>
        </p:nvSpPr>
        <p:spPr>
          <a:xfrm>
            <a:off x="-387179" y="706158"/>
            <a:ext cx="10585621" cy="296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2558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Рисунок 38">
            <a:extLst>
              <a:ext uri="{FF2B5EF4-FFF2-40B4-BE49-F238E27FC236}">
                <a16:creationId xmlns:a16="http://schemas.microsoft.com/office/drawing/2014/main" xmlns="" id="{AEAC9ADE-6A7B-4C09-8583-84273E0C5E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7930" y="1029153"/>
            <a:ext cx="2507421" cy="2614943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C534D222-7EAE-4A01-AC43-DD8F45E0E8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63745" y="1029153"/>
            <a:ext cx="2503120" cy="2614943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55C60E96-0713-491A-B69D-B1460ADDDB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66865" y="4079951"/>
            <a:ext cx="2535701" cy="2648979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xmlns="" id="{3EF73D9B-4780-4430-A747-2C8FCA8EA64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400" y="4075904"/>
            <a:ext cx="2507243" cy="2614942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xmlns="" id="{92F11687-BBD5-4FC2-BBBE-F380BE2895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97843" y="4075904"/>
            <a:ext cx="2507244" cy="2614942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xmlns="" id="{B56C3D41-0C22-4B7B-B018-4D873AEBCA1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68608" y="1029153"/>
            <a:ext cx="2503120" cy="261494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5618D3D-5E49-4C0A-8EA0-B5E6FCB5A374}"/>
              </a:ext>
            </a:extLst>
          </p:cNvPr>
          <p:cNvSpPr txBox="1"/>
          <p:nvPr/>
        </p:nvSpPr>
        <p:spPr>
          <a:xfrm>
            <a:off x="5149024" y="3731264"/>
            <a:ext cx="17208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Твердый раствор </a:t>
            </a:r>
            <a:r>
              <a:rPr lang="en-US" sz="1350" dirty="0"/>
              <a:t>Se</a:t>
            </a:r>
            <a:endParaRPr lang="ru-RU" sz="135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6EE54A3-F0F0-42B4-BBEA-66201E13580E}"/>
              </a:ext>
            </a:extLst>
          </p:cNvPr>
          <p:cNvSpPr txBox="1"/>
          <p:nvPr/>
        </p:nvSpPr>
        <p:spPr>
          <a:xfrm>
            <a:off x="5465045" y="1874199"/>
            <a:ext cx="11665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Отдельная фаза </a:t>
            </a:r>
            <a:r>
              <a:rPr lang="en-US" sz="1350" dirty="0"/>
              <a:t>Se</a:t>
            </a:r>
            <a:endParaRPr lang="ru-RU" sz="1350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xmlns="" id="{8E2AE812-4C2E-4285-8248-09E5E5E8A6C8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750905" y="2659054"/>
            <a:ext cx="258531" cy="107221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xmlns="" id="{85C2CA74-486F-4BBE-AEF3-9F54D1044FB1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009435" y="2382030"/>
            <a:ext cx="38893" cy="27702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2836136-0FF9-4EEA-A8FE-C08A7F21F67D}"/>
              </a:ext>
            </a:extLst>
          </p:cNvPr>
          <p:cNvSpPr txBox="1"/>
          <p:nvPr/>
        </p:nvSpPr>
        <p:spPr>
          <a:xfrm>
            <a:off x="7420762" y="2364326"/>
            <a:ext cx="17208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Область превращения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xmlns="" id="{EC443A1C-9F12-4932-B315-B068F6803250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7050262" y="2872157"/>
            <a:ext cx="1230912" cy="58452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7EBF13C3-C8D8-40F4-B230-E941B9CD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РЕЗУЛЬТАТ РАСЧЕТА ЭНЕРГИИ ГИББСА ХИМИЧЕСКИХ КОМПОНЕНТОВ И ИХ СОЕДИНЕНИЙ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710E53C-ADC9-4454-80C5-CE6EB8F3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325721"/>
            <a:ext cx="2057400" cy="365125"/>
          </a:xfrm>
        </p:spPr>
        <p:txBody>
          <a:bodyPr/>
          <a:lstStyle/>
          <a:p>
            <a:fld id="{C9EB4E2A-F2F9-42E4-914F-48C9A8B5C503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73E01CD-052A-451C-B891-ACDC76C083EE}"/>
              </a:ext>
            </a:extLst>
          </p:cNvPr>
          <p:cNvSpPr txBox="1"/>
          <p:nvPr/>
        </p:nvSpPr>
        <p:spPr>
          <a:xfrm>
            <a:off x="7624045" y="1153630"/>
            <a:ext cx="11665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Жидкий раствор </a:t>
            </a:r>
            <a:r>
              <a:rPr lang="en-US" sz="1350" dirty="0"/>
              <a:t>Se</a:t>
            </a:r>
            <a:endParaRPr lang="ru-RU" sz="1350" dirty="0"/>
          </a:p>
        </p:txBody>
      </p: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xmlns="" id="{92AEFA15-4A44-437C-9A99-45A7E61839D9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7316185" y="1661461"/>
            <a:ext cx="891143" cy="9977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2298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Расчет </a:t>
            </a:r>
            <a:r>
              <a:rPr lang="en-US" dirty="0" smtClean="0">
                <a:solidFill>
                  <a:srgbClr val="FF0000"/>
                </a:solidFill>
              </a:rPr>
              <a:t>Solid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7</a:t>
            </a:fld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xmlns="" id="{E469B744-A071-477E-9143-52EFA567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ИНТЕРВАЛ </a:t>
            </a:r>
            <a:r>
              <a:rPr lang="ru-RU" dirty="0" err="1" smtClean="0">
                <a:solidFill>
                  <a:srgbClr val="FF0000"/>
                </a:solidFill>
              </a:rPr>
              <a:t>ТЕМПЕРАТУРный</a:t>
            </a:r>
            <a:r>
              <a:rPr lang="ru-RU" dirty="0" smtClean="0"/>
              <a:t> </a:t>
            </a:r>
            <a:r>
              <a:rPr lang="ru-RU" u="sng" dirty="0"/>
              <a:t>570-610 К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РЕЗУЛЬТАТ РАСЧЕТА, ДСК, ЗАВИСИМОСТЬ ЭНЕРГИЙ ГИББСА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A3AD1702-E9AC-4A8E-93E2-1A873FE1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083EE47E-D49B-49FA-9895-B7E3960F92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61072" y="4276840"/>
            <a:ext cx="2486362" cy="259743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4738F5B7-26DA-4C43-9D21-93F1B67EEC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47434" y="4272570"/>
            <a:ext cx="2486361" cy="25974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1A1F7D4-99BD-46E7-A7C9-AAE52FD06147}"/>
              </a:ext>
            </a:extLst>
          </p:cNvPr>
          <p:cNvSpPr txBox="1"/>
          <p:nvPr/>
        </p:nvSpPr>
        <p:spPr>
          <a:xfrm>
            <a:off x="4099447" y="1060487"/>
            <a:ext cx="136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Стеклование</a:t>
            </a:r>
            <a:endParaRPr lang="en-US" sz="1600" b="1" dirty="0"/>
          </a:p>
          <a:p>
            <a:r>
              <a:rPr lang="en-US" sz="1600" b="1" dirty="0"/>
              <a:t>570</a:t>
            </a:r>
            <a:r>
              <a:rPr lang="ru-RU" sz="1600" b="1" dirty="0"/>
              <a:t> – </a:t>
            </a:r>
            <a:r>
              <a:rPr lang="en-US" sz="1600" b="1" dirty="0"/>
              <a:t>610</a:t>
            </a:r>
            <a:r>
              <a:rPr lang="ru-RU" sz="1600" b="1" dirty="0"/>
              <a:t> К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xmlns="" id="{20264FB4-0F26-40DF-8D1A-BAD0F750D558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907839" y="1645262"/>
            <a:ext cx="875708" cy="33130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A8B80C03-A9ED-4415-ACB3-30E61B1C73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276840"/>
            <a:ext cx="2486363" cy="25931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87B82AB-028A-4849-B46E-EE69BE9223A1}"/>
              </a:ext>
            </a:extLst>
          </p:cNvPr>
          <p:cNvSpPr txBox="1"/>
          <p:nvPr/>
        </p:nvSpPr>
        <p:spPr>
          <a:xfrm>
            <a:off x="5802266" y="5504888"/>
            <a:ext cx="1553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Жидкий раствор </a:t>
            </a:r>
            <a:r>
              <a:rPr lang="en-US" sz="1200" dirty="0"/>
              <a:t>Ge</a:t>
            </a:r>
            <a:endParaRPr lang="ru-RU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C797A09-07E7-42EB-9664-D7D056DB7706}"/>
              </a:ext>
            </a:extLst>
          </p:cNvPr>
          <p:cNvSpPr txBox="1"/>
          <p:nvPr/>
        </p:nvSpPr>
        <p:spPr>
          <a:xfrm>
            <a:off x="5802266" y="4684567"/>
            <a:ext cx="1553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Отдельная фаза </a:t>
            </a:r>
            <a:r>
              <a:rPr lang="en-US" sz="1200" dirty="0"/>
              <a:t>Ge</a:t>
            </a:r>
            <a:endParaRPr lang="ru-RU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795D3CE-EEB1-48FD-9874-543ABA18661B}"/>
              </a:ext>
            </a:extLst>
          </p:cNvPr>
          <p:cNvSpPr txBox="1"/>
          <p:nvPr/>
        </p:nvSpPr>
        <p:spPr>
          <a:xfrm>
            <a:off x="3015938" y="4762458"/>
            <a:ext cx="1673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Отдельная фаза </a:t>
            </a:r>
            <a:r>
              <a:rPr lang="en-US" sz="1200" dirty="0" err="1"/>
              <a:t>GaSe</a:t>
            </a:r>
            <a:endParaRPr lang="ru-RU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4436402-279D-41B8-A3D3-D2F5131E60B1}"/>
              </a:ext>
            </a:extLst>
          </p:cNvPr>
          <p:cNvSpPr txBox="1"/>
          <p:nvPr/>
        </p:nvSpPr>
        <p:spPr>
          <a:xfrm>
            <a:off x="3310318" y="6086859"/>
            <a:ext cx="1721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Твердый раствор </a:t>
            </a:r>
            <a:r>
              <a:rPr lang="en-US" sz="1200" dirty="0" err="1"/>
              <a:t>GaSe</a:t>
            </a:r>
            <a:endParaRPr lang="ru-RU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13BBF35-A195-458E-962A-069DF363CAAB}"/>
              </a:ext>
            </a:extLst>
          </p:cNvPr>
          <p:cNvSpPr txBox="1"/>
          <p:nvPr/>
        </p:nvSpPr>
        <p:spPr>
          <a:xfrm>
            <a:off x="649673" y="4987652"/>
            <a:ext cx="1553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Отдельная фаза </a:t>
            </a:r>
            <a:r>
              <a:rPr lang="en-US" sz="1200" dirty="0"/>
              <a:t>Ga2Se3</a:t>
            </a:r>
            <a:endParaRPr lang="ru-RU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2A6F0A3-A05D-45FE-91A7-433DD2DE9B61}"/>
              </a:ext>
            </a:extLst>
          </p:cNvPr>
          <p:cNvSpPr txBox="1"/>
          <p:nvPr/>
        </p:nvSpPr>
        <p:spPr>
          <a:xfrm>
            <a:off x="727449" y="6283709"/>
            <a:ext cx="1721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Твердый раствор </a:t>
            </a:r>
            <a:r>
              <a:rPr lang="en-US" sz="1200" dirty="0"/>
              <a:t>Ga2Se3</a:t>
            </a:r>
            <a:endParaRPr lang="ru-RU" sz="1200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xmlns="" id="{21310E82-F860-4D2F-9B2A-1718306585F3}"/>
              </a:ext>
            </a:extLst>
          </p:cNvPr>
          <p:cNvCxnSpPr>
            <a:cxnSpLocks/>
          </p:cNvCxnSpPr>
          <p:nvPr/>
        </p:nvCxnSpPr>
        <p:spPr>
          <a:xfrm>
            <a:off x="1426370" y="5449317"/>
            <a:ext cx="162035" cy="15132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EC8ECF93-83BF-44C6-A447-454B73A8A104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1588405" y="5828847"/>
            <a:ext cx="183245" cy="45486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DAFF8ED7-BA73-4D85-BE60-20B8F6447808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171274" y="5449317"/>
            <a:ext cx="58315" cy="63754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xmlns="" id="{7239ACB7-52DC-4C5B-9200-E695877E31EE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852684" y="5039457"/>
            <a:ext cx="246763" cy="22708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xmlns="" id="{4DB1F95B-AE44-4876-ACA4-15ED9CA44CC2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578964" y="5781887"/>
            <a:ext cx="310786" cy="16171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xmlns="" id="{F6E9F330-011F-4FD1-B8F3-20DAC12ECE52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578964" y="4961566"/>
            <a:ext cx="310786" cy="7789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Рисунок 44">
            <a:extLst>
              <a:ext uri="{FF2B5EF4-FFF2-40B4-BE49-F238E27FC236}">
                <a16:creationId xmlns:a16="http://schemas.microsoft.com/office/drawing/2014/main" xmlns="" id="{DB146754-4BED-4443-B02D-64795442C32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37793" y="1240384"/>
            <a:ext cx="2904029" cy="304446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9DF02712-4E39-4EF9-B74B-4098A9699FC9}"/>
              </a:ext>
            </a:extLst>
          </p:cNvPr>
          <p:cNvSpPr txBox="1"/>
          <p:nvPr/>
        </p:nvSpPr>
        <p:spPr>
          <a:xfrm>
            <a:off x="7086600" y="2689060"/>
            <a:ext cx="1553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Жидкий раствор </a:t>
            </a:r>
            <a:r>
              <a:rPr lang="en-US" sz="1200" dirty="0"/>
              <a:t>Se</a:t>
            </a:r>
            <a:endParaRPr lang="ru-RU" sz="1200" dirty="0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xmlns="" id="{DDFF686E-76F8-4016-AF25-F34CDC9D7E90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7863298" y="2093990"/>
            <a:ext cx="283924" cy="59507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AFCFBA01-CC48-4EFD-9DD5-59886FD2CF9B}"/>
              </a:ext>
            </a:extLst>
          </p:cNvPr>
          <p:cNvSpPr txBox="1"/>
          <p:nvPr/>
        </p:nvSpPr>
        <p:spPr>
          <a:xfrm>
            <a:off x="7086600" y="3103439"/>
            <a:ext cx="1673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Отдельная фаза </a:t>
            </a:r>
            <a:r>
              <a:rPr lang="en-US" sz="1200" dirty="0"/>
              <a:t>Se</a:t>
            </a:r>
            <a:endParaRPr lang="ru-RU" sz="1200" dirty="0"/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xmlns="" id="{C57E021F-4DEC-4BF3-BC46-CB515DDEE79A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7923346" y="3380438"/>
            <a:ext cx="246763" cy="22708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Рисунок 58">
            <a:extLst>
              <a:ext uri="{FF2B5EF4-FFF2-40B4-BE49-F238E27FC236}">
                <a16:creationId xmlns:a16="http://schemas.microsoft.com/office/drawing/2014/main" xmlns="" id="{555D7C6C-9450-4B50-9823-193C63CBDDF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075494"/>
            <a:ext cx="6237356" cy="3210774"/>
          </a:xfrm>
          <a:prstGeom prst="rect">
            <a:avLst/>
          </a:prstGeom>
        </p:spPr>
      </p:pic>
      <p:sp>
        <p:nvSpPr>
          <p:cNvPr id="18" name="Стрелка: вверх 17">
            <a:extLst>
              <a:ext uri="{FF2B5EF4-FFF2-40B4-BE49-F238E27FC236}">
                <a16:creationId xmlns:a16="http://schemas.microsoft.com/office/drawing/2014/main" xmlns="" id="{30DBC68D-F296-4A1A-8A3C-513EF530B8E8}"/>
              </a:ext>
            </a:extLst>
          </p:cNvPr>
          <p:cNvSpPr/>
          <p:nvPr/>
        </p:nvSpPr>
        <p:spPr>
          <a:xfrm>
            <a:off x="5968533" y="1029153"/>
            <a:ext cx="307000" cy="1307177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00" b="1" dirty="0">
                <a:solidFill>
                  <a:schemeClr val="tx1"/>
                </a:solidFill>
              </a:rPr>
              <a:t>экзотермический эффект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FAA5C8E-B926-4160-9EDB-41141C7CE7F4}"/>
              </a:ext>
            </a:extLst>
          </p:cNvPr>
          <p:cNvSpPr txBox="1"/>
          <p:nvPr/>
        </p:nvSpPr>
        <p:spPr>
          <a:xfrm>
            <a:off x="4171274" y="1114655"/>
            <a:ext cx="1495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Стеклование</a:t>
            </a:r>
            <a:endParaRPr lang="en-US" sz="1600" b="1" dirty="0"/>
          </a:p>
          <a:p>
            <a:r>
              <a:rPr lang="en-US" sz="1600" b="1" dirty="0"/>
              <a:t>570</a:t>
            </a:r>
            <a:r>
              <a:rPr lang="ru-RU" sz="1600" b="1" dirty="0"/>
              <a:t> – </a:t>
            </a:r>
            <a:r>
              <a:rPr lang="en-US" sz="1600" b="1" dirty="0"/>
              <a:t>610</a:t>
            </a:r>
            <a:r>
              <a:rPr lang="ru-RU" sz="1600" b="1" dirty="0"/>
              <a:t> К</a:t>
            </a:r>
          </a:p>
        </p:txBody>
      </p: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xmlns="" id="{776EA58F-FBFD-4CA4-B367-A4DD8D2E8C1D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3979666" y="1699430"/>
            <a:ext cx="939192" cy="33130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10081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9F8E46A6-18D5-48C4-B2A7-84A6EF2D86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272264"/>
            <a:ext cx="2484037" cy="259500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F3E63C9-69A0-4CDC-89B3-BC519393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ИНТЕРВАЛ ТЕМПЕРАТУРЫ </a:t>
            </a:r>
            <a:r>
              <a:rPr lang="ru-RU" u="sng" dirty="0"/>
              <a:t>700-900 К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РЕЗУЛЬТАТ РАСЧЕТА, ДСК, ЗАВИСИМОСТЬ ЭНЕРГИЙ ГИББСА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86B3E787-7EFE-4F96-BAF9-71EA2897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85724C6-95A2-4E46-8684-0ED0D9221664}"/>
              </a:ext>
            </a:extLst>
          </p:cNvPr>
          <p:cNvSpPr txBox="1"/>
          <p:nvPr/>
        </p:nvSpPr>
        <p:spPr>
          <a:xfrm>
            <a:off x="3906904" y="1057441"/>
            <a:ext cx="1210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Плавление</a:t>
            </a:r>
          </a:p>
          <a:p>
            <a:r>
              <a:rPr lang="ru-RU" sz="1600" b="1" dirty="0"/>
              <a:t>800 – 830 К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06728F70-0324-4C12-A59A-45E2230E2A79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3756820" y="1642216"/>
            <a:ext cx="755565" cy="37060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Рисунок 33">
            <a:extLst>
              <a:ext uri="{FF2B5EF4-FFF2-40B4-BE49-F238E27FC236}">
                <a16:creationId xmlns:a16="http://schemas.microsoft.com/office/drawing/2014/main" xmlns="" id="{2734A45B-88F9-4893-B0C8-CBD9D501AB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71990" y="4272264"/>
            <a:ext cx="2484037" cy="259500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FB64B54A-3237-42CE-9432-48B4B34AA4FB}"/>
              </a:ext>
            </a:extLst>
          </p:cNvPr>
          <p:cNvSpPr txBox="1"/>
          <p:nvPr/>
        </p:nvSpPr>
        <p:spPr>
          <a:xfrm>
            <a:off x="3099589" y="4590083"/>
            <a:ext cx="1673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Отдельная фаза </a:t>
            </a:r>
            <a:r>
              <a:rPr lang="en-US" sz="1200" dirty="0" err="1"/>
              <a:t>GaSe</a:t>
            </a:r>
            <a:endParaRPr lang="ru-RU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F8DDDF3-ABAA-4462-B867-BE16EDE6EE8D}"/>
              </a:ext>
            </a:extLst>
          </p:cNvPr>
          <p:cNvSpPr txBox="1"/>
          <p:nvPr/>
        </p:nvSpPr>
        <p:spPr>
          <a:xfrm>
            <a:off x="3310318" y="6086859"/>
            <a:ext cx="1721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Твердый раствор </a:t>
            </a:r>
            <a:r>
              <a:rPr lang="en-US" sz="1200" dirty="0" err="1"/>
              <a:t>GaSe</a:t>
            </a:r>
            <a:endParaRPr lang="ru-R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4FC60183-9333-4251-9BA9-8FFCF652CE13}"/>
              </a:ext>
            </a:extLst>
          </p:cNvPr>
          <p:cNvSpPr txBox="1"/>
          <p:nvPr/>
        </p:nvSpPr>
        <p:spPr>
          <a:xfrm>
            <a:off x="664045" y="4751979"/>
            <a:ext cx="1553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Отдельная фаза </a:t>
            </a:r>
            <a:r>
              <a:rPr lang="en-US" sz="1200" dirty="0"/>
              <a:t>Ga</a:t>
            </a:r>
            <a:endParaRPr lang="ru-RU" sz="1200" dirty="0"/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xmlns="" id="{D707A6D8-FB72-4649-8945-090EF7DC6D87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1440743" y="5028978"/>
            <a:ext cx="330907" cy="17802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xmlns="" id="{9F1F747A-2F81-4546-97C1-7544F47F35A6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4171274" y="5359400"/>
            <a:ext cx="105819" cy="72745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92FBE565-07D2-40E6-A323-CA5DC5B80E3C}"/>
              </a:ext>
            </a:extLst>
          </p:cNvPr>
          <p:cNvSpPr txBox="1"/>
          <p:nvPr/>
        </p:nvSpPr>
        <p:spPr>
          <a:xfrm>
            <a:off x="959388" y="5727247"/>
            <a:ext cx="1553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Жидкий раствор </a:t>
            </a:r>
            <a:r>
              <a:rPr lang="en-US" sz="1200" dirty="0"/>
              <a:t>Ga</a:t>
            </a:r>
            <a:endParaRPr lang="ru-RU" sz="1200" dirty="0"/>
          </a:p>
        </p:txBody>
      </p: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xmlns="" id="{5D865DCF-BAC1-494D-BEDB-37ABA5AF28FC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1736086" y="6004246"/>
            <a:ext cx="69017" cy="49790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8F90B7E8-84FE-4472-AF99-F15C1833B7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078380"/>
            <a:ext cx="6237356" cy="3193884"/>
          </a:xfrm>
          <a:prstGeom prst="rect">
            <a:avLst/>
          </a:prstGeom>
        </p:spPr>
      </p:pic>
      <p:sp>
        <p:nvSpPr>
          <p:cNvPr id="18" name="Стрелка: вверх 17">
            <a:extLst>
              <a:ext uri="{FF2B5EF4-FFF2-40B4-BE49-F238E27FC236}">
                <a16:creationId xmlns:a16="http://schemas.microsoft.com/office/drawing/2014/main" xmlns="" id="{E5AB21B2-E984-47AD-A34D-4F28960060FF}"/>
              </a:ext>
            </a:extLst>
          </p:cNvPr>
          <p:cNvSpPr/>
          <p:nvPr/>
        </p:nvSpPr>
        <p:spPr>
          <a:xfrm>
            <a:off x="5968533" y="1029153"/>
            <a:ext cx="307000" cy="1307177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00" b="1" dirty="0">
                <a:solidFill>
                  <a:schemeClr val="tx1"/>
                </a:solidFill>
              </a:rPr>
              <a:t>экзотермический эффект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8B36674F-F7A5-4AFE-9DD9-F110F32B5D95}"/>
              </a:ext>
            </a:extLst>
          </p:cNvPr>
          <p:cNvSpPr txBox="1"/>
          <p:nvPr/>
        </p:nvSpPr>
        <p:spPr>
          <a:xfrm>
            <a:off x="3906904" y="1151497"/>
            <a:ext cx="1210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Плавление</a:t>
            </a:r>
          </a:p>
          <a:p>
            <a:r>
              <a:rPr lang="ru-RU" sz="1600" b="1" dirty="0"/>
              <a:t>800 – 830 К</a:t>
            </a:r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xmlns="" id="{4C2806A2-BD89-4DD4-B6C8-1FBCE533C770}"/>
              </a:ext>
            </a:extLst>
          </p:cNvPr>
          <p:cNvCxnSpPr>
            <a:cxnSpLocks/>
            <a:stCxn id="80" idx="2"/>
          </p:cNvCxnSpPr>
          <p:nvPr/>
        </p:nvCxnSpPr>
        <p:spPr>
          <a:xfrm flipH="1">
            <a:off x="3756821" y="1736272"/>
            <a:ext cx="755564" cy="37060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50967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1687</TotalTime>
  <Words>369</Words>
  <Application>Microsoft Office PowerPoint</Application>
  <PresentationFormat>Экран (4:3)</PresentationFormat>
  <Paragraphs>137</Paragraphs>
  <Slides>13</Slides>
  <Notes>10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Office Theme</vt:lpstr>
      <vt:lpstr>Слайд 1</vt:lpstr>
      <vt:lpstr>ВСТУПЛЕНИЕ</vt:lpstr>
      <vt:lpstr>ТЕОРЕТИЧЕСКАЯ ЧАСТЬ</vt:lpstr>
      <vt:lpstr>ИНТЕРВАЛ ТЕМПЕРАТУРЫ 610 - 780 К РЕЗУЛЬТАТ РАСЧЕТА, ДСК, ЗАВИСИМОСТЬ ЭНЕРГИЙ ГИББСА</vt:lpstr>
      <vt:lpstr>РЕЗУЛЬТАТ РАСЧЕТА И ДСК СТЕКЛА ДЛЯ СИСТЕМЫ СОСТАВА: Ge20Ga20Se60</vt:lpstr>
      <vt:lpstr>РЕЗУЛЬТАТ РАСЧЕТА ЭНЕРГИИ ГИББСА ХИМИЧЕСКИХ КОМПОНЕНТОВ И ИХ СОЕДИНЕНИЙ</vt:lpstr>
      <vt:lpstr>Слайд 7</vt:lpstr>
      <vt:lpstr>ИНТЕРВАЛ ТЕМПЕРАТУРный 570-610 К РЕЗУЛЬТАТ РАСЧЕТА, ДСК, ЗАВИСИМОСТЬ ЭНЕРГИЙ ГИББСА</vt:lpstr>
      <vt:lpstr>ИНТЕРВАЛ ТЕМПЕРАТУРЫ 700-900 К РЕЗУЛЬТАТ РАСЧЕТА, ДСК, ЗАВИСИМОСТЬ ЭНЕРГИЙ ГИББСА</vt:lpstr>
      <vt:lpstr>РЕЗУЛЬТАТ РАСЧЕТА И ДСК СТЕКЛА ДЛЯ СИСТЕМЫ СОСТАВА: Ge30Ga10Se60</vt:lpstr>
      <vt:lpstr>РЕЗУЛЬТАТ РАСЧЕТА И ДСК СТЕКЛА ДЛЯ СИСТЕМЫ СОСТАВА: Ge15Ga25Se60</vt:lpstr>
      <vt:lpstr>Выводы</vt:lpstr>
      <vt:lpstr>Слайд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</dc:creator>
  <cp:lastModifiedBy>plekhovich</cp:lastModifiedBy>
  <cp:revision>171</cp:revision>
  <dcterms:created xsi:type="dcterms:W3CDTF">2021-03-22T16:23:39Z</dcterms:created>
  <dcterms:modified xsi:type="dcterms:W3CDTF">2021-04-16T10:57:26Z</dcterms:modified>
</cp:coreProperties>
</file>