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3"/>
  </p:notesMasterIdLst>
  <p:sldIdLst>
    <p:sldId id="275" r:id="rId2"/>
    <p:sldId id="261" r:id="rId3"/>
    <p:sldId id="267" r:id="rId4"/>
    <p:sldId id="256" r:id="rId5"/>
    <p:sldId id="259" r:id="rId6"/>
    <p:sldId id="281" r:id="rId7"/>
    <p:sldId id="280" r:id="rId8"/>
    <p:sldId id="260" r:id="rId9"/>
    <p:sldId id="278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5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14.04.2021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8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для плавления и паузы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6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2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39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1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40-C23C-4741-A600-5B99CA51CC6A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FA6-A07B-4671-B280-AF019BE3E935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9956-0F8A-4303-AD13-D82C2F3EB061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18507"/>
            <a:ext cx="9127671" cy="523784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41B-D866-4AED-9BCD-A8CEF1A297A1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69D-25FC-4CCC-9835-A712E07C2AB4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BF5-D1EA-43A3-AE1C-E5A43B039450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8361-EC6C-46B1-AC80-C22A1550886E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81EF-20A4-477C-90BC-CBE76C27463B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B70-E847-4ED8-B1CC-11C2CD43FC6E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54BD-0EB7-4E97-8C66-53E07DF2557A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037-1989-4FF7-BD58-95622BADFCB1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BE2-7632-410E-B636-211B737EA5E5}" type="datetime1">
              <a:rPr lang="ru-RU" smtClean="0"/>
              <a:t>14.04.2021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group.com/portfolio/hsc-chemistry/?r=2" TargetMode="External"/><Relationship Id="rId4" Type="http://schemas.openxmlformats.org/officeDocument/2006/relationships/hyperlink" Target="https://webbook.nist.gov/chemi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24400"/>
            <a:ext cx="34559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2-го курса</a:t>
            </a: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Научные консультанты: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Кутьин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Плехович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:a16="http://schemas.microsoft.com/office/drawing/2014/main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val="13393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4B944-A78D-44D4-B123-B1A6655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" y="1118507"/>
            <a:ext cx="8737147" cy="5237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В ходе термодинамического исследования кристаллизационной устойчивости халькогенидных стёкол </a:t>
            </a:r>
            <a:r>
              <a:rPr lang="ru-RU" sz="2400" dirty="0" err="1"/>
              <a:t>GexGaySez</a:t>
            </a:r>
            <a:r>
              <a:rPr lang="ru-RU" sz="2400" dirty="0"/>
              <a:t> методом минимизации энергии Гиббса:</a:t>
            </a:r>
          </a:p>
          <a:p>
            <a:pPr marL="0" indent="0">
              <a:buNone/>
            </a:pPr>
            <a:endParaRPr lang="ru-RU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с позиции ассоциированных растворов проведено моделирование расплава и раствора твёрдых компонентов, определен температурный интервал плавления.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путём сопоставления химических потенциалов кристаллических компонентов и экстраполированных в область переохлаждённого расплава предсказана кристаллизация в зависимости от состава стёкол.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Проведена интерпретация участков кривых ДСК изученных составов стекол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0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14066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Спасибо за внимание!</a:t>
            </a:r>
          </a:p>
          <a:p>
            <a:pPr algn="ctr"/>
            <a:endParaRPr lang="ru-RU" sz="3200" dirty="0"/>
          </a:p>
          <a:p>
            <a:pPr algn="ctr"/>
            <a:r>
              <a:rPr lang="ru-RU" sz="3200" dirty="0"/>
              <a:t>Термический анализ выполнен в лаборатории </a:t>
            </a:r>
            <a:r>
              <a:rPr lang="ru-RU" sz="3200" dirty="0" err="1"/>
              <a:t>ТВСиРСВ</a:t>
            </a:r>
            <a:r>
              <a:rPr lang="ru-RU" sz="3200" dirty="0"/>
              <a:t> ИХВВ РАН</a:t>
            </a:r>
          </a:p>
          <a:p>
            <a:pPr algn="ctr"/>
            <a:r>
              <a:rPr lang="ru-RU" sz="3200" dirty="0"/>
              <a:t>Образцы стекол представлены лаб. ВБС</a:t>
            </a:r>
          </a:p>
          <a:p>
            <a:pPr algn="ctr"/>
            <a:endParaRPr lang="ru-RU" sz="6000" dirty="0"/>
          </a:p>
          <a:p>
            <a:pPr algn="ctr"/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C2B69-C2B5-4835-9CC1-9A4E76B5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6939" r="8774" b="8758"/>
          <a:stretch/>
        </p:blipFill>
        <p:spPr>
          <a:xfrm>
            <a:off x="3454442" y="4208516"/>
            <a:ext cx="4931257" cy="2520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Прямая со стрелкой 4"/>
          <p:cNvCxnSpPr>
            <a:cxnSpLocks/>
          </p:cNvCxnSpPr>
          <p:nvPr/>
        </p:nvCxnSpPr>
        <p:spPr>
          <a:xfrm>
            <a:off x="2407031" y="5456789"/>
            <a:ext cx="9225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Ge-Ga-Se</a:t>
            </a:r>
            <a:r>
              <a:rPr lang="ru-RU" sz="2400" b="1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4728519" y="1065050"/>
            <a:ext cx="4415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1.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в виде двух растворов, один из которых состоит из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кристаллических компонентов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а второй – из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жидких</a:t>
            </a:r>
            <a:r>
              <a:rPr lang="ru-RU" sz="1600" b="1" cap="all" dirty="0">
                <a:solidFill>
                  <a:srgbClr val="98480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160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4415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Общий вид калькулятора </a:t>
            </a:r>
          </a:p>
          <a:p>
            <a:r>
              <a:rPr lang="en-US" dirty="0"/>
              <a:t>Chemical Thermodynamics Calculator 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автор </a:t>
            </a:r>
            <a:r>
              <a:rPr lang="ru-RU" b="1" dirty="0" err="1"/>
              <a:t>КУТЬИН</a:t>
            </a:r>
            <a:r>
              <a:rPr lang="ru-RU" b="1" dirty="0"/>
              <a:t> </a:t>
            </a:r>
            <a:r>
              <a:rPr lang="ru-RU" b="1" dirty="0" err="1"/>
              <a:t>А.М</a:t>
            </a:r>
            <a:r>
              <a:rPr lang="ru-RU" b="1" dirty="0"/>
              <a:t>.</a:t>
            </a:r>
            <a:r>
              <a:rPr lang="ru-RU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B793B-04A2-431B-A3F8-EFAC14F72D0D}"/>
              </a:ext>
            </a:extLst>
          </p:cNvPr>
          <p:cNvSpPr txBox="1"/>
          <p:nvPr/>
        </p:nvSpPr>
        <p:spPr>
          <a:xfrm>
            <a:off x="4728519" y="2295624"/>
            <a:ext cx="4415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2.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кристаллическими компонентами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виде отдельных конденсированных фаз, фактически несмешивающимися между собой, и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жидким раствором </a:t>
            </a:r>
            <a:endParaRPr lang="ru-RU" sz="16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304A50-9376-4BDB-8461-7864B4BE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2014261"/>
            <a:ext cx="4419600" cy="293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D448E-A0B9-4411-B450-7D6E28A41C10}"/>
              </a:ext>
            </a:extLst>
          </p:cNvPr>
          <p:cNvSpPr txBox="1"/>
          <p:nvPr/>
        </p:nvSpPr>
        <p:spPr>
          <a:xfrm>
            <a:off x="4728519" y="4056706"/>
            <a:ext cx="4415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3.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стекло представлено в виде 1 раствора только </a:t>
            </a:r>
            <a:r>
              <a:rPr lang="ru-RU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жидких компонентов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где твердые компоненты исключены</a:t>
            </a:r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E04BA-986C-45AB-8D2A-B3A5D9034034}"/>
              </a:ext>
            </a:extLst>
          </p:cNvPr>
          <p:cNvSpPr txBox="1"/>
          <p:nvPr/>
        </p:nvSpPr>
        <p:spPr>
          <a:xfrm>
            <a:off x="152399" y="5255687"/>
            <a:ext cx="8991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	Список источников:</a:t>
            </a:r>
          </a:p>
          <a:p>
            <a:r>
              <a:rPr lang="en-US" sz="1400" dirty="0"/>
              <a:t>[1]	</a:t>
            </a:r>
            <a:r>
              <a:rPr lang="en-US" sz="1400" i="1" dirty="0"/>
              <a:t>M. </a:t>
            </a:r>
            <a:r>
              <a:rPr lang="en-US" sz="1400" i="1" dirty="0" err="1"/>
              <a:t>Binnewies</a:t>
            </a:r>
            <a:r>
              <a:rPr lang="en-US" sz="1400" i="1" dirty="0"/>
              <a:t> </a:t>
            </a:r>
            <a:r>
              <a:rPr lang="en-US" sz="1400" dirty="0"/>
              <a:t>Thermochemical Data of </a:t>
            </a:r>
            <a:r>
              <a:rPr lang="en-US" sz="1400" dirty="0" err="1"/>
              <a:t>Elementsand</a:t>
            </a:r>
            <a:r>
              <a:rPr lang="en-US" sz="1400" dirty="0"/>
              <a:t> Compounds/ M. </a:t>
            </a:r>
            <a:r>
              <a:rPr lang="en-US" sz="1400" dirty="0" err="1"/>
              <a:t>Binnewies</a:t>
            </a:r>
            <a:r>
              <a:rPr lang="en-US" sz="1400" dirty="0"/>
              <a:t>, E. Mike. – Wiley</a:t>
            </a:r>
            <a:r>
              <a:rPr lang="ru-RU" sz="1400" dirty="0"/>
              <a:t>-</a:t>
            </a:r>
            <a:r>
              <a:rPr lang="en-US" sz="1400" dirty="0" err="1"/>
              <a:t>VCH</a:t>
            </a:r>
            <a:r>
              <a:rPr lang="en-US" sz="1400" dirty="0"/>
              <a:t> Verlag GmbH, Weinheim, 2002. - ISBN 3-527-30524</a:t>
            </a:r>
          </a:p>
          <a:p>
            <a:r>
              <a:rPr lang="en-US" sz="1400" dirty="0"/>
              <a:t>[2]	</a:t>
            </a:r>
            <a:r>
              <a:rPr lang="en-US" sz="1400" i="1" dirty="0"/>
              <a:t>NIST Chemistry </a:t>
            </a:r>
            <a:r>
              <a:rPr lang="en-US" sz="1400" i="1" dirty="0" err="1"/>
              <a:t>WebBook</a:t>
            </a:r>
            <a:r>
              <a:rPr lang="en-US" sz="1400" dirty="0"/>
              <a:t>: </a:t>
            </a:r>
            <a:r>
              <a:rPr lang="ru-RU" sz="1400" dirty="0"/>
              <a:t>термодинамическая база данных. </a:t>
            </a:r>
            <a:r>
              <a:rPr lang="en-US" sz="1400" dirty="0"/>
              <a:t>U.S. Secretary of Commerce on behalf of the United States of America, 2018. - URL: </a:t>
            </a:r>
            <a:r>
              <a:rPr lang="en-US" sz="1400" dirty="0">
                <a:hlinkClick r:id="rId4"/>
              </a:rPr>
              <a:t>https://webbook.nist.gov/chemistry/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r>
              <a:rPr lang="en-US" sz="1400" dirty="0"/>
              <a:t> - DOI: https://doi.org/10.18434/T4D303 </a:t>
            </a:r>
          </a:p>
          <a:p>
            <a:r>
              <a:rPr lang="en-US" sz="1400" dirty="0"/>
              <a:t>[3]	</a:t>
            </a:r>
            <a:r>
              <a:rPr lang="ru-RU" sz="1400" i="1" dirty="0"/>
              <a:t>База данных </a:t>
            </a:r>
            <a:r>
              <a:rPr lang="en-US" sz="1400" i="1" dirty="0" err="1"/>
              <a:t>Outotech</a:t>
            </a:r>
            <a:r>
              <a:rPr lang="en-US" sz="1400" dirty="0"/>
              <a:t>. URL: </a:t>
            </a:r>
            <a:r>
              <a:rPr lang="en-US" sz="1400" dirty="0">
                <a:hlinkClick r:id="rId5"/>
              </a:rPr>
              <a:t>https://www.mogroup.com/portfolio/hsc-chemistry/?r=2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endParaRPr lang="en-US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A441EA-A750-42C0-B197-439795FC2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153"/>
            <a:ext cx="9144000" cy="47438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419" y="2384592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120196" y="2684674"/>
            <a:ext cx="324826" cy="4637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4734" y="1559069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Область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1425146" y="2066900"/>
            <a:ext cx="2191265" cy="76691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449655" y="4100232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45022" y="4400314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701703" y="1057083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20</a:t>
            </a:r>
            <a:r>
              <a:rPr lang="en-US" dirty="0"/>
              <a:t>Ga</a:t>
            </a:r>
            <a:r>
              <a:rPr lang="en-US" b="1" dirty="0"/>
              <a:t>20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b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649E1-A126-4F27-A43A-FC370984001A}"/>
              </a:ext>
            </a:extLst>
          </p:cNvPr>
          <p:cNvSpPr txBox="1"/>
          <p:nvPr/>
        </p:nvSpPr>
        <p:spPr>
          <a:xfrm>
            <a:off x="3966518" y="1247689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E6D65D-BCC1-4636-8DF1-2638DEF12FCC}"/>
              </a:ext>
            </a:extLst>
          </p:cNvPr>
          <p:cNvSpPr txBox="1"/>
          <p:nvPr/>
        </p:nvSpPr>
        <p:spPr>
          <a:xfrm>
            <a:off x="7268054" y="2163769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232DC62-DCB3-4B85-B723-33A98A2E66D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17971" y="2748544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B4F2710-3185-42E8-A0BD-0483FC4B599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774910" y="1832464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9E3C2A5-EEA4-4C73-91EA-1EFC62932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5117"/>
            <a:ext cx="1849628" cy="1932257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E5D073D-56D2-4658-AE16-86D4A88DBA36}"/>
              </a:ext>
            </a:extLst>
          </p:cNvPr>
          <p:cNvSpPr/>
          <p:nvPr/>
        </p:nvSpPr>
        <p:spPr>
          <a:xfrm>
            <a:off x="-387179" y="706158"/>
            <a:ext cx="10585621" cy="296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EAC9ADE-6A7B-4C09-8583-84273E0C5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0" y="1029153"/>
            <a:ext cx="2507421" cy="261494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534D222-7EAE-4A01-AC43-DD8F45E0E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45" y="1029153"/>
            <a:ext cx="2503120" cy="26149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5C60E96-0713-491A-B69D-B1460ADDD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65" y="4079951"/>
            <a:ext cx="2535701" cy="264897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EF73D9B-4780-4430-A747-2C8FCA8EA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0" y="4075904"/>
            <a:ext cx="2507243" cy="261494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2F11687-BBD5-4FC2-BBBE-F380BE289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43" y="4075904"/>
            <a:ext cx="2507244" cy="261494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56C3D41-0C22-4B7B-B018-4D873AEBC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08" y="1029153"/>
            <a:ext cx="2503120" cy="26149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618D3D-5E49-4C0A-8EA0-B5E6FCB5A374}"/>
              </a:ext>
            </a:extLst>
          </p:cNvPr>
          <p:cNvSpPr txBox="1"/>
          <p:nvPr/>
        </p:nvSpPr>
        <p:spPr>
          <a:xfrm>
            <a:off x="5149024" y="3731264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5465045" y="1874199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750905" y="2659054"/>
            <a:ext cx="258531" cy="1072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009435" y="2382030"/>
            <a:ext cx="38893" cy="2770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836136-0FF9-4EEA-A8FE-C08A7F21F67D}"/>
              </a:ext>
            </a:extLst>
          </p:cNvPr>
          <p:cNvSpPr txBox="1"/>
          <p:nvPr/>
        </p:nvSpPr>
        <p:spPr>
          <a:xfrm>
            <a:off x="7420762" y="2364326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Область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050262" y="2872157"/>
            <a:ext cx="1230912" cy="5845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BF13C3-C8D8-40F4-B230-E941B9C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 РАСЧЕТА ЭНЕРГИИ ГИББСА ХИМИЧЕСКИХ КОМПОНЕНТОВ И ИХ СОЕДИНЕНИЙ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0E53C-ADC9-4454-80C5-CE6EB8F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25721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3E01CD-052A-451C-B891-ACDC76C083EE}"/>
              </a:ext>
            </a:extLst>
          </p:cNvPr>
          <p:cNvSpPr txBox="1"/>
          <p:nvPr/>
        </p:nvSpPr>
        <p:spPr>
          <a:xfrm>
            <a:off x="7624045" y="1153630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Жидкий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2AEFA15-4A44-437C-9A99-45A7E61839D9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316185" y="1661461"/>
            <a:ext cx="891143" cy="997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469B744-A071-477E-9143-52EFA567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570-610 К</a:t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D1702-E9AC-4A8E-93E2-1A873FE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3EE47E-D49B-49FA-9895-B7E3960F9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72" y="4276840"/>
            <a:ext cx="2486362" cy="25974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38F5B7-26DA-4C43-9D21-93F1B67EE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34" y="4272570"/>
            <a:ext cx="2486361" cy="25974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A1F7D4-99BD-46E7-A7C9-AAE52FD06147}"/>
              </a:ext>
            </a:extLst>
          </p:cNvPr>
          <p:cNvSpPr txBox="1"/>
          <p:nvPr/>
        </p:nvSpPr>
        <p:spPr>
          <a:xfrm>
            <a:off x="4099447" y="1060487"/>
            <a:ext cx="13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0264FB4-0F26-40DF-8D1A-BAD0F750D5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07839" y="1645262"/>
            <a:ext cx="875708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8B80C03-A9ED-4415-ACB3-30E61B1C7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6840"/>
            <a:ext cx="2486363" cy="2593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B82AB-028A-4849-B46E-EE69BE9223A1}"/>
              </a:ext>
            </a:extLst>
          </p:cNvPr>
          <p:cNvSpPr txBox="1"/>
          <p:nvPr/>
        </p:nvSpPr>
        <p:spPr>
          <a:xfrm>
            <a:off x="5802266" y="5504888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Ge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97A09-07E7-42EB-9664-D7D056DB7706}"/>
              </a:ext>
            </a:extLst>
          </p:cNvPr>
          <p:cNvSpPr txBox="1"/>
          <p:nvPr/>
        </p:nvSpPr>
        <p:spPr>
          <a:xfrm>
            <a:off x="5802266" y="468456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Ge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D3CE-EEB1-48FD-9874-543ABA18661B}"/>
              </a:ext>
            </a:extLst>
          </p:cNvPr>
          <p:cNvSpPr txBox="1"/>
          <p:nvPr/>
        </p:nvSpPr>
        <p:spPr>
          <a:xfrm>
            <a:off x="3015938" y="4762458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36402-279D-41B8-A3D3-D2F5131E60B1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BBF35-A195-458E-962A-069DF363CAAB}"/>
              </a:ext>
            </a:extLst>
          </p:cNvPr>
          <p:cNvSpPr txBox="1"/>
          <p:nvPr/>
        </p:nvSpPr>
        <p:spPr>
          <a:xfrm>
            <a:off x="649673" y="4987652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6F0A3-A05D-45FE-91A7-433DD2DE9B61}"/>
              </a:ext>
            </a:extLst>
          </p:cNvPr>
          <p:cNvSpPr txBox="1"/>
          <p:nvPr/>
        </p:nvSpPr>
        <p:spPr>
          <a:xfrm>
            <a:off x="727449" y="6283709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1310E82-F860-4D2F-9B2A-1718306585F3}"/>
              </a:ext>
            </a:extLst>
          </p:cNvPr>
          <p:cNvCxnSpPr>
            <a:cxnSpLocks/>
          </p:cNvCxnSpPr>
          <p:nvPr/>
        </p:nvCxnSpPr>
        <p:spPr>
          <a:xfrm>
            <a:off x="1426370" y="5449317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C8ECF93-83BF-44C6-A447-454B73A8A10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588405" y="5828847"/>
            <a:ext cx="183245" cy="4548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AFF8ED7-BA73-4D85-BE60-20B8F64478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71274" y="5449317"/>
            <a:ext cx="58315" cy="6375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239ACB7-52DC-4C5B-9200-E695877E31E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52684" y="5039457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DB1F95B-AE44-4876-ACA4-15ED9CA44CC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578964" y="5781887"/>
            <a:ext cx="310786" cy="1617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6E9F330-011F-4FD1-B8F3-20DAC12ECE5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578964" y="4961566"/>
            <a:ext cx="310786" cy="778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B146754-4BED-4443-B02D-64795442C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02712-4E39-4EF9-B74B-4098A9699FC9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DFF686E-76F8-4016-AF25-F34CDC9D7E9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FBA01-CC48-4EFD-9DD5-59886FD2CF9B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57E021F-4DEC-4BF3-BC46-CB515DDEE79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55D7C6C-9450-4B50-9823-193C63CBD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94"/>
            <a:ext cx="6237356" cy="321077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30DBC68D-F296-4A1A-8A3C-513EF530B8E8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AA5C8E-B926-4160-9EDB-41141C7CE7F4}"/>
              </a:ext>
            </a:extLst>
          </p:cNvPr>
          <p:cNvSpPr txBox="1"/>
          <p:nvPr/>
        </p:nvSpPr>
        <p:spPr>
          <a:xfrm>
            <a:off x="4171274" y="1114655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776EA58F-FBFD-4CA4-B367-A4DD8D2E8C1D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979666" y="1699430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8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F8E46A6-18D5-48C4-B2A7-84A6EF2D8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2264"/>
            <a:ext cx="2484037" cy="25950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63C9-69A0-4CDC-89B3-BC51939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700-900 К</a:t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B3E787-7EFE-4F96-BAF9-71EA289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724C6-95A2-4E46-8684-0ED0D9221664}"/>
              </a:ext>
            </a:extLst>
          </p:cNvPr>
          <p:cNvSpPr txBox="1"/>
          <p:nvPr/>
        </p:nvSpPr>
        <p:spPr>
          <a:xfrm>
            <a:off x="3906904" y="1057441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6728F70-0324-4C12-A59A-45E2230E2A7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756820" y="1642216"/>
            <a:ext cx="755565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734A45B-88F9-4893-B0C8-CBD9D501A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90" y="4272264"/>
            <a:ext cx="2484037" cy="25950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64B54A-3237-42CE-9432-48B4B34AA4FB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8DDDF3-ABAA-4462-B867-BE16EDE6EE8D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C60183-9333-4251-9BA9-8FFCF652CE13}"/>
              </a:ext>
            </a:extLst>
          </p:cNvPr>
          <p:cNvSpPr txBox="1"/>
          <p:nvPr/>
        </p:nvSpPr>
        <p:spPr>
          <a:xfrm>
            <a:off x="664045" y="4751979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707A6D8-FB72-4649-8945-090EF7DC6D8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440743" y="5028978"/>
            <a:ext cx="330907" cy="17802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F1F747A-2F81-4546-97C1-7544F47F35A6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171274" y="5359400"/>
            <a:ext cx="105819" cy="7274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FBE565-07D2-40E6-A323-CA5DC5B80E3C}"/>
              </a:ext>
            </a:extLst>
          </p:cNvPr>
          <p:cNvSpPr txBox="1"/>
          <p:nvPr/>
        </p:nvSpPr>
        <p:spPr>
          <a:xfrm>
            <a:off x="959388" y="572724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D865DCF-BAC1-494D-BEDB-37ABA5AF28FC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736086" y="6004246"/>
            <a:ext cx="69017" cy="4979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90B7E8-84FE-4472-AF99-F15C1833B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380"/>
            <a:ext cx="6237356" cy="319388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E5AB21B2-E984-47AD-A34D-4F28960060FF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36674F-F7A5-4AFE-9DD9-F110F32B5D95}"/>
              </a:ext>
            </a:extLst>
          </p:cNvPr>
          <p:cNvSpPr txBox="1"/>
          <p:nvPr/>
        </p:nvSpPr>
        <p:spPr>
          <a:xfrm>
            <a:off x="3906904" y="1151497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C2806A2-BD89-4DD4-B6C8-1FBCE533C770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3756821" y="1736272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6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8FE8285-FBEF-42F5-B0D6-E18BC39D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308" y="4280705"/>
            <a:ext cx="2490706" cy="259306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F1739FEC-51C0-42E1-B838-8EF49D467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7" y="4284850"/>
            <a:ext cx="2471580" cy="25731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8F52F429-ACAF-4975-8916-5FB0EFCD5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" y="4273550"/>
            <a:ext cx="2492573" cy="258445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43C747A-6C36-4FD0-A9BC-C07F587FB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2" y="1079454"/>
            <a:ext cx="6237356" cy="32358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ru-RU" b="1" dirty="0"/>
              <a:t>3</a:t>
            </a:r>
            <a:r>
              <a:rPr lang="en-US" b="1" dirty="0"/>
              <a:t>0</a:t>
            </a:r>
            <a:r>
              <a:rPr lang="en-US" dirty="0"/>
              <a:t>Ga</a:t>
            </a:r>
            <a:r>
              <a:rPr lang="ru-RU" b="1" dirty="0"/>
              <a:t>1</a:t>
            </a:r>
            <a:r>
              <a:rPr lang="en-US" b="1" dirty="0"/>
              <a:t>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B262C7-58AC-430B-A33E-81697CE57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5DA2DE-324E-49B5-BC3F-3DDB61463CDF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D4DC34B-D288-4D45-8798-D15AEEBD611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83B28-FE89-43AA-A3E3-6CAC1AF4426B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D14F58-6274-4BC1-A02E-514FC975862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C5CEA5-2C85-431D-98F5-B572FD4E3D08}"/>
              </a:ext>
            </a:extLst>
          </p:cNvPr>
          <p:cNvSpPr txBox="1"/>
          <p:nvPr/>
        </p:nvSpPr>
        <p:spPr>
          <a:xfrm>
            <a:off x="664045" y="469880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8CBFA-7129-4B60-9D03-19BD04D07FC0}"/>
              </a:ext>
            </a:extLst>
          </p:cNvPr>
          <p:cNvSpPr txBox="1"/>
          <p:nvPr/>
        </p:nvSpPr>
        <p:spPr>
          <a:xfrm>
            <a:off x="930642" y="6092363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95FAC73-6DED-4668-9CC8-B79A09D72AC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707340" y="5684108"/>
            <a:ext cx="179125" cy="40825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811F2D5-4519-482C-8F9A-E0EDD2D1249A}"/>
              </a:ext>
            </a:extLst>
          </p:cNvPr>
          <p:cNvSpPr txBox="1"/>
          <p:nvPr/>
        </p:nvSpPr>
        <p:spPr>
          <a:xfrm>
            <a:off x="5815672" y="4742656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2353CA-3DD9-40B6-8BDA-9DCC4A0C1B92}"/>
              </a:ext>
            </a:extLst>
          </p:cNvPr>
          <p:cNvSpPr txBox="1"/>
          <p:nvPr/>
        </p:nvSpPr>
        <p:spPr>
          <a:xfrm>
            <a:off x="5876973" y="6138153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5FF6FD2-6F32-4465-B65F-8C9274ED609F}"/>
              </a:ext>
            </a:extLst>
          </p:cNvPr>
          <p:cNvCxnSpPr>
            <a:cxnSpLocks/>
          </p:cNvCxnSpPr>
          <p:nvPr/>
        </p:nvCxnSpPr>
        <p:spPr>
          <a:xfrm>
            <a:off x="6592369" y="5204321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A433859-01C5-43BA-BD7D-6A36D94EA766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737929" y="5683291"/>
            <a:ext cx="183245" cy="4548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верх 52">
            <a:extLst>
              <a:ext uri="{FF2B5EF4-FFF2-40B4-BE49-F238E27FC236}">
                <a16:creationId xmlns:a16="http://schemas.microsoft.com/office/drawing/2014/main" id="{8F19A616-BB97-4383-9CDB-E1BC8C2D9C89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A0B5B-2554-4EB9-8240-9FEFF1548F87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2362E2-7D51-4BBA-97B7-2BB2C01D2E5A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C565527-9113-47A7-94D6-89682D280494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171274" y="5636399"/>
            <a:ext cx="183161" cy="45046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2BB657-D6B5-4D89-A09F-2927A03FB6D2}"/>
              </a:ext>
            </a:extLst>
          </p:cNvPr>
          <p:cNvSpPr txBox="1"/>
          <p:nvPr/>
        </p:nvSpPr>
        <p:spPr>
          <a:xfrm>
            <a:off x="2686147" y="981658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580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3E179910-639E-48FF-963D-DB6BB4C0A045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2494539" y="1566433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A2D7BD1-6BF5-457E-B7FD-9E167A3D214B}"/>
              </a:ext>
            </a:extLst>
          </p:cNvPr>
          <p:cNvSpPr txBox="1"/>
          <p:nvPr/>
        </p:nvSpPr>
        <p:spPr>
          <a:xfrm>
            <a:off x="4894601" y="114111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</a:t>
            </a:r>
            <a:r>
              <a:rPr lang="en-US" sz="1600" b="1" dirty="0"/>
              <a:t>2</a:t>
            </a:r>
            <a:r>
              <a:rPr lang="ru-RU" sz="1600" b="1" dirty="0"/>
              <a:t>0 К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44B180-61B4-4FFC-B6ED-107CFD00A9C6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744518" y="1725891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B42C10B-CD73-4756-B808-F05F4D0C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19" y="4315609"/>
            <a:ext cx="2475650" cy="256436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8BE1885-EFF4-4E67-9052-29D7B6C24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1" y="4298338"/>
            <a:ext cx="2475650" cy="25731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15</a:t>
            </a:r>
            <a:r>
              <a:rPr lang="en-US" dirty="0"/>
              <a:t>Ga2</a:t>
            </a:r>
            <a:r>
              <a:rPr lang="ru-RU" b="1" dirty="0"/>
              <a:t>5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CAC509-B7BD-4A86-95E6-9233348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C1034-95E2-44F6-9C31-6D607F347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98073-A280-4A81-B774-0F2DE43C14EF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7715875-FF77-4D22-9C0B-30501E3A51C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651A32-94CA-48DE-BCEA-61FCFB409426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2A43EB5-DBE6-482F-B93E-6B50C03D873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BEB7134-6B47-4ADC-9ECE-7A954D293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69" y="4296280"/>
            <a:ext cx="2514250" cy="258669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236135-9734-4A73-A71F-5BD3CC0F2078}"/>
              </a:ext>
            </a:extLst>
          </p:cNvPr>
          <p:cNvSpPr txBox="1"/>
          <p:nvPr/>
        </p:nvSpPr>
        <p:spPr>
          <a:xfrm>
            <a:off x="664045" y="469880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18BD8-F825-458B-AA5D-081130D1DB85}"/>
              </a:ext>
            </a:extLst>
          </p:cNvPr>
          <p:cNvSpPr txBox="1"/>
          <p:nvPr/>
        </p:nvSpPr>
        <p:spPr>
          <a:xfrm>
            <a:off x="930642" y="6092363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436EAB2-458B-4EA0-AC29-1B7ABC00759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707340" y="5617616"/>
            <a:ext cx="187363" cy="47474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8E421F-9170-4D88-B032-C8871D0D9BD1}"/>
              </a:ext>
            </a:extLst>
          </p:cNvPr>
          <p:cNvSpPr txBox="1"/>
          <p:nvPr/>
        </p:nvSpPr>
        <p:spPr>
          <a:xfrm>
            <a:off x="5815672" y="4742656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48060C-8DF4-40C7-BE95-50ECD2D4FD5F}"/>
              </a:ext>
            </a:extLst>
          </p:cNvPr>
          <p:cNvSpPr txBox="1"/>
          <p:nvPr/>
        </p:nvSpPr>
        <p:spPr>
          <a:xfrm>
            <a:off x="5876973" y="6138153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2C3FB89-046D-4998-A9F2-F346FD4117E8}"/>
              </a:ext>
            </a:extLst>
          </p:cNvPr>
          <p:cNvCxnSpPr>
            <a:cxnSpLocks/>
          </p:cNvCxnSpPr>
          <p:nvPr/>
        </p:nvCxnSpPr>
        <p:spPr>
          <a:xfrm>
            <a:off x="6592369" y="5204321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C02FD8B-5F0D-468C-A989-CE972E090B5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737929" y="5617616"/>
            <a:ext cx="173617" cy="5205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1F19F9-2439-40E4-81BF-78473B2E5DF4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864E39-73A0-4CA7-90AC-E49614F882FE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FE8239-1A07-4515-A1DA-E80EE0FCC23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71274" y="5280454"/>
            <a:ext cx="301872" cy="8064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7DF8B35-3ED7-44DE-A0BB-A87D05298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33" y="1078380"/>
            <a:ext cx="6250225" cy="32422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74C37D-32D2-4A77-AC4E-012E777F5644}"/>
              </a:ext>
            </a:extLst>
          </p:cNvPr>
          <p:cNvSpPr txBox="1"/>
          <p:nvPr/>
        </p:nvSpPr>
        <p:spPr>
          <a:xfrm>
            <a:off x="2686147" y="981658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575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F425E3C-C02B-410C-8582-9EFB181D312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494539" y="1566433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1ED474-99E8-4B90-ADDA-4623558FE0C1}"/>
              </a:ext>
            </a:extLst>
          </p:cNvPr>
          <p:cNvSpPr txBox="1"/>
          <p:nvPr/>
        </p:nvSpPr>
        <p:spPr>
          <a:xfrm>
            <a:off x="4894601" y="114111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</a:t>
            </a:r>
            <a:r>
              <a:rPr lang="en-US" sz="1600" b="1" dirty="0"/>
              <a:t>4</a:t>
            </a:r>
            <a:r>
              <a:rPr lang="ru-RU" sz="1600" b="1" dirty="0"/>
              <a:t>0 К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CDCC54E-1333-4B60-9883-8935A699DCA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744518" y="1725891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626</Words>
  <Application>Microsoft Office PowerPoint</Application>
  <PresentationFormat>Экран (4:3)</PresentationFormat>
  <Paragraphs>127</Paragraphs>
  <Slides>11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Презентация PowerPoint</vt:lpstr>
      <vt:lpstr>ВСТУПЛЕНИЕ</vt:lpstr>
      <vt:lpstr>ТЕОРЕТИЧЕСКАЯ ЧАСТЬ</vt:lpstr>
      <vt:lpstr>РЕЗУЛЬТАТ РАСЧЕТА И ДСК СТЕКЛА ДЛЯ СИСТЕМЫ СОСТАВА: Ge20Ga20Se60</vt:lpstr>
      <vt:lpstr>РЕЗУЛЬТАТ РАСЧЕТА ЭНЕРГИИ ГИББСА ХИМИЧЕСКИХ КОМПОНЕНТОВ И ИХ СОЕДИНЕНИЙ</vt:lpstr>
      <vt:lpstr>ИНТЕРВАЛ ТЕМПЕРАТУРЫ 570-610 К РЕЗУЛЬТАТ РАСЧЕТА, ДСК, ЗАВИСИМОСТЬ ЭНЕРГИЙ ГИББСА</vt:lpstr>
      <vt:lpstr>ИНТЕРВАЛ ТЕМПЕРАТУРЫ 700-900 К РЕЗУЛЬТАТ РАСЧЕТА, ДСК, ЗАВИСИМОСТЬ ЭНЕРГИЙ ГИББСА</vt:lpstr>
      <vt:lpstr>РЕЗУЛЬТАТ РАСЧЕТА И ДСК СТЕКЛА ДЛЯ СИСТЕМЫ СОСТАВА: Ge30Ga10Se60</vt:lpstr>
      <vt:lpstr>РЕЗУЛЬТАТ РАСЧЕТА И ДСК СТЕКЛА ДЛЯ СИСТЕМЫ СОСТАВА: Ge15Ga25Se60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IlIa</cp:lastModifiedBy>
  <cp:revision>158</cp:revision>
  <dcterms:created xsi:type="dcterms:W3CDTF">2021-03-22T16:23:39Z</dcterms:created>
  <dcterms:modified xsi:type="dcterms:W3CDTF">2021-04-13T21:07:38Z</dcterms:modified>
</cp:coreProperties>
</file>