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15"/>
  </p:notesMasterIdLst>
  <p:sldIdLst>
    <p:sldId id="275" r:id="rId2"/>
    <p:sldId id="261" r:id="rId3"/>
    <p:sldId id="267" r:id="rId4"/>
    <p:sldId id="277" r:id="rId5"/>
    <p:sldId id="256" r:id="rId6"/>
    <p:sldId id="259" r:id="rId7"/>
    <p:sldId id="268" r:id="rId8"/>
    <p:sldId id="270" r:id="rId9"/>
    <p:sldId id="271" r:id="rId10"/>
    <p:sldId id="260" r:id="rId11"/>
    <p:sldId id="278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Ia" initials="I" lastIdx="1" clrIdx="0">
    <p:extLst>
      <p:ext uri="{19B8F6BF-5375-455C-9EA6-DF929625EA0E}">
        <p15:presenceInfo xmlns:p15="http://schemas.microsoft.com/office/powerpoint/2012/main" userId="Il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6416" autoAdjust="0"/>
  </p:normalViewPr>
  <p:slideViewPr>
    <p:cSldViewPr snapToGrid="0">
      <p:cViewPr varScale="1">
        <p:scale>
          <a:sx n="116" d="100"/>
          <a:sy n="116" d="100"/>
        </p:scale>
        <p:origin x="83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2548C-EAA0-4F98-90B8-F588E14A775F}" type="datetimeFigureOut">
              <a:rPr lang="ru-RU" smtClean="0"/>
              <a:pPr/>
              <a:t>12.04.2021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E32AA-D285-4475-A712-967CA9C5AE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42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Вступление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374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310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Спасибо</a:t>
            </a:r>
            <a:r>
              <a:rPr lang="ru-RU" baseline="0" dirty="0"/>
              <a:t>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68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0385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Описание методики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ДСК с подписями линий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30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Энергии Гиббса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25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ДСК для плавления и паузы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73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ДСК 2 пиков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87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ДСК расстеклования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5839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30-10-60 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04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30-10-60 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39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D427-7837-445A-B768-61656097D774}" type="datetime1">
              <a:rPr lang="ru-RU" smtClean="0"/>
              <a:t>12.04.2021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1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7583-C661-4F2F-82BC-9F8739F1A983}" type="datetime1">
              <a:rPr lang="ru-RU" smtClean="0"/>
              <a:t>12.04.2021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99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9BD9-3370-40E2-BC1F-C497ACC294B1}" type="datetime1">
              <a:rPr lang="ru-RU" smtClean="0"/>
              <a:t>12.04.2021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69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6522"/>
            <a:ext cx="9144000" cy="826863"/>
          </a:xfr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" y="1257300"/>
            <a:ext cx="9127671" cy="50990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FFCF-D6F5-4FB7-8FF8-1DB7CEC99F84}" type="datetime1">
              <a:rPr lang="ru-RU" smtClean="0"/>
              <a:t>12.04.2021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67701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27BAA5E-164F-45A3-897B-BD561E9B8A39}"/>
              </a:ext>
            </a:extLst>
          </p:cNvPr>
          <p:cNvSpPr/>
          <p:nvPr userDrawn="1"/>
        </p:nvSpPr>
        <p:spPr>
          <a:xfrm>
            <a:off x="-138793" y="136524"/>
            <a:ext cx="9544050" cy="8268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4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482C-AC72-4B63-A059-9A97881DD5A0}" type="datetime1">
              <a:rPr lang="ru-RU" smtClean="0"/>
              <a:t>12.04.2021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27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4822-52CE-44D3-A46F-5C17376A50F3}" type="datetime1">
              <a:rPr lang="ru-RU" smtClean="0"/>
              <a:t>12.04.2021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38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102-4D7C-4C6D-85E2-45833EB65D71}" type="datetime1">
              <a:rPr lang="ru-RU" smtClean="0"/>
              <a:t>12.04.2021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59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0E62-0511-48CF-97F0-43AD89F6BF04}" type="datetime1">
              <a:rPr lang="ru-RU" smtClean="0"/>
              <a:t>12.04.2021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8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33D6-B1AD-44C3-A665-95B22B971D9F}" type="datetime1">
              <a:rPr lang="ru-RU" smtClean="0"/>
              <a:t>12.04.2021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46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8F9-C359-42E5-8D44-FF4DDFCE8C12}" type="datetime1">
              <a:rPr lang="ru-RU" smtClean="0"/>
              <a:t>12.04.2021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09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B869-0736-4E8B-922E-2A7585BE8A46}" type="datetime1">
              <a:rPr lang="ru-RU" smtClean="0"/>
              <a:t>12.04.2021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8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796D2-C8B0-4C82-A585-6CEAC09FE6BF}" type="datetime1">
              <a:rPr lang="ru-RU" smtClean="0"/>
              <a:t>12.04.2021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165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08333B1C-2DE8-4FB8-9D07-2039CCB10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724400"/>
            <a:ext cx="34559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студент 2-го курса</a:t>
            </a:r>
          </a:p>
          <a:p>
            <a:pPr algn="r"/>
            <a:r>
              <a:rPr lang="ru-RU" sz="2000" b="1" u="sng" dirty="0">
                <a:latin typeface="Times New Roman" pitchFamily="18" charset="0"/>
                <a:cs typeface="Times New Roman" pitchFamily="18" charset="0"/>
              </a:rPr>
              <a:t>Крайнов </a:t>
            </a:r>
            <a:r>
              <a:rPr lang="ru-RU" sz="2000" b="1" u="sng" dirty="0" err="1">
                <a:latin typeface="Times New Roman" pitchFamily="18" charset="0"/>
                <a:cs typeface="Times New Roman" pitchFamily="18" charset="0"/>
              </a:rPr>
              <a:t>И.О</a:t>
            </a:r>
            <a:r>
              <a:rPr lang="ru-RU" sz="2000" b="1" u="sng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Научные консультанты: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д.х.н.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Кутьин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А.М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к.х.н.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Плехович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А.Д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024E97-49A0-4E51-A0B3-370F800E9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3080491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Термодинамическое моделирование химических и фазовых превращений в стеклообразующей системе </a:t>
            </a:r>
            <a:r>
              <a:rPr kumimoji="0" 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Ge-Ga-Se</a:t>
            </a: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://www.unn.ru/images/header_summer.jpg">
            <a:extLst>
              <a:ext uri="{FF2B5EF4-FFF2-40B4-BE49-F238E27FC236}">
                <a16:creationId xmlns:a16="http://schemas.microsoft.com/office/drawing/2014/main" id="{BE687E47-C4A4-4B49-898D-8FFAF044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1828"/>
            <a:ext cx="9144000" cy="1280948"/>
          </a:xfrm>
          <a:prstGeom prst="rect">
            <a:avLst/>
          </a:prstGeom>
          <a:noFill/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4F43B98-A9BA-49D8-9CC0-4B186B101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700" y="1268760"/>
            <a:ext cx="9156700" cy="1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E1D65F-3F05-4762-95B0-6C8038195B0F}"/>
              </a:ext>
            </a:extLst>
          </p:cNvPr>
          <p:cNvSpPr/>
          <p:nvPr/>
        </p:nvSpPr>
        <p:spPr>
          <a:xfrm>
            <a:off x="3779912" y="1412776"/>
            <a:ext cx="5184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Институт химии высокочистых веществ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им. Г.Г.Девятых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Российской академии наук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AD824-3941-4F09-9309-2BECE1F1E8E6}"/>
              </a:ext>
            </a:extLst>
          </p:cNvPr>
          <p:cNvSpPr txBox="1"/>
          <p:nvPr/>
        </p:nvSpPr>
        <p:spPr>
          <a:xfrm>
            <a:off x="3347864" y="638132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Нижний Новгород – 2021 </a:t>
            </a:r>
          </a:p>
        </p:txBody>
      </p:sp>
    </p:spTree>
    <p:extLst>
      <p:ext uri="{BB962C8B-B14F-4D97-AF65-F5344CB8AC3E}">
        <p14:creationId xmlns:p14="http://schemas.microsoft.com/office/powerpoint/2010/main" val="133930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трелка: вверх 27">
            <a:extLst>
              <a:ext uri="{FF2B5EF4-FFF2-40B4-BE49-F238E27FC236}">
                <a16:creationId xmlns:a16="http://schemas.microsoft.com/office/drawing/2014/main" id="{7490B723-B5DC-42AA-872B-EBDCB292AF84}"/>
              </a:ext>
            </a:extLst>
          </p:cNvPr>
          <p:cNvSpPr/>
          <p:nvPr/>
        </p:nvSpPr>
        <p:spPr>
          <a:xfrm>
            <a:off x="8749263" y="665378"/>
            <a:ext cx="394737" cy="168075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0857A-B71A-4E37-8E27-044C598B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РАСЧЕТА И ДСК СТЕКЛА ДЛЯ СИСТЕМЫ СОСТАВА: </a:t>
            </a:r>
            <a:r>
              <a:rPr lang="en-US" dirty="0"/>
              <a:t>Ge</a:t>
            </a:r>
            <a:r>
              <a:rPr lang="ru-RU" b="1" dirty="0"/>
              <a:t>3</a:t>
            </a:r>
            <a:r>
              <a:rPr lang="en-US" b="1" dirty="0"/>
              <a:t>0</a:t>
            </a:r>
            <a:r>
              <a:rPr lang="en-US" dirty="0"/>
              <a:t>Ga</a:t>
            </a:r>
            <a:r>
              <a:rPr lang="ru-RU" b="1" dirty="0"/>
              <a:t>1</a:t>
            </a:r>
            <a:r>
              <a:rPr lang="en-US" b="1" dirty="0"/>
              <a:t>0</a:t>
            </a:r>
            <a:r>
              <a:rPr lang="en-US" dirty="0"/>
              <a:t>Se</a:t>
            </a:r>
            <a:r>
              <a:rPr lang="en-US" b="1" dirty="0"/>
              <a:t>60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33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трелка: вверх 27">
            <a:extLst>
              <a:ext uri="{FF2B5EF4-FFF2-40B4-BE49-F238E27FC236}">
                <a16:creationId xmlns:a16="http://schemas.microsoft.com/office/drawing/2014/main" id="{7490B723-B5DC-42AA-872B-EBDCB292AF84}"/>
              </a:ext>
            </a:extLst>
          </p:cNvPr>
          <p:cNvSpPr/>
          <p:nvPr/>
        </p:nvSpPr>
        <p:spPr>
          <a:xfrm>
            <a:off x="8749263" y="665378"/>
            <a:ext cx="394737" cy="168075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0857A-B71A-4E37-8E27-044C598B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РАСЧЕТА И ДСК СТЕКЛА ДЛЯ СИСТЕМЫ СОСТАВА: </a:t>
            </a:r>
            <a:r>
              <a:rPr lang="en-US" dirty="0"/>
              <a:t>Ge</a:t>
            </a:r>
            <a:r>
              <a:rPr lang="ru-RU" b="1" dirty="0"/>
              <a:t>35</a:t>
            </a:r>
            <a:r>
              <a:rPr lang="en-US" dirty="0"/>
              <a:t>Ga</a:t>
            </a:r>
            <a:r>
              <a:rPr lang="ru-RU" b="1" dirty="0"/>
              <a:t>5</a:t>
            </a:r>
            <a:r>
              <a:rPr lang="en-US" dirty="0"/>
              <a:t>Se</a:t>
            </a:r>
            <a:r>
              <a:rPr lang="en-US" b="1" dirty="0"/>
              <a:t>60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65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918858" y="1070593"/>
            <a:ext cx="7101191" cy="16312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Arial" pitchFamily="34" charset="0"/>
                <a:cs typeface="Calibri" pitchFamily="34" charset="0"/>
              </a:rPr>
              <a:t>Выводы</a:t>
            </a:r>
            <a:endParaRPr kumimoji="0" 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В ходе термодинамического исследования кристаллизационной устойчивости халькогенидных стёкол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GexGaySez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методом минимизации энергии Гиббса:</a:t>
            </a:r>
            <a:endParaRPr kumimoji="0" 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с позиции ассоциированных растворов проведено моделирование расплава и раствора твёрдых компонентов, определен температурный интервал плавления.</a:t>
            </a:r>
            <a:endParaRPr kumimoji="0" 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путём сопоставления химических потенциалов кристаллических компонентов и экстраполированных в область переохлаждённого расплава предсказана кристаллизация в зависимости от состава стёкол.</a:t>
            </a:r>
            <a:endParaRPr kumimoji="0" 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Проведена интерпретация кривых ДСК изученных составов стекол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B3D23-5310-4A6F-8BAC-53EC5DED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03C2823-ECF7-4DEF-8B68-D6722E2B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30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14066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Спасибо за внимание!</a:t>
            </a:r>
          </a:p>
          <a:p>
            <a:pPr algn="ctr"/>
            <a:endParaRPr lang="ru-RU" sz="3200" dirty="0"/>
          </a:p>
          <a:p>
            <a:pPr algn="ctr"/>
            <a:r>
              <a:rPr lang="ru-RU" sz="3200" dirty="0"/>
              <a:t>Термический анализ выполнен в лаборатории </a:t>
            </a:r>
            <a:r>
              <a:rPr lang="ru-RU" sz="3200" dirty="0" err="1"/>
              <a:t>ТВСиРСВ</a:t>
            </a:r>
            <a:r>
              <a:rPr lang="ru-RU" sz="3200" dirty="0"/>
              <a:t> ИХВВ РАН</a:t>
            </a:r>
          </a:p>
          <a:p>
            <a:pPr algn="ctr"/>
            <a:r>
              <a:rPr lang="ru-RU" sz="3200" dirty="0"/>
              <a:t>Образцы стекол представлены лаб. ВБС</a:t>
            </a:r>
          </a:p>
          <a:p>
            <a:pPr algn="ctr"/>
            <a:endParaRPr lang="ru-RU" sz="6000" dirty="0"/>
          </a:p>
          <a:p>
            <a:pPr algn="ctr"/>
            <a:endParaRPr lang="ru-RU" sz="6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2C2B69-C2B5-4835-9CC1-9A4E76B5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80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avatars.mds.yandex.net/get-zen_doc/1856956/pub_5d6fc00f1ee34f00ad096c5c_5d6fc01595aa9f00acf01682/scale_1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40" y="2308409"/>
            <a:ext cx="2769288" cy="1846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01.alicdn.com/kf/HTB1Ty6mIpXXXXa9XpXX760XFXXXt/200244385/HTB1Ty6mIpXXXXa9XpXX760XFXXX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531" y="2308408"/>
            <a:ext cx="2797263" cy="1846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i.ytimg.com/vi/iwEEJO7QK7w/maxresdefaul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5" r="32442"/>
          <a:stretch/>
        </p:blipFill>
        <p:spPr bwMode="auto">
          <a:xfrm>
            <a:off x="140166" y="4192103"/>
            <a:ext cx="2134687" cy="25293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imax-shop.ru/upload/medialibrary/aab/232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6" y="2308408"/>
            <a:ext cx="2461604" cy="1846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" t="6939" r="8774" b="8758"/>
          <a:stretch/>
        </p:blipFill>
        <p:spPr>
          <a:xfrm>
            <a:off x="3454442" y="4208516"/>
            <a:ext cx="4931257" cy="25200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Прямая со стрелкой 4"/>
          <p:cNvCxnSpPr>
            <a:cxnSpLocks/>
          </p:cNvCxnSpPr>
          <p:nvPr/>
        </p:nvCxnSpPr>
        <p:spPr>
          <a:xfrm>
            <a:off x="2407031" y="5456789"/>
            <a:ext cx="92250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192612A-9B48-4BC0-A715-E74A8AFE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ВСТУПЛЕНИЕ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380DFBBE-C183-416F-A343-35981747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	</a:t>
            </a:r>
            <a:r>
              <a:rPr lang="ru-RU" sz="2400" b="1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ЦЕЛЬ РАБОТЫ: </a:t>
            </a:r>
            <a:r>
              <a:rPr lang="ru-RU" sz="2400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М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етодом минимизации энергии Гиббса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определить температурные режимы синтеза и состав возможных кристаллических фаз в стеклообразующей системе </a:t>
            </a:r>
            <a:r>
              <a:rPr kumimoji="0" lang="ru-RU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ea typeface="Calibri" pitchFamily="34" charset="0"/>
                <a:cs typeface="Calibri" pitchFamily="34" charset="0"/>
              </a:rPr>
              <a:t>Ge-Ga-Se</a:t>
            </a:r>
            <a:r>
              <a:rPr lang="ru-RU" sz="2400" b="1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63731-B63A-4456-BCF3-549B23B5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02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7C7AC2-4109-4D2D-96A4-77D1DA5020A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398" y="2057091"/>
            <a:ext cx="3216877" cy="2136285"/>
          </a:xfrm>
          <a:prstGeom prst="rect">
            <a:avLst/>
          </a:prstGeom>
          <a:ln w="57150">
            <a:solidFill>
              <a:srgbClr val="FF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C382331-0DC7-4D83-87F0-D862A7C6C5E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397" y="4528682"/>
            <a:ext cx="3216877" cy="21362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CD4BBC-E89B-4827-80B2-04BA7814016F}"/>
              </a:ext>
            </a:extLst>
          </p:cNvPr>
          <p:cNvSpPr txBox="1"/>
          <p:nvPr/>
        </p:nvSpPr>
        <p:spPr>
          <a:xfrm>
            <a:off x="3491656" y="1991386"/>
            <a:ext cx="5125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1.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стекло представлено в виде двух растворов, один из которых состоит из </a:t>
            </a:r>
            <a:r>
              <a:rPr lang="ru-RU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кристаллических компонентов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а второй – из </a:t>
            </a:r>
            <a:r>
              <a:rPr lang="ru-RU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жидких</a:t>
            </a:r>
            <a:r>
              <a:rPr lang="ru-RU" sz="1800" b="1" cap="all" dirty="0">
                <a:solidFill>
                  <a:srgbClr val="98480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7A56D62-F2D6-4FA9-8562-24C32106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ТЕОРЕТИЧЕСКАЯ ЧАСТЬ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070C9E-3A09-4349-9B21-5CDD6176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B3A4-5586-40D7-83BC-00768F72EFDA}"/>
              </a:ext>
            </a:extLst>
          </p:cNvPr>
          <p:cNvSpPr txBox="1"/>
          <p:nvPr/>
        </p:nvSpPr>
        <p:spPr>
          <a:xfrm>
            <a:off x="152400" y="1065050"/>
            <a:ext cx="37358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Общий вид калькулятора </a:t>
            </a:r>
          </a:p>
          <a:p>
            <a:r>
              <a:rPr lang="en-US" dirty="0"/>
              <a:t>Chemical Thermodynamics Calculator 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автор </a:t>
            </a:r>
            <a:r>
              <a:rPr lang="ru-RU" b="1" dirty="0" err="1"/>
              <a:t>КУТЬИН</a:t>
            </a:r>
            <a:r>
              <a:rPr lang="ru-RU" b="1" dirty="0"/>
              <a:t> </a:t>
            </a:r>
            <a:r>
              <a:rPr lang="ru-RU" b="1" dirty="0" err="1"/>
              <a:t>А.М</a:t>
            </a:r>
            <a:r>
              <a:rPr lang="ru-RU" b="1" dirty="0"/>
              <a:t>.</a:t>
            </a:r>
            <a:r>
              <a:rPr lang="ru-RU" dirty="0"/>
              <a:t>):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4B793B-04A2-431B-A3F8-EFAC14F72D0D}"/>
              </a:ext>
            </a:extLst>
          </p:cNvPr>
          <p:cNvSpPr txBox="1"/>
          <p:nvPr/>
        </p:nvSpPr>
        <p:spPr>
          <a:xfrm>
            <a:off x="3491655" y="4528682"/>
            <a:ext cx="51251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2.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стекло представлено </a:t>
            </a:r>
            <a:r>
              <a:rPr lang="ru-RU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кристаллическими компонентами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виде отдельных конденсированных фаз, фактически несмешивающимися между собой, и </a:t>
            </a:r>
            <a:r>
              <a:rPr lang="ru-RU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жидким раствором 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49189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2854A-4055-45F0-AFB3-360643FE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7CD2FF-E87A-43F6-932D-10E076603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F46637-D77D-470D-8533-4B75FC09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57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E5A002-06C7-47EC-973E-D9F727D990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87746"/>
            <a:ext cx="9144000" cy="473769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64419" y="2384592"/>
            <a:ext cx="1111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Кривая ДСК</a:t>
            </a:r>
          </a:p>
        </p:txBody>
      </p:sp>
      <p:cxnSp>
        <p:nvCxnSpPr>
          <p:cNvPr id="33" name="Прямая со стрелкой 32"/>
          <p:cNvCxnSpPr>
            <a:cxnSpLocks/>
            <a:stCxn id="31" idx="2"/>
          </p:cNvCxnSpPr>
          <p:nvPr/>
        </p:nvCxnSpPr>
        <p:spPr>
          <a:xfrm>
            <a:off x="1120196" y="2684674"/>
            <a:ext cx="324826" cy="4637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4734" y="1559069"/>
            <a:ext cx="1720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Область превращений</a:t>
            </a:r>
          </a:p>
        </p:txBody>
      </p:sp>
      <p:cxnSp>
        <p:nvCxnSpPr>
          <p:cNvPr id="39" name="Прямая со стрелкой 38"/>
          <p:cNvCxnSpPr>
            <a:cxnSpLocks/>
            <a:stCxn id="37" idx="2"/>
          </p:cNvCxnSpPr>
          <p:nvPr/>
        </p:nvCxnSpPr>
        <p:spPr>
          <a:xfrm>
            <a:off x="1425146" y="2066900"/>
            <a:ext cx="1306068" cy="54590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91951-34D4-4DB6-BDA9-8610850FCD73}"/>
              </a:ext>
            </a:extLst>
          </p:cNvPr>
          <p:cNvSpPr txBox="1"/>
          <p:nvPr/>
        </p:nvSpPr>
        <p:spPr>
          <a:xfrm>
            <a:off x="429777" y="3329440"/>
            <a:ext cx="19907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Концентрации веществ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6BD0CC5-A85D-41D7-A576-801A7941C5F8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425144" y="3629522"/>
            <a:ext cx="194649" cy="44492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трелка: вверх 1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8670625" y="1189783"/>
            <a:ext cx="442297" cy="1883260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9C0711-2396-4D12-9E75-3E7C8D319F3C}"/>
              </a:ext>
            </a:extLst>
          </p:cNvPr>
          <p:cNvSpPr txBox="1"/>
          <p:nvPr/>
        </p:nvSpPr>
        <p:spPr>
          <a:xfrm>
            <a:off x="7328707" y="3766358"/>
            <a:ext cx="390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92D050"/>
                </a:solidFill>
              </a:rPr>
              <a:t>[L]</a:t>
            </a:r>
            <a:endParaRPr lang="ru-RU" sz="1350" dirty="0">
              <a:solidFill>
                <a:srgbClr val="92D050"/>
              </a:solidFill>
            </a:endParaRPr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56E87C3A-473A-4420-9282-E1873D06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РАСЧЕТА И ДСК СТЕКЛА ДЛЯ СИСТЕМЫ СОСТАВА: </a:t>
            </a:r>
            <a:r>
              <a:rPr lang="en-US" dirty="0"/>
              <a:t>Ge</a:t>
            </a:r>
            <a:r>
              <a:rPr lang="en-US" b="1" dirty="0"/>
              <a:t>20</a:t>
            </a:r>
            <a:r>
              <a:rPr lang="en-US" dirty="0"/>
              <a:t>Ga</a:t>
            </a:r>
            <a:r>
              <a:rPr lang="en-US" b="1" dirty="0"/>
              <a:t>20</a:t>
            </a:r>
            <a:r>
              <a:rPr lang="en-US" dirty="0"/>
              <a:t>Se</a:t>
            </a:r>
            <a:r>
              <a:rPr lang="en-US" b="1" dirty="0"/>
              <a:t>60</a:t>
            </a:r>
            <a:endParaRPr lang="ru-RU" b="1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164012-125C-4366-978D-BBF703D5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649E1-A126-4F27-A43A-FC370984001A}"/>
              </a:ext>
            </a:extLst>
          </p:cNvPr>
          <p:cNvSpPr txBox="1"/>
          <p:nvPr/>
        </p:nvSpPr>
        <p:spPr>
          <a:xfrm>
            <a:off x="2207740" y="2058784"/>
            <a:ext cx="1210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448 – 510 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F56F2E-599B-4253-A03F-26BC9CE793B8}"/>
              </a:ext>
            </a:extLst>
          </p:cNvPr>
          <p:cNvSpPr txBox="1"/>
          <p:nvPr/>
        </p:nvSpPr>
        <p:spPr>
          <a:xfrm>
            <a:off x="4260976" y="1783342"/>
            <a:ext cx="1210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448 – 510 К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25A5240-D464-4470-81D9-15C718248DB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866457" y="2121896"/>
            <a:ext cx="718797" cy="43230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107EF1-1BB7-4A1C-89BC-78C60E51FC02}"/>
              </a:ext>
            </a:extLst>
          </p:cNvPr>
          <p:cNvSpPr txBox="1"/>
          <p:nvPr/>
        </p:nvSpPr>
        <p:spPr>
          <a:xfrm>
            <a:off x="4260976" y="4566828"/>
            <a:ext cx="1210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705 – 758 К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F3165AE-CC36-4150-84A6-07C608A4CC1D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4866457" y="4255200"/>
            <a:ext cx="1180116" cy="31162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E6D65D-BCC1-4636-8DF1-2638DEF12FCC}"/>
              </a:ext>
            </a:extLst>
          </p:cNvPr>
          <p:cNvSpPr txBox="1"/>
          <p:nvPr/>
        </p:nvSpPr>
        <p:spPr>
          <a:xfrm>
            <a:off x="7268054" y="2163769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/>
              <a:t>778 – 830 К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232DC62-DCB3-4B85-B723-33A98A2E66D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117970" y="2748544"/>
            <a:ext cx="755565" cy="37060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58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EC87CC-E029-4571-9DF2-A2644D16A89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3718" y="1079483"/>
            <a:ext cx="2357309" cy="23495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E6D0C9E-5075-40B0-8C5F-14A05F4F0A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6380" y="1079929"/>
            <a:ext cx="2306289" cy="23409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7FCE67B-6FF9-4CB2-BD21-DED37104F58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67429" y="1079928"/>
            <a:ext cx="2312163" cy="235089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F35BBC3-E6F8-4B62-9FE9-6954117E5C4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6380" y="4027602"/>
            <a:ext cx="2320041" cy="236278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D63B645-6C7F-4157-AC23-CAC582FF757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71480" y="4027601"/>
            <a:ext cx="2320040" cy="2362789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3485AFC-AB84-4628-8C0F-D324AE6CEE22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99379" y="4032372"/>
            <a:ext cx="2329830" cy="235324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618D3D-5E49-4C0A-8EA0-B5E6FCB5A374}"/>
              </a:ext>
            </a:extLst>
          </p:cNvPr>
          <p:cNvSpPr txBox="1"/>
          <p:nvPr/>
        </p:nvSpPr>
        <p:spPr>
          <a:xfrm>
            <a:off x="2560162" y="2984221"/>
            <a:ext cx="1720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Твердый раствор </a:t>
            </a:r>
            <a:r>
              <a:rPr lang="en-US" sz="1350" dirty="0"/>
              <a:t>Se</a:t>
            </a:r>
            <a:endParaRPr lang="ru-RU" sz="13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E54A3-F0F0-42B4-BBEA-66201E13580E}"/>
              </a:ext>
            </a:extLst>
          </p:cNvPr>
          <p:cNvSpPr txBox="1"/>
          <p:nvPr/>
        </p:nvSpPr>
        <p:spPr>
          <a:xfrm>
            <a:off x="3420574" y="1524932"/>
            <a:ext cx="11665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Отдельная фаза </a:t>
            </a:r>
            <a:r>
              <a:rPr lang="en-US" sz="1350" dirty="0"/>
              <a:t>Se</a:t>
            </a:r>
            <a:endParaRPr lang="ru-RU" sz="1350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8E2AE812-4C2E-4285-8248-09E5E5E8A6C8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420574" y="2440189"/>
            <a:ext cx="145728" cy="54403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5C2CA74-486F-4BBE-AEF3-9F54D1044FB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3920777" y="2032763"/>
            <a:ext cx="83080" cy="50198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836136-0FF9-4EEA-A8FE-C08A7F21F67D}"/>
              </a:ext>
            </a:extLst>
          </p:cNvPr>
          <p:cNvSpPr txBox="1"/>
          <p:nvPr/>
        </p:nvSpPr>
        <p:spPr>
          <a:xfrm>
            <a:off x="7138670" y="1366932"/>
            <a:ext cx="1720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Граница области превращения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EC443A1C-9F12-4932-B315-B068F680325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6605721" y="1874763"/>
            <a:ext cx="1393361" cy="3336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2D1381-2702-479B-8926-343ECC8BCCA1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91520" y="4032372"/>
            <a:ext cx="2337789" cy="2353245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EBF13C3-C8D8-40F4-B230-E941B9CD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 РАСЧЕТА ЭНЕРГИИ ГИББСА ХИМИЧЕСКИХ КОМПОНЕНТОВ И ИХ СОЕДИНЕНИЙ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10E53C-ADC9-4454-80C5-CE6EB8F3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9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469B744-A071-477E-9143-52EFA567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ИНТЕРВАЛ ТЕМПЕРАТУРЫ </a:t>
            </a:r>
            <a:r>
              <a:rPr lang="ru-RU" u="sng" dirty="0"/>
              <a:t>700-900 К</a:t>
            </a:r>
            <a:br>
              <a:rPr lang="ru-RU" dirty="0"/>
            </a:br>
            <a:r>
              <a:rPr lang="ru-RU" dirty="0"/>
              <a:t>РЕЗУЛЬТАТ РАСЧЕТА, ДСК, ЗАВИСИМОСТЬ ЭНЕРГИЙ ГИББСА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AD1702-E9AC-4A8E-93E2-1A873FE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95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E63C9-69A0-4CDC-89B3-BC519393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ИНТЕРВАЛ ТЕМПЕРАТУРЫ </a:t>
            </a:r>
            <a:r>
              <a:rPr lang="ru-RU" u="sng" dirty="0"/>
              <a:t>700-900 К</a:t>
            </a:r>
            <a:br>
              <a:rPr lang="ru-RU" dirty="0"/>
            </a:br>
            <a:r>
              <a:rPr lang="ru-RU" dirty="0"/>
              <a:t>РЕЗУЛЬТАТ РАСЧЕТА, ДСК, ЗАВИСИМОСТЬ ЭНЕРГИЙ ГИББСА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6B3E787-7EFE-4F96-BAF9-71EA2897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897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12478-8078-4276-A654-4580A534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ИНТЕРВАЛ ТЕМПЕРАТУРЫ </a:t>
            </a:r>
            <a:r>
              <a:rPr lang="ru-RU" u="sng" dirty="0"/>
              <a:t>700-900 К</a:t>
            </a:r>
            <a:br>
              <a:rPr lang="ru-RU" dirty="0"/>
            </a:br>
            <a:r>
              <a:rPr lang="ru-RU" dirty="0"/>
              <a:t>РЕЗУЛЬТАТ РАСЧЕТА, ДСК, ЗАВИСИМОСТЬ ЭНЕРГИЙ ГИББСА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8F6D0A4-C400-4F55-9AFB-85C63F73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3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</TotalTime>
  <Words>395</Words>
  <Application>Microsoft Office PowerPoint</Application>
  <PresentationFormat>Экран (4:3)</PresentationFormat>
  <Paragraphs>82</Paragraphs>
  <Slides>13</Slides>
  <Notes>11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ВСТУПЛЕНИЕ</vt:lpstr>
      <vt:lpstr>ТЕОРЕТИЧЕСКАЯ ЧАСТЬ</vt:lpstr>
      <vt:lpstr>СПИСОК ИСТОЧНИКОВ</vt:lpstr>
      <vt:lpstr>РЕЗУЛЬТАТ РАСЧЕТА И ДСК СТЕКЛА ДЛЯ СИСТЕМЫ СОСТАВА: Ge20Ga20Se60</vt:lpstr>
      <vt:lpstr>РЕЗУЛЬТАТ РАСЧЕТА ЭНЕРГИИ ГИББСА ХИМИЧЕСКИХ КОМПОНЕНТОВ И ИХ СОЕДИНЕНИЙ</vt:lpstr>
      <vt:lpstr>ИНТЕРВАЛ ТЕМПЕРАТУРЫ 700-900 К РЕЗУЛЬТАТ РАСЧЕТА, ДСК, ЗАВИСИМОСТЬ ЭНЕРГИЙ ГИББСА</vt:lpstr>
      <vt:lpstr>ИНТЕРВАЛ ТЕМПЕРАТУРЫ 700-900 К РЕЗУЛЬТАТ РАСЧЕТА, ДСК, ЗАВИСИМОСТЬ ЭНЕРГИЙ ГИББСА</vt:lpstr>
      <vt:lpstr>ИНТЕРВАЛ ТЕМПЕРАТУРЫ 700-900 К РЕЗУЛЬТАТ РАСЧЕТА, ДСК, ЗАВИСИМОСТЬ ЭНЕРГИЙ ГИББСА</vt:lpstr>
      <vt:lpstr>РЕЗУЛЬТАТ РАСЧЕТА И ДСК СТЕКЛА ДЛЯ СИСТЕМЫ СОСТАВА: Ge30Ga10Se60</vt:lpstr>
      <vt:lpstr>РЕЗУЛЬТАТ РАСЧЕТА И ДСК СТЕКЛА ДЛЯ СИСТЕМЫ СОСТАВА: Ge35Ga5Se60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IlIa</cp:lastModifiedBy>
  <cp:revision>113</cp:revision>
  <dcterms:created xsi:type="dcterms:W3CDTF">2021-03-22T16:23:39Z</dcterms:created>
  <dcterms:modified xsi:type="dcterms:W3CDTF">2021-04-12T08:50:48Z</dcterms:modified>
</cp:coreProperties>
</file>