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1"/>
  </p:notesMasterIdLst>
  <p:sldIdLst>
    <p:sldId id="275" r:id="rId2"/>
    <p:sldId id="261" r:id="rId3"/>
    <p:sldId id="267" r:id="rId4"/>
    <p:sldId id="282" r:id="rId5"/>
    <p:sldId id="284" r:id="rId6"/>
    <p:sldId id="260" r:id="rId7"/>
    <p:sldId id="286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" initials="I" lastIdx="1" clrIdx="0">
    <p:extLst>
      <p:ext uri="{19B8F6BF-5375-455C-9EA6-DF929625EA0E}">
        <p15:presenceInfo xmlns:p15="http://schemas.microsoft.com/office/powerpoint/2012/main" xmlns="" userId="I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5" autoAdjust="0"/>
    <p:restoredTop sz="97338" autoAdjust="0"/>
  </p:normalViewPr>
  <p:slideViewPr>
    <p:cSldViewPr snapToGrid="0">
      <p:cViewPr varScale="1">
        <p:scale>
          <a:sx n="107" d="100"/>
          <a:sy n="107" d="100"/>
        </p:scale>
        <p:origin x="-12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637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en-US" baseline="0" dirty="0"/>
              <a:t> </a:t>
            </a:r>
            <a:r>
              <a:rPr lang="ru-RU" baseline="0" dirty="0"/>
              <a:t>убрать из банка М </a:t>
            </a:r>
            <a:r>
              <a:rPr lang="en-US" baseline="0" dirty="0"/>
              <a:t>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42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5604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439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0331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baseline="0" dirty="0"/>
              <a:t>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056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C40-C23C-4741-A600-5B99CA51CC6A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81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0FA6-A07B-4671-B280-AF019BE3E935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9999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9956-0F8A-4303-AD13-D82C2F3EB061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3269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6522"/>
            <a:ext cx="9144000" cy="826863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" y="1118507"/>
            <a:ext cx="9127671" cy="523784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641B-D866-4AED-9BCD-A8CEF1A297A1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6770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527BAA5E-164F-45A3-897B-BD561E9B8A39}"/>
              </a:ext>
            </a:extLst>
          </p:cNvPr>
          <p:cNvSpPr/>
          <p:nvPr userDrawn="1"/>
        </p:nvSpPr>
        <p:spPr>
          <a:xfrm>
            <a:off x="-138793" y="136524"/>
            <a:ext cx="9544050" cy="8268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0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69D-25FC-4CCC-9835-A712E07C2AB4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2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BF5-D1EA-43A3-AE1C-E5A43B039450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8238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8361-EC6C-46B1-AC80-C22A1550886E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159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81EF-20A4-477C-90BC-CBE76C27463B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848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1B70-E847-4ED8-B1CC-11C2CD43FC6E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504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54BD-0EB7-4E97-8C66-53E07DF2557A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300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037-1989-4FF7-BD58-95622BADFCB1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548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BE2-7632-410E-B636-211B737EA5E5}" type="datetime1">
              <a:rPr lang="ru-RU" smtClean="0"/>
              <a:pPr/>
              <a:t>21.04.2021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616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group.com/portfolio/hsc-chemistry/?r=2" TargetMode="External"/><Relationship Id="rId4" Type="http://schemas.openxmlformats.org/officeDocument/2006/relationships/hyperlink" Target="https://webbook.nist.gov/chemist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xmlns="" id="{08333B1C-2DE8-4FB8-9D07-2039CCB1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165107"/>
            <a:ext cx="479383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Докладчик: студент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2-го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курса ХФ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Крайнов </a:t>
            </a:r>
            <a:r>
              <a:rPr lang="ru-RU" sz="2000" b="1" u="sng" dirty="0" err="1">
                <a:latin typeface="Times New Roman" pitchFamily="18" charset="0"/>
                <a:cs typeface="Times New Roman" pitchFamily="18" charset="0"/>
              </a:rPr>
              <a:t>И.О</a:t>
            </a:r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Работа выполнена в ИХВВ РАН  под руководством с.н.с. к.х.н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Плеховича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А.Д.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04024E97-49A0-4E51-A0B3-370F800E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308049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Термодинамическое моделирование химических и фазовых превращений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Ge-Ga-Se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unn.ru/images/header_summer.jpg">
            <a:extLst>
              <a:ext uri="{FF2B5EF4-FFF2-40B4-BE49-F238E27FC236}">
                <a16:creationId xmlns:a16="http://schemas.microsoft.com/office/drawing/2014/main" xmlns="" id="{BE687E47-C4A4-4B49-898D-8FFAF044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828"/>
            <a:ext cx="9144000" cy="1280948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54F43B98-A9BA-49D8-9CC0-4B186B10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268760"/>
            <a:ext cx="9156700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7BE1D65F-3F05-4762-95B0-6C8038195B0F}"/>
              </a:ext>
            </a:extLst>
          </p:cNvPr>
          <p:cNvSpPr/>
          <p:nvPr/>
        </p:nvSpPr>
        <p:spPr>
          <a:xfrm>
            <a:off x="3779912" y="1412776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Институт химии высокочистых веществ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им. Г.Г.Девятых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Российской академии наук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27AD824-3941-4F09-9309-2BECE1F1E8E6}"/>
              </a:ext>
            </a:extLst>
          </p:cNvPr>
          <p:cNvSpPr txBox="1"/>
          <p:nvPr/>
        </p:nvSpPr>
        <p:spPr>
          <a:xfrm>
            <a:off x="3347864" y="63813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Нижний Новгород – 2021 </a:t>
            </a:r>
          </a:p>
        </p:txBody>
      </p:sp>
    </p:spTree>
    <p:extLst>
      <p:ext uri="{BB962C8B-B14F-4D97-AF65-F5344CB8AC3E}">
        <p14:creationId xmlns:p14="http://schemas.microsoft.com/office/powerpoint/2010/main" xmlns="" val="13393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avatars.mds.yandex.net/get-zen_doc/1856956/pub_5d6fc00f1ee34f00ad096c5c_5d6fc01595aa9f00acf0168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4940" y="2308409"/>
            <a:ext cx="2769288" cy="1846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01.alicdn.com/kf/HTB1Ty6mIpXXXXa9XpXX760XFXXXt/200244385/HTB1Ty6mIpXXXXa9XpXX760XFXX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1531" y="2308408"/>
            <a:ext cx="2797263" cy="184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.ytimg.com/vi/iwEEJO7QK7w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085" r="32442"/>
          <a:stretch/>
        </p:blipFill>
        <p:spPr bwMode="auto">
          <a:xfrm>
            <a:off x="140166" y="4192103"/>
            <a:ext cx="2134687" cy="2529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imax-shop.ru/upload/medialibrary/aab/232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166" y="2308408"/>
            <a:ext cx="2461604" cy="1846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6192612A-9B48-4BC0-A715-E74A8AFE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380DFBBE-C183-416F-A343-3598174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	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ЦЕЛЬ РАБОТЫ: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М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етодом минимизации энергии Гиббса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определить температурные режимы синтеза и состав возможных кристаллических фаз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Ge-Ga-Se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9F63731-B63A-4456-BCF3-549B23B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1" name="Picture 8" descr="C:\Users\Admin\Desktop\h3_netzsch40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0050" y="4344758"/>
            <a:ext cx="2476500" cy="222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40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CD4BBC-E89B-4827-80B2-04BA7814016F}"/>
              </a:ext>
            </a:extLst>
          </p:cNvPr>
          <p:cNvSpPr txBox="1"/>
          <p:nvPr/>
        </p:nvSpPr>
        <p:spPr>
          <a:xfrm>
            <a:off x="4728519" y="1828795"/>
            <a:ext cx="4415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расчета:</a:t>
            </a:r>
          </a:p>
          <a:p>
            <a:pPr marL="342900" indent="-342900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Два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раствора: </a:t>
            </a:r>
          </a:p>
          <a:p>
            <a:pPr marL="342900" indent="-342900"/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кристаллических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компонентов</a:t>
            </a:r>
          </a:p>
          <a:p>
            <a:pPr marL="342900" indent="-342900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sz="2000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жидких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E7A56D62-F2D6-4FA9-8562-24C3210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ТЕОРЕТИЧЕСКАЯ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F070C9E-3A09-4349-9B21-5CDD6176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EB4B3A4-5586-40D7-83BC-00768F72EFDA}"/>
              </a:ext>
            </a:extLst>
          </p:cNvPr>
          <p:cNvSpPr txBox="1"/>
          <p:nvPr/>
        </p:nvSpPr>
        <p:spPr>
          <a:xfrm>
            <a:off x="152400" y="1065050"/>
            <a:ext cx="4415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комплекса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Thermodynamics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4B793B-04A2-431B-A3F8-EFAC14F72D0D}"/>
              </a:ext>
            </a:extLst>
          </p:cNvPr>
          <p:cNvSpPr txBox="1"/>
          <p:nvPr/>
        </p:nvSpPr>
        <p:spPr>
          <a:xfrm>
            <a:off x="4728519" y="3219182"/>
            <a:ext cx="441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Жидкий раствор;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Отдельные </a:t>
            </a:r>
            <a:r>
              <a:rPr lang="ru-RU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кристаллические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4304A50-9376-4BDB-8461-7864B4BEF6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399" y="2014261"/>
            <a:ext cx="4419600" cy="2934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9D448E-A0B9-4411-B450-7D6E28A41C10}"/>
              </a:ext>
            </a:extLst>
          </p:cNvPr>
          <p:cNvSpPr txBox="1"/>
          <p:nvPr/>
        </p:nvSpPr>
        <p:spPr>
          <a:xfrm>
            <a:off x="4728519" y="4234266"/>
            <a:ext cx="441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Жидкий раствор;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кристаллические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компоненты исключены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AE04BA-986C-45AB-8D2A-B3A5D9034034}"/>
              </a:ext>
            </a:extLst>
          </p:cNvPr>
          <p:cNvSpPr txBox="1"/>
          <p:nvPr/>
        </p:nvSpPr>
        <p:spPr>
          <a:xfrm>
            <a:off x="152399" y="5211193"/>
            <a:ext cx="8991601" cy="207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	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Список источников: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	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Binnewies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Thermochemical Data of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Elementsand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Compounds/ M.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Binnewies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E.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Milke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– Wiley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Verlag GmbH, Weinheim, 2002. - ISBN 3-527-30524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	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NIST Chemistry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WebBook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термодинамическая база данных.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U.S. Secretary of Commerce on behalf of the United States of America, 2018. - URL: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4"/>
              </a:rPr>
              <a:t>https://webbook.nist.gov/chemistry/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- DOI: https://doi.org/10.18434/T4D303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[3]	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База данных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Outotech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URL: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5"/>
              </a:rPr>
              <a:t>https://www.mogroup.com/portfolio/hsc-chemistry/?r=2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xmlns="" val="4918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ФАЗОВЫЕ ДИАГРАММЫ СИСТЕМ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GE-SE, GE-GA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GA-SE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F35784E6-2AAF-4BC9-B30E-CA63A90B6F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43" y="1085331"/>
            <a:ext cx="4055540" cy="2799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E0750C36-A92D-46F8-A006-BC7D5E6B9D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8819" y="1085331"/>
            <a:ext cx="3664687" cy="2799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CA5C081-A510-4AE1-B9DD-B2685B5EB6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200" y="4017722"/>
            <a:ext cx="3481902" cy="2677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C702A2-388A-427F-8678-13C9718FB845}"/>
              </a:ext>
            </a:extLst>
          </p:cNvPr>
          <p:cNvSpPr txBox="1"/>
          <p:nvPr/>
        </p:nvSpPr>
        <p:spPr>
          <a:xfrm>
            <a:off x="696691" y="2357440"/>
            <a:ext cx="1735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Ga-Se</a:t>
            </a:r>
            <a:endParaRPr lang="ru-RU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E57E99-3FCE-4E36-979B-72E56BF03587}"/>
              </a:ext>
            </a:extLst>
          </p:cNvPr>
          <p:cNvSpPr txBox="1"/>
          <p:nvPr/>
        </p:nvSpPr>
        <p:spPr>
          <a:xfrm>
            <a:off x="6152225" y="2486337"/>
            <a:ext cx="1689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Ge-Se</a:t>
            </a:r>
            <a:endParaRPr lang="ru-RU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925466-3ED0-4407-9606-E5A4BB7C5145}"/>
              </a:ext>
            </a:extLst>
          </p:cNvPr>
          <p:cNvSpPr txBox="1"/>
          <p:nvPr/>
        </p:nvSpPr>
        <p:spPr>
          <a:xfrm>
            <a:off x="1184054" y="5195244"/>
            <a:ext cx="1781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Ge-Ga</a:t>
            </a:r>
            <a:endParaRPr lang="ru-RU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3EC1482-C7CC-4C1B-AC9B-F83928C2AA6B}"/>
              </a:ext>
            </a:extLst>
          </p:cNvPr>
          <p:cNvSpPr txBox="1"/>
          <p:nvPr/>
        </p:nvSpPr>
        <p:spPr>
          <a:xfrm>
            <a:off x="5342117" y="5031800"/>
            <a:ext cx="97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Ga</a:t>
            </a:r>
          </a:p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06E7840-9DBE-4672-A2BB-C6CB0F2CA436}"/>
              </a:ext>
            </a:extLst>
          </p:cNvPr>
          <p:cNvSpPr txBox="1"/>
          <p:nvPr/>
        </p:nvSpPr>
        <p:spPr>
          <a:xfrm>
            <a:off x="7102410" y="5014043"/>
            <a:ext cx="97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Ge</a:t>
            </a:r>
          </a:p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GeSe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0076" y="4128116"/>
            <a:ext cx="4440316" cy="939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потенциальных кристаллических компонентов стеклообразующей системы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Ge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-Se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1158" y="4698000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" y="990137"/>
            <a:ext cx="7135200" cy="374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xmlns="" id="{56E87C3A-473A-4420-9282-E1873D0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РАСЧЕТА, ЭНЕРГИИ ГИББСА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ДСК сигнал СТЕКЛА: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ru-RU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3164012-125C-4366-978D-BBF703D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30A057-A26B-4BBD-A724-EF3FE277F262}"/>
              </a:ext>
            </a:extLst>
          </p:cNvPr>
          <p:cNvSpPr txBox="1"/>
          <p:nvPr/>
        </p:nvSpPr>
        <p:spPr>
          <a:xfrm>
            <a:off x="2293261" y="1329465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780 – </a:t>
            </a:r>
            <a:r>
              <a:rPr lang="ru-RU" sz="1600" b="1" dirty="0" smtClean="0"/>
              <a:t>880 </a:t>
            </a:r>
            <a:r>
              <a:rPr lang="ru-RU" sz="1600" b="1" dirty="0"/>
              <a:t>К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xmlns="" id="{8437FE05-27CC-4E32-BDB3-ED9FBAA38917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2898742" y="1914240"/>
            <a:ext cx="1788668" cy="3318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Стрелка: вверх 59">
            <a:extLst>
              <a:ext uri="{FF2B5EF4-FFF2-40B4-BE49-F238E27FC236}">
                <a16:creationId xmlns:a16="http://schemas.microsoft.com/office/drawing/2014/main" xmlns="" id="{AD56F3DF-97EC-40B2-9DE4-A08AF4CB5F5B}"/>
              </a:ext>
            </a:extLst>
          </p:cNvPr>
          <p:cNvSpPr/>
          <p:nvPr/>
        </p:nvSpPr>
        <p:spPr>
          <a:xfrm rot="10800000">
            <a:off x="6933100" y="951286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grpSp>
        <p:nvGrpSpPr>
          <p:cNvPr id="42" name="Группа 41"/>
          <p:cNvGrpSpPr/>
          <p:nvPr/>
        </p:nvGrpSpPr>
        <p:grpSpPr>
          <a:xfrm>
            <a:off x="4305669" y="4698000"/>
            <a:ext cx="2160000" cy="2160000"/>
            <a:chOff x="0" y="4698000"/>
            <a:chExt cx="2160000" cy="2160000"/>
          </a:xfrm>
        </p:grpSpPr>
        <p:pic>
          <p:nvPicPr>
            <p:cNvPr id="1029" name="Picture 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4698000"/>
              <a:ext cx="2160000" cy="21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21DFA590-9397-4CD8-8918-AAC7C3530398}"/>
                </a:ext>
              </a:extLst>
            </p:cNvPr>
            <p:cNvSpPr/>
            <p:nvPr/>
          </p:nvSpPr>
          <p:spPr>
            <a:xfrm>
              <a:off x="1544325" y="5065759"/>
              <a:ext cx="216742" cy="1777249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B548EFC-B179-4520-B40D-42887BE06C43}"/>
                </a:ext>
              </a:extLst>
            </p:cNvPr>
            <p:cNvSpPr txBox="1"/>
            <p:nvPr/>
          </p:nvSpPr>
          <p:spPr>
            <a:xfrm>
              <a:off x="337929" y="5372654"/>
              <a:ext cx="10332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Жидкий</a:t>
              </a:r>
              <a:r>
                <a:rPr lang="en-US" sz="900" dirty="0"/>
                <a:t> Se</a:t>
              </a:r>
              <a:endParaRPr lang="ru-RU" sz="900" dirty="0"/>
            </a:p>
          </p:txBody>
        </p:sp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xmlns="" id="{54A2315C-FADD-462E-BD16-CC30DF0A5FB2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854552" y="5291136"/>
              <a:ext cx="90128" cy="8151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8B44D742-9577-4DD3-A040-2A762C4E1B8C}"/>
                </a:ext>
              </a:extLst>
            </p:cNvPr>
            <p:cNvSpPr txBox="1"/>
            <p:nvPr/>
          </p:nvSpPr>
          <p:spPr>
            <a:xfrm>
              <a:off x="708478" y="6211497"/>
              <a:ext cx="74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Кристаллический </a:t>
              </a:r>
              <a:r>
                <a:rPr lang="en-US" sz="900" dirty="0"/>
                <a:t>Se</a:t>
              </a:r>
              <a:endParaRPr lang="ru-RU" sz="900" dirty="0"/>
            </a:p>
          </p:txBody>
        </p:sp>
        <p:cxnSp>
          <p:nvCxnSpPr>
            <p:cNvPr id="66" name="Прямая со стрелкой 65">
              <a:extLst>
                <a:ext uri="{FF2B5EF4-FFF2-40B4-BE49-F238E27FC236}">
                  <a16:creationId xmlns:a16="http://schemas.microsoft.com/office/drawing/2014/main" xmlns="" id="{60D05CB2-AED3-49D2-8D87-1F2B96FC7946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1079430" y="5612073"/>
              <a:ext cx="191119" cy="59942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9489281-5C13-465D-8FCA-184A5E22E680}"/>
              </a:ext>
            </a:extLst>
          </p:cNvPr>
          <p:cNvSpPr txBox="1"/>
          <p:nvPr/>
        </p:nvSpPr>
        <p:spPr>
          <a:xfrm>
            <a:off x="2473613" y="5099580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xmlns="" id="{C9731CF6-7608-4BAD-BEF3-9DF2BD38FC4C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2990236" y="5330412"/>
            <a:ext cx="6964" cy="2321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099C3C1-73E1-4BFB-B6A8-DE7EBE0ECF76}"/>
              </a:ext>
            </a:extLst>
          </p:cNvPr>
          <p:cNvSpPr txBox="1"/>
          <p:nvPr/>
        </p:nvSpPr>
        <p:spPr>
          <a:xfrm>
            <a:off x="2765679" y="6214308"/>
            <a:ext cx="8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xmlns="" id="{E5E25B20-B3AD-4DE1-B898-52C35E6D6EEE}"/>
              </a:ext>
            </a:extLst>
          </p:cNvPr>
          <p:cNvSpPr/>
          <p:nvPr/>
        </p:nvSpPr>
        <p:spPr>
          <a:xfrm>
            <a:off x="4413910" y="1273987"/>
            <a:ext cx="991769" cy="3139762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xmlns="" id="{7BCD91F2-1DED-48BF-BC8D-BC78A968C3FA}"/>
              </a:ext>
            </a:extLst>
          </p:cNvPr>
          <p:cNvSpPr/>
          <p:nvPr/>
        </p:nvSpPr>
        <p:spPr>
          <a:xfrm>
            <a:off x="3693427" y="5079279"/>
            <a:ext cx="226640" cy="175354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xmlns="" id="{FCE4D230-AA70-4213-B641-B7A486271E38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3199769" y="5562600"/>
            <a:ext cx="631" cy="6517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Группа 42"/>
          <p:cNvGrpSpPr/>
          <p:nvPr/>
        </p:nvGrpSpPr>
        <p:grpSpPr>
          <a:xfrm>
            <a:off x="0" y="4698000"/>
            <a:ext cx="2160000" cy="2160000"/>
            <a:chOff x="4301201" y="4698000"/>
            <a:chExt cx="2160000" cy="2160000"/>
          </a:xfrm>
        </p:grpSpPr>
        <p:pic>
          <p:nvPicPr>
            <p:cNvPr id="1031" name="Picture 7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01201" y="4698000"/>
              <a:ext cx="2160000" cy="21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xmlns="" id="{7BCD91F2-1DED-48BF-BC8D-BC78A968C3FA}"/>
                </a:ext>
              </a:extLst>
            </p:cNvPr>
            <p:cNvSpPr/>
            <p:nvPr/>
          </p:nvSpPr>
          <p:spPr>
            <a:xfrm>
              <a:off x="5834425" y="5086697"/>
              <a:ext cx="226640" cy="1753547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9489281-5C13-465D-8FCA-184A5E22E680}"/>
                </a:ext>
              </a:extLst>
            </p:cNvPr>
            <p:cNvSpPr txBox="1"/>
            <p:nvPr/>
          </p:nvSpPr>
          <p:spPr>
            <a:xfrm>
              <a:off x="4809920" y="5163203"/>
              <a:ext cx="10332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Жидкий </a:t>
              </a:r>
              <a:r>
                <a:rPr lang="en-US" sz="900" dirty="0" smtClean="0"/>
                <a:t>Ga</a:t>
              </a:r>
              <a:r>
                <a:rPr lang="en-US" sz="900" baseline="-25000" dirty="0" smtClean="0"/>
                <a:t>2</a:t>
              </a:r>
              <a:r>
                <a:rPr lang="en-US" sz="900" dirty="0" smtClean="0"/>
                <a:t>Se</a:t>
              </a:r>
              <a:r>
                <a:rPr lang="en-US" sz="900" baseline="-25000" dirty="0" smtClean="0"/>
                <a:t>3</a:t>
              </a:r>
              <a:endParaRPr lang="ru-RU" sz="900" baseline="-25000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xmlns="" id="{C9731CF6-7608-4BAD-BEF3-9DF2BD38FC4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326543" y="5394035"/>
              <a:ext cx="6964" cy="23218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E099C3C1-73E1-4BFB-B6A8-DE7EBE0ECF76}"/>
                </a:ext>
              </a:extLst>
            </p:cNvPr>
            <p:cNvSpPr txBox="1"/>
            <p:nvPr/>
          </p:nvSpPr>
          <p:spPr>
            <a:xfrm>
              <a:off x="5155252" y="6242421"/>
              <a:ext cx="8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Кристаллический </a:t>
              </a:r>
              <a:r>
                <a:rPr lang="en-US" sz="900" dirty="0" smtClean="0"/>
                <a:t>Ga</a:t>
              </a:r>
              <a:r>
                <a:rPr lang="en-US" sz="900" baseline="-25000" dirty="0" smtClean="0"/>
                <a:t>2</a:t>
              </a:r>
              <a:r>
                <a:rPr lang="en-US" sz="900" dirty="0" smtClean="0"/>
                <a:t>Se</a:t>
              </a:r>
              <a:r>
                <a:rPr lang="en-US" sz="900" baseline="-25000" dirty="0" smtClean="0"/>
                <a:t>3</a:t>
              </a:r>
              <a:endParaRPr lang="ru-RU" sz="900" baseline="-25000" dirty="0"/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xmlns="" id="{FCE4D230-AA70-4213-B641-B7A486271E38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5486400" y="5726097"/>
              <a:ext cx="102942" cy="51632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693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00206"/>
            <a:ext cx="7136425" cy="371002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РАСЧЕТА, ЭНЕРГИИ ГИББСА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ДСК сигнал СТЕКЛА: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Номер слайда 62">
            <a:extLst>
              <a:ext uri="{FF2B5EF4-FFF2-40B4-BE49-F238E27FC236}">
                <a16:creationId xmlns:a16="http://schemas.microsoft.com/office/drawing/2014/main" xmlns="" id="{1CBEC0F9-6CA2-4552-8705-253C15B2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8522" y="6417255"/>
            <a:ext cx="2057400" cy="365125"/>
          </a:xfrm>
        </p:spPr>
        <p:txBody>
          <a:bodyPr/>
          <a:lstStyle/>
          <a:p>
            <a:fld id="{C9EB4E2A-F2F9-42E4-914F-48C9A8B5C50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CA7D172-AAF8-45C3-A233-9CBDE2F210CC}"/>
              </a:ext>
            </a:extLst>
          </p:cNvPr>
          <p:cNvSpPr txBox="1"/>
          <p:nvPr/>
        </p:nvSpPr>
        <p:spPr>
          <a:xfrm>
            <a:off x="5234591" y="1005930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 smtClean="0"/>
              <a:t>7</a:t>
            </a:r>
            <a:r>
              <a:rPr lang="en-US" sz="1600" b="1" dirty="0" smtClean="0"/>
              <a:t>7</a:t>
            </a:r>
            <a:r>
              <a:rPr lang="ru-RU" sz="1600" b="1" dirty="0" smtClean="0"/>
              <a:t>0 </a:t>
            </a:r>
            <a:r>
              <a:rPr lang="ru-RU" sz="1600" b="1" dirty="0"/>
              <a:t>– </a:t>
            </a:r>
            <a:r>
              <a:rPr lang="ru-RU" sz="1600" b="1" dirty="0" smtClean="0"/>
              <a:t>8</a:t>
            </a:r>
            <a:r>
              <a:rPr lang="en-US" sz="1600" b="1" dirty="0" smtClean="0"/>
              <a:t>50</a:t>
            </a:r>
            <a:r>
              <a:rPr lang="ru-RU" sz="1600" b="1" dirty="0" smtClean="0"/>
              <a:t> </a:t>
            </a:r>
            <a:r>
              <a:rPr lang="ru-RU" sz="1600" b="1" dirty="0"/>
              <a:t>К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A00C9D6E-EF7A-480B-9F5A-F694848A3F0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815439" y="1298318"/>
            <a:ext cx="419152" cy="6629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xmlns="" id="{023A2662-74E1-4125-A759-41AD7EA9DB13}"/>
              </a:ext>
            </a:extLst>
          </p:cNvPr>
          <p:cNvSpPr/>
          <p:nvPr/>
        </p:nvSpPr>
        <p:spPr>
          <a:xfrm>
            <a:off x="4215199" y="1294140"/>
            <a:ext cx="792558" cy="3126154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2" name="Группа 31"/>
          <p:cNvGrpSpPr/>
          <p:nvPr/>
        </p:nvGrpSpPr>
        <p:grpSpPr>
          <a:xfrm>
            <a:off x="4286423" y="4698000"/>
            <a:ext cx="2160000" cy="2160000"/>
            <a:chOff x="-1492" y="4710288"/>
            <a:chExt cx="2160000" cy="2160000"/>
          </a:xfrm>
        </p:grpSpPr>
        <p:pic>
          <p:nvPicPr>
            <p:cNvPr id="10" name="Рисунок 9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92" y="4710288"/>
              <a:ext cx="2160000" cy="2160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DCCDE12-53A8-47A3-B66E-EFA61A09E688}"/>
                </a:ext>
              </a:extLst>
            </p:cNvPr>
            <p:cNvSpPr txBox="1"/>
            <p:nvPr/>
          </p:nvSpPr>
          <p:spPr>
            <a:xfrm>
              <a:off x="392799" y="5503911"/>
              <a:ext cx="10332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Жидкий</a:t>
              </a:r>
              <a:r>
                <a:rPr lang="en-US" sz="900" dirty="0"/>
                <a:t> Se</a:t>
              </a:r>
              <a:endParaRPr lang="ru-RU" sz="900" dirty="0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xmlns="" id="{0D672F98-12A7-4929-BC3C-B87EF3888A1C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909422" y="5352562"/>
              <a:ext cx="88383" cy="15134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21D0BE5-A6E9-43D1-A2C6-78A1A8F2799B}"/>
                </a:ext>
              </a:extLst>
            </p:cNvPr>
            <p:cNvSpPr txBox="1"/>
            <p:nvPr/>
          </p:nvSpPr>
          <p:spPr>
            <a:xfrm>
              <a:off x="745711" y="6200499"/>
              <a:ext cx="74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Кристаллический </a:t>
              </a:r>
              <a:r>
                <a:rPr lang="en-US" sz="900" dirty="0"/>
                <a:t>Se</a:t>
              </a:r>
              <a:endParaRPr lang="ru-RU" sz="900" dirty="0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xmlns="" id="{2C043252-6D21-4C19-B6EC-C38252BA96C8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1116663" y="5747377"/>
              <a:ext cx="18674" cy="45312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xmlns="" id="{2447693C-72C4-4721-8B1B-B8248172E5C5}"/>
                </a:ext>
              </a:extLst>
            </p:cNvPr>
            <p:cNvSpPr/>
            <p:nvPr/>
          </p:nvSpPr>
          <p:spPr>
            <a:xfrm>
              <a:off x="1512579" y="5063677"/>
              <a:ext cx="176455" cy="1779147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2149630" y="4698000"/>
            <a:ext cx="2160000" cy="2160000"/>
            <a:chOff x="2158508" y="4710227"/>
            <a:chExt cx="2160000" cy="2160000"/>
          </a:xfrm>
        </p:grpSpPr>
        <p:pic>
          <p:nvPicPr>
            <p:cNvPr id="8" name="Рисунок 7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8508" y="4710227"/>
              <a:ext cx="2160000" cy="2160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2581EE7D-D624-4712-A143-23318A8CEAF6}"/>
                </a:ext>
              </a:extLst>
            </p:cNvPr>
            <p:cNvSpPr txBox="1"/>
            <p:nvPr/>
          </p:nvSpPr>
          <p:spPr>
            <a:xfrm>
              <a:off x="2627363" y="5078948"/>
              <a:ext cx="10332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Жидкий </a:t>
              </a:r>
              <a:r>
                <a:rPr lang="en-US" sz="900" dirty="0" err="1"/>
                <a:t>GeSe</a:t>
              </a:r>
              <a:endParaRPr lang="ru-RU" sz="900" dirty="0"/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xmlns="" id="{419D6A75-F292-4A76-BDA5-7BA221530760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3112304" y="5309780"/>
              <a:ext cx="31682" cy="18032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A5D79C8-1C04-457D-A3AE-BB916FBA4720}"/>
                </a:ext>
              </a:extLst>
            </p:cNvPr>
            <p:cNvSpPr txBox="1"/>
            <p:nvPr/>
          </p:nvSpPr>
          <p:spPr>
            <a:xfrm>
              <a:off x="2750933" y="6015833"/>
              <a:ext cx="109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Кристаллический </a:t>
              </a:r>
              <a:r>
                <a:rPr lang="en-US" sz="900" dirty="0" err="1"/>
                <a:t>GeSe</a:t>
              </a:r>
              <a:endParaRPr lang="ru-RU" sz="900" dirty="0"/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xmlns="" id="{C598C44C-32E0-4C46-81AE-E7762BEA4E94}"/>
                </a:ext>
              </a:extLst>
            </p:cNvPr>
            <p:cNvSpPr/>
            <p:nvPr/>
          </p:nvSpPr>
          <p:spPr>
            <a:xfrm>
              <a:off x="3658608" y="5081892"/>
              <a:ext cx="189703" cy="1776108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5" name="Прямая со стрелкой 64">
              <a:extLst>
                <a:ext uri="{FF2B5EF4-FFF2-40B4-BE49-F238E27FC236}">
                  <a16:creationId xmlns:a16="http://schemas.microsoft.com/office/drawing/2014/main" xmlns="" id="{88B58083-A176-45C0-9CEB-7E95574A1775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3185024" y="5599895"/>
              <a:ext cx="114214" cy="41593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: вверх 59">
            <a:extLst>
              <a:ext uri="{FF2B5EF4-FFF2-40B4-BE49-F238E27FC236}">
                <a16:creationId xmlns:a16="http://schemas.microsoft.com/office/drawing/2014/main" xmlns="" id="{AD56F3DF-97EC-40B2-9DE4-A08AF4CB5F5B}"/>
              </a:ext>
            </a:extLst>
          </p:cNvPr>
          <p:cNvSpPr/>
          <p:nvPr/>
        </p:nvSpPr>
        <p:spPr>
          <a:xfrm rot="10800000">
            <a:off x="6933100" y="951286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grpSp>
        <p:nvGrpSpPr>
          <p:cNvPr id="31" name="Группа 30"/>
          <p:cNvGrpSpPr/>
          <p:nvPr/>
        </p:nvGrpSpPr>
        <p:grpSpPr>
          <a:xfrm>
            <a:off x="0" y="4698000"/>
            <a:ext cx="2160000" cy="2160000"/>
            <a:chOff x="4305670" y="4698000"/>
            <a:chExt cx="2160000" cy="2160000"/>
          </a:xfrm>
        </p:grpSpPr>
        <p:pic>
          <p:nvPicPr>
            <p:cNvPr id="2050" name="Picture 2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05670" y="4698000"/>
              <a:ext cx="2160000" cy="21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9489281-5C13-465D-8FCA-184A5E22E680}"/>
                </a:ext>
              </a:extLst>
            </p:cNvPr>
            <p:cNvSpPr txBox="1"/>
            <p:nvPr/>
          </p:nvSpPr>
          <p:spPr>
            <a:xfrm>
              <a:off x="4809920" y="5163203"/>
              <a:ext cx="10332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Жидкий </a:t>
              </a:r>
              <a:r>
                <a:rPr lang="en-US" sz="900" dirty="0" smtClean="0"/>
                <a:t>Ga</a:t>
              </a:r>
              <a:r>
                <a:rPr lang="en-US" sz="900" baseline="-25000" dirty="0" smtClean="0"/>
                <a:t>2</a:t>
              </a:r>
              <a:r>
                <a:rPr lang="en-US" sz="900" dirty="0" smtClean="0"/>
                <a:t>Se</a:t>
              </a:r>
              <a:r>
                <a:rPr lang="en-US" sz="900" baseline="-25000" dirty="0" smtClean="0"/>
                <a:t>3</a:t>
              </a:r>
              <a:endParaRPr lang="ru-RU" sz="900" baseline="-25000" dirty="0"/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xmlns="" id="{C9731CF6-7608-4BAD-BEF3-9DF2BD38FC4C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5326543" y="5394035"/>
              <a:ext cx="6964" cy="23218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099C3C1-73E1-4BFB-B6A8-DE7EBE0ECF76}"/>
                </a:ext>
              </a:extLst>
            </p:cNvPr>
            <p:cNvSpPr txBox="1"/>
            <p:nvPr/>
          </p:nvSpPr>
          <p:spPr>
            <a:xfrm>
              <a:off x="5155252" y="6242421"/>
              <a:ext cx="8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Кристаллический </a:t>
              </a:r>
              <a:r>
                <a:rPr lang="en-US" sz="900" dirty="0" smtClean="0"/>
                <a:t>Ga</a:t>
              </a:r>
              <a:r>
                <a:rPr lang="en-US" sz="900" baseline="-25000" dirty="0" smtClean="0"/>
                <a:t>2</a:t>
              </a:r>
              <a:r>
                <a:rPr lang="en-US" sz="900" dirty="0" smtClean="0"/>
                <a:t>Se</a:t>
              </a:r>
              <a:r>
                <a:rPr lang="en-US" sz="900" baseline="-25000" dirty="0" smtClean="0"/>
                <a:t>3</a:t>
              </a:r>
              <a:endParaRPr lang="ru-RU" sz="900" baseline="-25000" dirty="0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xmlns="" id="{FCE4D230-AA70-4213-B641-B7A486271E38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486400" y="5726097"/>
              <a:ext cx="102942" cy="51632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293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334" y="1022399"/>
            <a:ext cx="7135200" cy="3681600"/>
          </a:xfrm>
          <a:prstGeom prst="rect">
            <a:avLst/>
          </a:prstGeom>
        </p:spPr>
      </p:pic>
      <p:pic>
        <p:nvPicPr>
          <p:cNvPr id="10" name="Рисунок 9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2125" y="4698934"/>
            <a:ext cx="2160000" cy="216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РАСЧЕТА, ЭНЕРГИИ ГИББСА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ДСК сигнал СТЕКЛА: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Номер слайда 62">
            <a:extLst>
              <a:ext uri="{FF2B5EF4-FFF2-40B4-BE49-F238E27FC236}">
                <a16:creationId xmlns:a16="http://schemas.microsoft.com/office/drawing/2014/main" xmlns="" id="{1CBEC0F9-6CA2-4552-8705-253C15B2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8522" y="6417255"/>
            <a:ext cx="2057400" cy="365125"/>
          </a:xfrm>
        </p:spPr>
        <p:txBody>
          <a:bodyPr/>
          <a:lstStyle/>
          <a:p>
            <a:fld id="{C9EB4E2A-F2F9-42E4-914F-48C9A8B5C50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CA7D172-AAF8-45C3-A233-9CBDE2F210CC}"/>
              </a:ext>
            </a:extLst>
          </p:cNvPr>
          <p:cNvSpPr txBox="1"/>
          <p:nvPr/>
        </p:nvSpPr>
        <p:spPr>
          <a:xfrm>
            <a:off x="2963820" y="1086936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en-US" sz="1600" b="1" dirty="0" smtClean="0"/>
              <a:t>800</a:t>
            </a:r>
            <a:r>
              <a:rPr lang="ru-RU" sz="1600" b="1" dirty="0" smtClean="0"/>
              <a:t> </a:t>
            </a:r>
            <a:r>
              <a:rPr lang="ru-RU" sz="1600" b="1" dirty="0"/>
              <a:t>– </a:t>
            </a:r>
            <a:r>
              <a:rPr lang="en-US" sz="1600" b="1" dirty="0" smtClean="0"/>
              <a:t>94</a:t>
            </a:r>
            <a:r>
              <a:rPr lang="ru-RU" sz="1600" b="1" dirty="0" smtClean="0"/>
              <a:t>0 </a:t>
            </a:r>
            <a:r>
              <a:rPr lang="ru-RU" sz="1600" b="1" dirty="0"/>
              <a:t>К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A00C9D6E-EF7A-480B-9F5A-F694848A3F00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174782" y="1379324"/>
            <a:ext cx="918895" cy="5171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581EE7D-D624-4712-A143-23318A8CEAF6}"/>
              </a:ext>
            </a:extLst>
          </p:cNvPr>
          <p:cNvSpPr txBox="1"/>
          <p:nvPr/>
        </p:nvSpPr>
        <p:spPr>
          <a:xfrm>
            <a:off x="2750409" y="5294102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419D6A75-F292-4A76-BDA5-7BA22153076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3197128" y="5524934"/>
            <a:ext cx="69904" cy="1753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A5D79C8-1C04-457D-A3AE-BB916FBA4720}"/>
              </a:ext>
            </a:extLst>
          </p:cNvPr>
          <p:cNvSpPr txBox="1"/>
          <p:nvPr/>
        </p:nvSpPr>
        <p:spPr>
          <a:xfrm>
            <a:off x="2987605" y="6133367"/>
            <a:ext cx="8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xmlns="" id="{023A2662-74E1-4125-A759-41AD7EA9DB13}"/>
              </a:ext>
            </a:extLst>
          </p:cNvPr>
          <p:cNvSpPr/>
          <p:nvPr/>
        </p:nvSpPr>
        <p:spPr>
          <a:xfrm>
            <a:off x="4544509" y="1297426"/>
            <a:ext cx="1360556" cy="3126154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4313092" y="4697493"/>
            <a:ext cx="2160000" cy="2160507"/>
            <a:chOff x="-10334" y="4703998"/>
            <a:chExt cx="2160000" cy="2160507"/>
          </a:xfrm>
        </p:grpSpPr>
        <p:pic>
          <p:nvPicPr>
            <p:cNvPr id="11" name="Рисунок 10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334" y="4703998"/>
              <a:ext cx="2160000" cy="2160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DCCDE12-53A8-47A3-B66E-EFA61A09E688}"/>
                </a:ext>
              </a:extLst>
            </p:cNvPr>
            <p:cNvSpPr txBox="1"/>
            <p:nvPr/>
          </p:nvSpPr>
          <p:spPr>
            <a:xfrm>
              <a:off x="415960" y="5357540"/>
              <a:ext cx="10332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Жидкий</a:t>
              </a:r>
              <a:r>
                <a:rPr lang="en-US" sz="900" dirty="0"/>
                <a:t> Se</a:t>
              </a:r>
              <a:endParaRPr lang="ru-RU" sz="900" dirty="0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xmlns="" id="{0D672F98-12A7-4929-BC3C-B87EF3888A1C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932583" y="5276022"/>
              <a:ext cx="90128" cy="8151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21D0BE5-A6E9-43D1-A2C6-78A1A8F2799B}"/>
                </a:ext>
              </a:extLst>
            </p:cNvPr>
            <p:cNvSpPr txBox="1"/>
            <p:nvPr/>
          </p:nvSpPr>
          <p:spPr>
            <a:xfrm>
              <a:off x="679186" y="6106792"/>
              <a:ext cx="74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Кристаллический </a:t>
              </a:r>
              <a:r>
                <a:rPr lang="en-US" sz="900" dirty="0"/>
                <a:t>Se</a:t>
              </a:r>
              <a:endParaRPr lang="ru-RU" sz="900" dirty="0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xmlns="" id="{2C043252-6D21-4C19-B6EC-C38252BA96C8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1050138" y="5507368"/>
              <a:ext cx="191119" cy="59942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xmlns="" id="{2447693C-72C4-4721-8B1B-B8248172E5C5}"/>
                </a:ext>
              </a:extLst>
            </p:cNvPr>
            <p:cNvSpPr/>
            <p:nvPr/>
          </p:nvSpPr>
          <p:spPr>
            <a:xfrm>
              <a:off x="1579285" y="5085358"/>
              <a:ext cx="291780" cy="1779147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xmlns="" id="{C598C44C-32E0-4C46-81AE-E7762BEA4E94}"/>
              </a:ext>
            </a:extLst>
          </p:cNvPr>
          <p:cNvSpPr/>
          <p:nvPr/>
        </p:nvSpPr>
        <p:spPr>
          <a:xfrm>
            <a:off x="3729089" y="5085358"/>
            <a:ext cx="321792" cy="1776108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xmlns="" id="{88B58083-A176-45C0-9CEB-7E95574A177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399250" y="5717429"/>
            <a:ext cx="22445" cy="41593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трелка: вверх 59">
            <a:extLst>
              <a:ext uri="{FF2B5EF4-FFF2-40B4-BE49-F238E27FC236}">
                <a16:creationId xmlns:a16="http://schemas.microsoft.com/office/drawing/2014/main" xmlns="" id="{AD56F3DF-97EC-40B2-9DE4-A08AF4CB5F5B}"/>
              </a:ext>
            </a:extLst>
          </p:cNvPr>
          <p:cNvSpPr/>
          <p:nvPr/>
        </p:nvSpPr>
        <p:spPr>
          <a:xfrm rot="10800000">
            <a:off x="6933100" y="951286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0" y="4698000"/>
            <a:ext cx="2160000" cy="2160000"/>
            <a:chOff x="4315551" y="4698000"/>
            <a:chExt cx="2160000" cy="2160000"/>
          </a:xfrm>
        </p:grpSpPr>
        <p:pic>
          <p:nvPicPr>
            <p:cNvPr id="3074" name="Picture 2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15551" y="4698000"/>
              <a:ext cx="2160000" cy="21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9489281-5C13-465D-8FCA-184A5E22E680}"/>
                </a:ext>
              </a:extLst>
            </p:cNvPr>
            <p:cNvSpPr txBox="1"/>
            <p:nvPr/>
          </p:nvSpPr>
          <p:spPr>
            <a:xfrm>
              <a:off x="4809920" y="5163203"/>
              <a:ext cx="10332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Жидкий </a:t>
              </a:r>
              <a:r>
                <a:rPr lang="en-US" sz="900" dirty="0" smtClean="0"/>
                <a:t>Ga</a:t>
              </a:r>
              <a:r>
                <a:rPr lang="en-US" sz="900" baseline="-25000" dirty="0" smtClean="0"/>
                <a:t>2</a:t>
              </a:r>
              <a:r>
                <a:rPr lang="en-US" sz="900" dirty="0" smtClean="0"/>
                <a:t>Se</a:t>
              </a:r>
              <a:r>
                <a:rPr lang="en-US" sz="900" baseline="-25000" dirty="0" smtClean="0"/>
                <a:t>3</a:t>
              </a:r>
              <a:endParaRPr lang="ru-RU" sz="900" baseline="-25000" dirty="0"/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xmlns="" id="{C9731CF6-7608-4BAD-BEF3-9DF2BD38FC4C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5326543" y="5394035"/>
              <a:ext cx="6964" cy="23218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099C3C1-73E1-4BFB-B6A8-DE7EBE0ECF76}"/>
                </a:ext>
              </a:extLst>
            </p:cNvPr>
            <p:cNvSpPr txBox="1"/>
            <p:nvPr/>
          </p:nvSpPr>
          <p:spPr>
            <a:xfrm>
              <a:off x="5155252" y="6242421"/>
              <a:ext cx="86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Кристаллический </a:t>
              </a:r>
              <a:r>
                <a:rPr lang="en-US" sz="900" dirty="0" smtClean="0"/>
                <a:t>Ga</a:t>
              </a:r>
              <a:r>
                <a:rPr lang="en-US" sz="900" baseline="-25000" dirty="0" smtClean="0"/>
                <a:t>2</a:t>
              </a:r>
              <a:r>
                <a:rPr lang="en-US" sz="900" dirty="0" smtClean="0"/>
                <a:t>Se</a:t>
              </a:r>
              <a:r>
                <a:rPr lang="en-US" sz="900" baseline="-25000" dirty="0" smtClean="0"/>
                <a:t>3</a:t>
              </a:r>
              <a:endParaRPr lang="ru-RU" sz="900" baseline="-25000" dirty="0"/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xmlns="" id="{FCE4D230-AA70-4213-B641-B7A486271E3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5486400" y="5726097"/>
              <a:ext cx="102942" cy="51632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4878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4B3D23-5310-4A6F-8BAC-53EC5DED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A64B944-A78D-44D4-B123-B1A6655D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118507"/>
            <a:ext cx="8372475" cy="523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ходе термодинамического исследования кристаллизационной устойчивости халькогенидных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стёкол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методом минимизации энергии Гиббса:</a:t>
            </a:r>
          </a:p>
          <a:p>
            <a:pPr marL="0" indent="0"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позиции ассоциированных растворов проведено моделирование расплава и раствора твёрдых компонентов, определен температурный интервал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плавления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путём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сопоставления химических потенциалов кристаллических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компонентов (имеющихся в ТД базе)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экстраполированных в область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переохлаждённого расплава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предсказана кристаллизация в зависимости от состава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стёкол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проведена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интерпретация кривых ДСК изученных составов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стекол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03C2823-ECF7-4DEF-8B68-D6722E2B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5030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8458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  <a:p>
            <a:pPr algn="ctr"/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Термический анализ выполнен в лаборатории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ТВСиРСВ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ИХВВ РАН</a:t>
            </a:r>
          </a:p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Образцы стекол представлены лаб.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ХВБС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38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2790</TotalTime>
  <Words>259</Words>
  <Application>Microsoft Office PowerPoint</Application>
  <PresentationFormat>Экран (4:3)</PresentationFormat>
  <Paragraphs>101</Paragraphs>
  <Slides>9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Слайд 1</vt:lpstr>
      <vt:lpstr>ВСТУПЛЕНИЕ</vt:lpstr>
      <vt:lpstr>ТЕОРЕТИЧЕСКАЯ ЧАСТЬ</vt:lpstr>
      <vt:lpstr>ФАЗОВЫЕ ДИАГРАММЫ СИСТЕМ GE-SE, GE-GA И GA-SE</vt:lpstr>
      <vt:lpstr>РЕЗУЛЬТАТ РАСЧЕТА, ЭНЕРГИИ ГИББСА И ДСК сигнал СТЕКЛА: Ge20Ga20Se60</vt:lpstr>
      <vt:lpstr>РЕЗУЛЬТАТ РАСЧЕТА, ЭНЕРГИИ ГИББСА И ДСК сигнал СТЕКЛА: Ge15Ga25Se60</vt:lpstr>
      <vt:lpstr>РЕЗУЛЬТАТ РАСЧЕТА, ЭНЕРГИИ ГИББСА И ДСК сигнал СТЕКЛА: Ge30Ga10Se60</vt:lpstr>
      <vt:lpstr>ВЫВОДЫ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Plekhovich</cp:lastModifiedBy>
  <cp:revision>252</cp:revision>
  <dcterms:created xsi:type="dcterms:W3CDTF">2021-03-22T16:23:39Z</dcterms:created>
  <dcterms:modified xsi:type="dcterms:W3CDTF">2021-04-21T09:41:34Z</dcterms:modified>
</cp:coreProperties>
</file>