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8" r:id="rId2"/>
    <p:sldId id="280" r:id="rId3"/>
    <p:sldId id="274" r:id="rId4"/>
    <p:sldId id="275" r:id="rId5"/>
    <p:sldId id="276" r:id="rId6"/>
    <p:sldId id="282" r:id="rId7"/>
    <p:sldId id="278" r:id="rId8"/>
    <p:sldId id="273" r:id="rId9"/>
    <p:sldId id="279" r:id="rId10"/>
    <p:sldId id="272" r:id="rId11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76" autoAdjust="0"/>
    <p:restoredTop sz="94660"/>
  </p:normalViewPr>
  <p:slideViewPr>
    <p:cSldViewPr>
      <p:cViewPr>
        <p:scale>
          <a:sx n="75" d="100"/>
          <a:sy n="75" d="100"/>
        </p:scale>
        <p:origin x="-1050" y="-7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6" Type="http://schemas.openxmlformats.org/officeDocument/2006/relationships/image" Target="../media/image11.wmf"/><Relationship Id="rId5" Type="http://schemas.openxmlformats.org/officeDocument/2006/relationships/image" Target="../media/image10.wmf"/><Relationship Id="rId4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13" Type="http://schemas.openxmlformats.org/officeDocument/2006/relationships/image" Target="../media/image24.wmf"/><Relationship Id="rId3" Type="http://schemas.openxmlformats.org/officeDocument/2006/relationships/image" Target="../media/image14.wmf"/><Relationship Id="rId7" Type="http://schemas.openxmlformats.org/officeDocument/2006/relationships/image" Target="../media/image18.wmf"/><Relationship Id="rId12" Type="http://schemas.openxmlformats.org/officeDocument/2006/relationships/image" Target="../media/image23.wmf"/><Relationship Id="rId2" Type="http://schemas.openxmlformats.org/officeDocument/2006/relationships/image" Target="../media/image13.wmf"/><Relationship Id="rId16" Type="http://schemas.openxmlformats.org/officeDocument/2006/relationships/image" Target="../media/image27.wmf"/><Relationship Id="rId1" Type="http://schemas.openxmlformats.org/officeDocument/2006/relationships/image" Target="../media/image12.wmf"/><Relationship Id="rId6" Type="http://schemas.openxmlformats.org/officeDocument/2006/relationships/image" Target="../media/image17.wmf"/><Relationship Id="rId11" Type="http://schemas.openxmlformats.org/officeDocument/2006/relationships/image" Target="../media/image22.wmf"/><Relationship Id="rId5" Type="http://schemas.openxmlformats.org/officeDocument/2006/relationships/image" Target="../media/image16.wmf"/><Relationship Id="rId15" Type="http://schemas.openxmlformats.org/officeDocument/2006/relationships/image" Target="../media/image26.wmf"/><Relationship Id="rId10" Type="http://schemas.openxmlformats.org/officeDocument/2006/relationships/image" Target="../media/image21.wmf"/><Relationship Id="rId4" Type="http://schemas.openxmlformats.org/officeDocument/2006/relationships/image" Target="../media/image15.wmf"/><Relationship Id="rId9" Type="http://schemas.openxmlformats.org/officeDocument/2006/relationships/image" Target="../media/image20.wmf"/><Relationship Id="rId14" Type="http://schemas.openxmlformats.org/officeDocument/2006/relationships/image" Target="../media/image25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Relationship Id="rId4" Type="http://schemas.openxmlformats.org/officeDocument/2006/relationships/image" Target="../media/image31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08F7D15F-AD74-44E0-BBB3-FA4006F6B13D}" type="datetimeFigureOut">
              <a:rPr lang="ru-RU"/>
              <a:pPr>
                <a:defRPr/>
              </a:pPr>
              <a:t>08.06.2015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240224C-4510-4345-8D02-B069ADFC63F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46731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5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FF7F49F-C7DE-460E-BFE2-782C89A57736}" type="slidenum">
              <a:rPr lang="ru-RU" smtClean="0"/>
              <a:pPr>
                <a:defRPr/>
              </a:pPr>
              <a:t>9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779705-AA64-4575-8CDB-56E2AC2BFA3A}" type="datetime1">
              <a:rPr lang="ru-RU"/>
              <a:pPr>
                <a:defRPr/>
              </a:pPr>
              <a:t>08.06.2015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C4BFF6-4B76-42D4-8CE8-90A6578E5F1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84EF46-9A58-49A0-92FA-8B3C6CF1EE2A}" type="datetime1">
              <a:rPr lang="ru-RU"/>
              <a:pPr>
                <a:defRPr/>
              </a:pPr>
              <a:t>08.06.2015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16E107-E740-4215-994F-74DC86EA370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D7C32E-1317-44AD-8F2D-99744AAA0062}" type="datetime1">
              <a:rPr lang="ru-RU"/>
              <a:pPr>
                <a:defRPr/>
              </a:pPr>
              <a:t>08.06.2015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D086D1-F9B9-4DDD-954D-528384A7DC0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8788D5-F641-4F0D-9044-4BFC84205F7B}" type="datetime1">
              <a:rPr lang="ru-RU"/>
              <a:pPr>
                <a:defRPr/>
              </a:pPr>
              <a:t>08.06.2015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0FF068-84D0-4B0F-AE1D-3550B5123AE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F3BEEC-3EC9-4D82-B240-9FEE046C24CA}" type="datetime1">
              <a:rPr lang="ru-RU"/>
              <a:pPr>
                <a:defRPr/>
              </a:pPr>
              <a:t>08.06.2015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2A46F2-257A-41A5-A2D8-1DC766B515C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B6FF99-9FBD-4C54-B52E-9822D33F3AA4}" type="datetime1">
              <a:rPr lang="ru-RU"/>
              <a:pPr>
                <a:defRPr/>
              </a:pPr>
              <a:t>08.06.2015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4BDC79-081E-4A40-ABD3-7AE3E492B2C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A8CA33-067C-4608-833F-D3103FAD3D88}" type="datetime1">
              <a:rPr lang="ru-RU"/>
              <a:pPr>
                <a:defRPr/>
              </a:pPr>
              <a:t>08.06.2015</a:t>
            </a:fld>
            <a:endParaRPr lang="ru-RU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0A5978-E3E5-49D0-AA1C-C23E0447F8D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25E740-AA6E-48BA-90F8-435F38CF15A8}" type="datetime1">
              <a:rPr lang="ru-RU"/>
              <a:pPr>
                <a:defRPr/>
              </a:pPr>
              <a:t>08.06.2015</a:t>
            </a:fld>
            <a:endParaRPr lang="ru-RU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FC0A07-5F4B-4F2C-822F-59C09D75AF9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608A48-99CA-4088-94CC-DF6D726F3A62}" type="datetime1">
              <a:rPr lang="ru-RU"/>
              <a:pPr>
                <a:defRPr/>
              </a:pPr>
              <a:t>08.06.2015</a:t>
            </a:fld>
            <a:endParaRPr lang="ru-RU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6C1130-5E78-49BF-B6F6-1492DB17608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38CC7D-42FD-4210-BFE9-655B3792AC54}" type="datetime1">
              <a:rPr lang="ru-RU"/>
              <a:pPr>
                <a:defRPr/>
              </a:pPr>
              <a:t>08.06.2015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EC0BA-72A3-4FB4-8F32-D1E58E8C0F5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D21C80-32C7-4704-94B9-09C837130018}" type="datetime1">
              <a:rPr lang="ru-RU"/>
              <a:pPr>
                <a:defRPr/>
              </a:pPr>
              <a:t>08.06.2015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E98FB6-2E5E-408E-9CCA-AD1E1D3CEC8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5123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AD46920-3922-4E8F-BADD-C2FACA8155CB}" type="datetime1">
              <a:rPr lang="ru-RU"/>
              <a:pPr>
                <a:defRPr/>
              </a:pPr>
              <a:t>08.06.2015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952E8C41-6DB6-48DE-A03A-5D514EC50CB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1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9.wmf"/><Relationship Id="rId4" Type="http://schemas.openxmlformats.org/officeDocument/2006/relationships/image" Target="../media/image6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11.wmf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2.bin"/><Relationship Id="rId18" Type="http://schemas.openxmlformats.org/officeDocument/2006/relationships/image" Target="../media/image19.wmf"/><Relationship Id="rId26" Type="http://schemas.openxmlformats.org/officeDocument/2006/relationships/image" Target="../media/image23.wmf"/><Relationship Id="rId3" Type="http://schemas.openxmlformats.org/officeDocument/2006/relationships/oleObject" Target="../embeddings/oleObject7.bin"/><Relationship Id="rId21" Type="http://schemas.openxmlformats.org/officeDocument/2006/relationships/oleObject" Target="../embeddings/oleObject16.bin"/><Relationship Id="rId34" Type="http://schemas.openxmlformats.org/officeDocument/2006/relationships/image" Target="../media/image27.wmf"/><Relationship Id="rId7" Type="http://schemas.openxmlformats.org/officeDocument/2006/relationships/oleObject" Target="../embeddings/oleObject9.bin"/><Relationship Id="rId12" Type="http://schemas.openxmlformats.org/officeDocument/2006/relationships/image" Target="../media/image16.wmf"/><Relationship Id="rId17" Type="http://schemas.openxmlformats.org/officeDocument/2006/relationships/oleObject" Target="../embeddings/oleObject14.bin"/><Relationship Id="rId25" Type="http://schemas.openxmlformats.org/officeDocument/2006/relationships/oleObject" Target="../embeddings/oleObject18.bin"/><Relationship Id="rId3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8.wmf"/><Relationship Id="rId20" Type="http://schemas.openxmlformats.org/officeDocument/2006/relationships/image" Target="../media/image20.wmf"/><Relationship Id="rId29" Type="http://schemas.openxmlformats.org/officeDocument/2006/relationships/oleObject" Target="../embeddings/oleObject20.bin"/><Relationship Id="rId1" Type="http://schemas.openxmlformats.org/officeDocument/2006/relationships/vmlDrawing" Target="../drawings/vmlDrawing2.vml"/><Relationship Id="rId6" Type="http://schemas.openxmlformats.org/officeDocument/2006/relationships/image" Target="../media/image13.wmf"/><Relationship Id="rId11" Type="http://schemas.openxmlformats.org/officeDocument/2006/relationships/oleObject" Target="../embeddings/oleObject11.bin"/><Relationship Id="rId24" Type="http://schemas.openxmlformats.org/officeDocument/2006/relationships/image" Target="../media/image22.wmf"/><Relationship Id="rId32" Type="http://schemas.openxmlformats.org/officeDocument/2006/relationships/image" Target="../media/image26.wmf"/><Relationship Id="rId5" Type="http://schemas.openxmlformats.org/officeDocument/2006/relationships/oleObject" Target="../embeddings/oleObject8.bin"/><Relationship Id="rId15" Type="http://schemas.openxmlformats.org/officeDocument/2006/relationships/oleObject" Target="../embeddings/oleObject13.bin"/><Relationship Id="rId23" Type="http://schemas.openxmlformats.org/officeDocument/2006/relationships/oleObject" Target="../embeddings/oleObject17.bin"/><Relationship Id="rId28" Type="http://schemas.openxmlformats.org/officeDocument/2006/relationships/image" Target="../media/image24.wmf"/><Relationship Id="rId10" Type="http://schemas.openxmlformats.org/officeDocument/2006/relationships/image" Target="../media/image15.wmf"/><Relationship Id="rId19" Type="http://schemas.openxmlformats.org/officeDocument/2006/relationships/oleObject" Target="../embeddings/oleObject15.bin"/><Relationship Id="rId31" Type="http://schemas.openxmlformats.org/officeDocument/2006/relationships/oleObject" Target="../embeddings/oleObject21.bin"/><Relationship Id="rId4" Type="http://schemas.openxmlformats.org/officeDocument/2006/relationships/image" Target="../media/image12.wmf"/><Relationship Id="rId9" Type="http://schemas.openxmlformats.org/officeDocument/2006/relationships/oleObject" Target="../embeddings/oleObject10.bin"/><Relationship Id="rId14" Type="http://schemas.openxmlformats.org/officeDocument/2006/relationships/image" Target="../media/image17.wmf"/><Relationship Id="rId22" Type="http://schemas.openxmlformats.org/officeDocument/2006/relationships/image" Target="../media/image21.wmf"/><Relationship Id="rId27" Type="http://schemas.openxmlformats.org/officeDocument/2006/relationships/oleObject" Target="../embeddings/oleObject19.bin"/><Relationship Id="rId30" Type="http://schemas.openxmlformats.org/officeDocument/2006/relationships/image" Target="../media/image25.wmf"/><Relationship Id="rId8" Type="http://schemas.openxmlformats.org/officeDocument/2006/relationships/image" Target="../media/image14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24.bin"/><Relationship Id="rId10" Type="http://schemas.openxmlformats.org/officeDocument/2006/relationships/image" Target="../media/image31.wmf"/><Relationship Id="rId4" Type="http://schemas.openxmlformats.org/officeDocument/2006/relationships/image" Target="../media/image28.wmf"/><Relationship Id="rId9" Type="http://schemas.openxmlformats.org/officeDocument/2006/relationships/oleObject" Target="../embeddings/oleObject26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3" Type="http://schemas.openxmlformats.org/officeDocument/2006/relationships/notesSlide" Target="../notesSlides/notesSlide1.xml"/><Relationship Id="rId7" Type="http://schemas.openxmlformats.org/officeDocument/2006/relationships/oleObject" Target="../embeddings/oleObject28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38.png"/><Relationship Id="rId5" Type="http://schemas.openxmlformats.org/officeDocument/2006/relationships/image" Target="../media/image35.wmf"/><Relationship Id="rId10" Type="http://schemas.openxmlformats.org/officeDocument/2006/relationships/image" Target="../media/image37.wmf"/><Relationship Id="rId4" Type="http://schemas.openxmlformats.org/officeDocument/2006/relationships/oleObject" Target="../embeddings/oleObject27.bin"/><Relationship Id="rId9" Type="http://schemas.openxmlformats.org/officeDocument/2006/relationships/oleObject" Target="../embeddings/oleObject29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580A17-E6F2-4F4F-8F71-C33154A1AECF}" type="slidenum">
              <a:rPr lang="ru-RU"/>
              <a:pPr>
                <a:defRPr/>
              </a:pPr>
              <a:t>1</a:t>
            </a:fld>
            <a:endParaRPr lang="ru-RU"/>
          </a:p>
        </p:txBody>
      </p:sp>
      <p:sp>
        <p:nvSpPr>
          <p:cNvPr id="6149" name="TextBox 12"/>
          <p:cNvSpPr txBox="1">
            <a:spLocks noChangeArrowheads="1"/>
          </p:cNvSpPr>
          <p:nvPr/>
        </p:nvSpPr>
        <p:spPr bwMode="auto">
          <a:xfrm>
            <a:off x="5076825" y="4724400"/>
            <a:ext cx="3455988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студентка 4-го курса</a:t>
            </a:r>
          </a:p>
          <a:p>
            <a:pPr algn="r"/>
            <a:r>
              <a:rPr lang="ru-RU" sz="2000" b="1" u="sng" dirty="0">
                <a:latin typeface="Times New Roman" pitchFamily="18" charset="0"/>
                <a:cs typeface="Times New Roman" pitchFamily="18" charset="0"/>
              </a:rPr>
              <a:t>Тюрина Е.А.</a:t>
            </a:r>
          </a:p>
          <a:p>
            <a:pPr algn="r"/>
            <a:endParaRPr lang="ru-RU" sz="2000" dirty="0">
              <a:latin typeface="Times New Roman" pitchFamily="18" charset="0"/>
              <a:cs typeface="Times New Roman" pitchFamily="18" charset="0"/>
            </a:endParaRPr>
          </a:p>
          <a:p>
            <a:pPr algn="r"/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Научный руководитель</a:t>
            </a:r>
          </a:p>
          <a:p>
            <a:pPr algn="r"/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к.х.н., ст.н.с.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Вельмужов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А.П.</a:t>
            </a:r>
          </a:p>
        </p:txBody>
      </p:sp>
      <p:sp>
        <p:nvSpPr>
          <p:cNvPr id="14" name="Rectangle 1"/>
          <p:cNvSpPr>
            <a:spLocks noChangeArrowheads="1"/>
          </p:cNvSpPr>
          <p:nvPr/>
        </p:nvSpPr>
        <p:spPr bwMode="auto">
          <a:xfrm>
            <a:off x="0" y="3002176"/>
            <a:ext cx="914400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ПОЛУЧЕНИЕ ТИОГАЛЛАТА ЦИНКА</a:t>
            </a:r>
            <a:r>
              <a:rPr kumimoji="0" lang="ru-RU" sz="24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ВЗАИМОДЕЙСТВИЕМ ЙОДИДА ЦИНКА(</a:t>
            </a:r>
            <a:r>
              <a:rPr lang="en-US" sz="2400" b="1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II</a:t>
            </a:r>
            <a:r>
              <a:rPr kumimoji="0" lang="ru-RU" sz="24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)</a:t>
            </a:r>
            <a:r>
              <a:rPr kumimoji="0" lang="en-US" sz="24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ru-RU" sz="2400" b="1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И ЙОДИДА ГАЛЛИЯ(</a:t>
            </a:r>
            <a:r>
              <a:rPr lang="en-US" sz="2400" b="1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III</a:t>
            </a:r>
            <a:r>
              <a:rPr lang="ru-RU" sz="2400" b="1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) С СЕРОЙ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2000" b="1" i="1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Квалификационная работа</a:t>
            </a:r>
            <a:endParaRPr kumimoji="0" lang="ru-RU" sz="2000" b="1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5122" name="Picture 2" descr="http://www.unn.ru/images/header_summer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31828"/>
            <a:ext cx="9144000" cy="1280948"/>
          </a:xfrm>
          <a:prstGeom prst="rect">
            <a:avLst/>
          </a:prstGeom>
          <a:noFill/>
        </p:spPr>
      </p:pic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2700" y="1268760"/>
            <a:ext cx="9156700" cy="1368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Прямоугольник 18"/>
          <p:cNvSpPr/>
          <p:nvPr/>
        </p:nvSpPr>
        <p:spPr>
          <a:xfrm>
            <a:off x="3779912" y="1412776"/>
            <a:ext cx="518457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000" b="1" kern="0" dirty="0" smtClean="0">
                <a:latin typeface="Times New Roman" pitchFamily="18" charset="0"/>
                <a:cs typeface="Times New Roman" pitchFamily="18" charset="0"/>
              </a:rPr>
              <a:t>Институт химии высокочистых веществ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000" b="1" kern="0" dirty="0" smtClean="0">
                <a:latin typeface="Times New Roman" pitchFamily="18" charset="0"/>
                <a:cs typeface="Times New Roman" pitchFamily="18" charset="0"/>
              </a:rPr>
              <a:t>им. Г.Г.Девятых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000" b="1" kern="0" dirty="0" smtClean="0">
                <a:latin typeface="Times New Roman" pitchFamily="18" charset="0"/>
                <a:cs typeface="Times New Roman" pitchFamily="18" charset="0"/>
              </a:rPr>
              <a:t>Российской академии наук</a:t>
            </a:r>
            <a:endParaRPr lang="ru-RU" sz="2000" b="1" kern="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347864" y="6381328"/>
            <a:ext cx="3096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 smtClean="0"/>
              <a:t>Нижний Новгород – 2015 </a:t>
            </a:r>
            <a:endParaRPr lang="ru-RU" sz="1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00B1AA-BB02-4BF6-9F6D-743E8BB6A16E}" type="slidenum">
              <a:rPr lang="ru-RU"/>
              <a:pPr>
                <a:defRPr/>
              </a:pPr>
              <a:t>10</a:t>
            </a:fld>
            <a:endParaRPr lang="ru-RU"/>
          </a:p>
        </p:txBody>
      </p:sp>
      <p:sp>
        <p:nvSpPr>
          <p:cNvPr id="11267" name="TextBox 5"/>
          <p:cNvSpPr txBox="1">
            <a:spLocks noChangeArrowheads="1"/>
          </p:cNvSpPr>
          <p:nvPr/>
        </p:nvSpPr>
        <p:spPr bwMode="auto">
          <a:xfrm>
            <a:off x="468313" y="836613"/>
            <a:ext cx="8424862" cy="6247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buFontTx/>
              <a:buAutoNum type="arabicPeriod"/>
            </a:pPr>
            <a:r>
              <a:rPr lang="ru-RU" sz="2000" dirty="0">
                <a:latin typeface="Calibri" pitchFamily="34" charset="0"/>
              </a:rPr>
              <a:t> 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Методом констант равновесия проведено термодинамическое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моделирование систем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ZnI</a:t>
            </a:r>
            <a:r>
              <a:rPr lang="en-US" b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ru-RU" b="1" baseline="-25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 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и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GaI</a:t>
            </a:r>
            <a:r>
              <a:rPr lang="en-US" b="1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ru-RU" b="1" baseline="-25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. Рассчитан химический и фазовый составы систем в температурном интервале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200–500</a:t>
            </a:r>
            <a:r>
              <a:rPr lang="ru-RU" b="1" baseline="30000" dirty="0" smtClean="0">
                <a:latin typeface="Times New Roman" pitchFamily="18" charset="0"/>
                <a:cs typeface="Times New Roman" pitchFamily="18" charset="0"/>
              </a:rPr>
              <a:t>о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С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. Выход сульфида цинка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(II)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 возрастает  от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14.6% 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при 200</a:t>
            </a:r>
            <a:r>
              <a:rPr lang="ru-RU" b="1" baseline="30000" dirty="0">
                <a:latin typeface="Times New Roman" pitchFamily="18" charset="0"/>
                <a:cs typeface="Times New Roman" pitchFamily="18" charset="0"/>
              </a:rPr>
              <a:t>о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С до 26.9% при 500</a:t>
            </a:r>
            <a:r>
              <a:rPr lang="ru-RU" b="1" baseline="30000" dirty="0">
                <a:latin typeface="Times New Roman" pitchFamily="18" charset="0"/>
                <a:cs typeface="Times New Roman" pitchFamily="18" charset="0"/>
              </a:rPr>
              <a:t>о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С. Выход сульфида галлия(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III) 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близок к 100% в исследуемом интервале температур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b="1" dirty="0">
                <a:latin typeface="Times New Roman" pitchFamily="18" charset="0"/>
                <a:cs typeface="Times New Roman" pitchFamily="18" charset="0"/>
              </a:rPr>
            </a:br>
            <a:endParaRPr lang="ru-RU" b="1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Tx/>
              <a:buAutoNum type="arabicPeriod"/>
            </a:pPr>
            <a:r>
              <a:rPr lang="ru-RU" b="1" dirty="0">
                <a:latin typeface="Times New Roman" pitchFamily="18" charset="0"/>
                <a:cs typeface="Times New Roman" pitchFamily="18" charset="0"/>
              </a:rPr>
              <a:t>Взаимодействием йодида галлия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(III)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 и йодида цинка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(II)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 с серой в двухсекционном реакторе из кварцевого стекла при температурах 350</a:t>
            </a:r>
            <a:r>
              <a:rPr lang="ru-RU" b="1" baseline="30000" dirty="0">
                <a:latin typeface="Times New Roman" pitchFamily="18" charset="0"/>
                <a:cs typeface="Times New Roman" pitchFamily="18" charset="0"/>
              </a:rPr>
              <a:t>о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С и 450</a:t>
            </a:r>
            <a:r>
              <a:rPr lang="ru-RU" b="1" baseline="30000" dirty="0">
                <a:latin typeface="Times New Roman" pitchFamily="18" charset="0"/>
                <a:cs typeface="Times New Roman" pitchFamily="18" charset="0"/>
              </a:rPr>
              <a:t>о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С, соответственно, синтезированы сульфид галлия(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III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) и сульфид цинка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(II)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. Отклонения составов полученных сульфидов от стехиометрического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не превышало 5%. 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Остаточное содержание йода </a:t>
            </a:r>
            <a:r>
              <a:rPr lang="ru-RU" b="1">
                <a:latin typeface="Times New Roman" pitchFamily="18" charset="0"/>
                <a:cs typeface="Times New Roman" pitchFamily="18" charset="0"/>
              </a:rPr>
              <a:t>составило </a:t>
            </a:r>
            <a:r>
              <a:rPr lang="ru-RU" b="1" smtClean="0">
                <a:latin typeface="Times New Roman" pitchFamily="18" charset="0"/>
                <a:cs typeface="Times New Roman" pitchFamily="18" charset="0"/>
              </a:rPr>
              <a:t>0.4–1.8 </a:t>
            </a:r>
            <a:r>
              <a:rPr lang="ru-RU" b="1" dirty="0" err="1">
                <a:latin typeface="Times New Roman" pitchFamily="18" charset="0"/>
                <a:cs typeface="Times New Roman" pitchFamily="18" charset="0"/>
              </a:rPr>
              <a:t>ат.%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 в зависимости от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температуры и времени прокаливания. 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Выход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сульфида галлия(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III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составил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93–96%, сульфида цинка(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II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) 86–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88%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Tx/>
              <a:buAutoNum type="arabicPeriod"/>
            </a:pP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Показана принципиальная возможность получения тиогаллат цинка 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с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овместным 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взаимодействием йодида галлия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(III)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 и йодида цинка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(II)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 с серой при температуре 450</a:t>
            </a:r>
            <a:r>
              <a:rPr lang="ru-RU" b="1" baseline="30000" dirty="0">
                <a:latin typeface="Times New Roman" pitchFamily="18" charset="0"/>
                <a:cs typeface="Times New Roman" pitchFamily="18" charset="0"/>
              </a:rPr>
              <a:t>о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С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 в течение двух часов. Выход продукта составил 92% от теоретического значения. Отклонения от состава: 14.7% для галлия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20.2% для цинка, 1.2% для серы.</a:t>
            </a:r>
            <a:endParaRPr lang="ru-RU" b="1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Tx/>
              <a:buAutoNum type="arabicPeriod"/>
            </a:pPr>
            <a:endParaRPr lang="en-US" sz="2000" dirty="0">
              <a:latin typeface="Calibri" pitchFamily="34" charset="0"/>
            </a:endParaRPr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4011613" y="333375"/>
            <a:ext cx="1168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ru-RU" b="1">
                <a:solidFill>
                  <a:schemeClr val="tx2"/>
                </a:solidFill>
              </a:rPr>
              <a:t>Выводы</a:t>
            </a:r>
          </a:p>
        </p:txBody>
      </p:sp>
      <p:sp>
        <p:nvSpPr>
          <p:cNvPr id="11269" name="Line 19"/>
          <p:cNvSpPr>
            <a:spLocks noChangeShapeType="1"/>
          </p:cNvSpPr>
          <p:nvPr/>
        </p:nvSpPr>
        <p:spPr bwMode="auto">
          <a:xfrm>
            <a:off x="539750" y="260350"/>
            <a:ext cx="8353425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1270" name="Line 17"/>
          <p:cNvSpPr>
            <a:spLocks noChangeShapeType="1"/>
          </p:cNvSpPr>
          <p:nvPr/>
        </p:nvSpPr>
        <p:spPr bwMode="auto">
          <a:xfrm>
            <a:off x="539750" y="763588"/>
            <a:ext cx="6481763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9167D1-2250-4993-94E8-CB7B9B3A6D5C}" type="slidenum">
              <a:rPr lang="ru-RU" smtClean="0"/>
              <a:pPr>
                <a:defRPr/>
              </a:pPr>
              <a:t>2</a:t>
            </a:fld>
            <a:endParaRPr lang="ru-RU"/>
          </a:p>
        </p:txBody>
      </p:sp>
      <p:sp>
        <p:nvSpPr>
          <p:cNvPr id="7173" name="Rectangle 8"/>
          <p:cNvSpPr>
            <a:spLocks noChangeArrowheads="1"/>
          </p:cNvSpPr>
          <p:nvPr/>
        </p:nvSpPr>
        <p:spPr bwMode="auto">
          <a:xfrm>
            <a:off x="2555875" y="333375"/>
            <a:ext cx="336540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b="1" dirty="0">
                <a:solidFill>
                  <a:schemeClr val="tx2"/>
                </a:solidFill>
              </a:rPr>
              <a:t>Свойства тиогаллата цинка</a:t>
            </a:r>
          </a:p>
        </p:txBody>
      </p:sp>
      <p:pic>
        <p:nvPicPr>
          <p:cNvPr id="717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650" y="981075"/>
            <a:ext cx="3311525" cy="2598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5940425" y="2679700"/>
            <a:ext cx="15113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400" b="1" dirty="0">
                <a:latin typeface="Arial" charset="0"/>
              </a:rPr>
              <a:t>ZnGa</a:t>
            </a:r>
            <a:r>
              <a:rPr lang="en-US" sz="2400" b="1" baseline="-25000" dirty="0">
                <a:latin typeface="Arial" charset="0"/>
              </a:rPr>
              <a:t>2</a:t>
            </a:r>
            <a:r>
              <a:rPr lang="en-US" sz="2400" b="1" dirty="0">
                <a:latin typeface="Arial" charset="0"/>
              </a:rPr>
              <a:t>S</a:t>
            </a:r>
            <a:r>
              <a:rPr lang="en-US" sz="2400" b="1" baseline="-25000" dirty="0">
                <a:latin typeface="Arial" charset="0"/>
              </a:rPr>
              <a:t>4</a:t>
            </a:r>
            <a:endParaRPr lang="ru-RU" sz="2400" b="1" baseline="-25000" dirty="0">
              <a:latin typeface="Arial" charset="0"/>
            </a:endParaRPr>
          </a:p>
        </p:txBody>
      </p:sp>
      <p:grpSp>
        <p:nvGrpSpPr>
          <p:cNvPr id="7176" name="Группа 22"/>
          <p:cNvGrpSpPr>
            <a:grpSpLocks/>
          </p:cNvGrpSpPr>
          <p:nvPr/>
        </p:nvGrpSpPr>
        <p:grpSpPr bwMode="auto">
          <a:xfrm>
            <a:off x="5148263" y="3097213"/>
            <a:ext cx="3600450" cy="3211512"/>
            <a:chOff x="5292080" y="3140968"/>
            <a:chExt cx="3600400" cy="3212705"/>
          </a:xfrm>
        </p:grpSpPr>
        <p:grpSp>
          <p:nvGrpSpPr>
            <p:cNvPr id="7184" name="Группа 17"/>
            <p:cNvGrpSpPr>
              <a:grpSpLocks/>
            </p:cNvGrpSpPr>
            <p:nvPr/>
          </p:nvGrpSpPr>
          <p:grpSpPr bwMode="auto">
            <a:xfrm>
              <a:off x="5292080" y="3140968"/>
              <a:ext cx="3384376" cy="3212705"/>
              <a:chOff x="5292080" y="3140968"/>
              <a:chExt cx="3384376" cy="3212705"/>
            </a:xfrm>
          </p:grpSpPr>
          <p:pic>
            <p:nvPicPr>
              <p:cNvPr id="7189" name="Picture 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292080" y="3140968"/>
                <a:ext cx="3384376" cy="32127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4" name="Прямоугольник 13"/>
              <p:cNvSpPr/>
              <p:nvPr/>
            </p:nvSpPr>
            <p:spPr>
              <a:xfrm>
                <a:off x="8244789" y="3933424"/>
                <a:ext cx="215897" cy="21598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ru-RU"/>
              </a:p>
            </p:txBody>
          </p:sp>
          <p:sp>
            <p:nvSpPr>
              <p:cNvPr id="15" name="Прямоугольник 14"/>
              <p:cNvSpPr/>
              <p:nvPr/>
            </p:nvSpPr>
            <p:spPr>
              <a:xfrm>
                <a:off x="8100328" y="4509901"/>
                <a:ext cx="360358" cy="21598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ru-RU"/>
              </a:p>
            </p:txBody>
          </p:sp>
          <p:sp>
            <p:nvSpPr>
              <p:cNvPr id="16" name="Прямоугольник 15"/>
              <p:cNvSpPr/>
              <p:nvPr/>
            </p:nvSpPr>
            <p:spPr>
              <a:xfrm>
                <a:off x="8171765" y="5121315"/>
                <a:ext cx="288921" cy="25250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ru-RU"/>
              </a:p>
            </p:txBody>
          </p:sp>
          <p:sp>
            <p:nvSpPr>
              <p:cNvPr id="17" name="Прямоугольник 16"/>
              <p:cNvSpPr/>
              <p:nvPr/>
            </p:nvSpPr>
            <p:spPr>
              <a:xfrm>
                <a:off x="8100328" y="5589802"/>
                <a:ext cx="576255" cy="21598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ru-RU"/>
              </a:p>
            </p:txBody>
          </p:sp>
        </p:grpSp>
        <p:sp>
          <p:nvSpPr>
            <p:cNvPr id="7185" name="TextBox 18"/>
            <p:cNvSpPr txBox="1">
              <a:spLocks noChangeArrowheads="1"/>
            </p:cNvSpPr>
            <p:nvPr/>
          </p:nvSpPr>
          <p:spPr bwMode="auto">
            <a:xfrm>
              <a:off x="8100392" y="3923764"/>
              <a:ext cx="50405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Zn</a:t>
              </a:r>
              <a:endParaRPr lang="ru-RU"/>
            </a:p>
          </p:txBody>
        </p:sp>
        <p:sp>
          <p:nvSpPr>
            <p:cNvPr id="7186" name="TextBox 19"/>
            <p:cNvSpPr txBox="1">
              <a:spLocks noChangeArrowheads="1"/>
            </p:cNvSpPr>
            <p:nvPr/>
          </p:nvSpPr>
          <p:spPr bwMode="auto">
            <a:xfrm>
              <a:off x="8100392" y="4499828"/>
              <a:ext cx="50405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Ga</a:t>
              </a:r>
              <a:endParaRPr lang="ru-RU"/>
            </a:p>
          </p:txBody>
        </p:sp>
        <p:sp>
          <p:nvSpPr>
            <p:cNvPr id="7187" name="TextBox 20"/>
            <p:cNvSpPr txBox="1">
              <a:spLocks noChangeArrowheads="1"/>
            </p:cNvSpPr>
            <p:nvPr/>
          </p:nvSpPr>
          <p:spPr bwMode="auto">
            <a:xfrm>
              <a:off x="8172400" y="5075892"/>
              <a:ext cx="50405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S</a:t>
              </a:r>
              <a:endParaRPr lang="ru-RU"/>
            </a:p>
          </p:txBody>
        </p:sp>
        <p:sp>
          <p:nvSpPr>
            <p:cNvPr id="7188" name="TextBox 21"/>
            <p:cNvSpPr txBox="1">
              <a:spLocks noChangeArrowheads="1"/>
            </p:cNvSpPr>
            <p:nvPr/>
          </p:nvSpPr>
          <p:spPr bwMode="auto">
            <a:xfrm>
              <a:off x="7956376" y="5517232"/>
              <a:ext cx="936104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ru-RU" sz="1200"/>
                <a:t>Вакансия</a:t>
              </a:r>
            </a:p>
          </p:txBody>
        </p:sp>
      </p:grpSp>
      <p:sp>
        <p:nvSpPr>
          <p:cNvPr id="7177" name="TextBox 23"/>
          <p:cNvSpPr txBox="1">
            <a:spLocks noChangeArrowheads="1"/>
          </p:cNvSpPr>
          <p:nvPr/>
        </p:nvSpPr>
        <p:spPr bwMode="auto">
          <a:xfrm>
            <a:off x="395288" y="3573463"/>
            <a:ext cx="446405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200" b="1"/>
              <a:t>Люминесценция </a:t>
            </a:r>
            <a:r>
              <a:rPr lang="en-US" sz="1200" b="1"/>
              <a:t>ZnGa</a:t>
            </a:r>
            <a:r>
              <a:rPr lang="en-US" sz="1200" b="1" baseline="-25000"/>
              <a:t>2</a:t>
            </a:r>
            <a:r>
              <a:rPr lang="en-US" sz="1200" b="1"/>
              <a:t>S</a:t>
            </a:r>
            <a:r>
              <a:rPr lang="en-US" sz="1200" b="1" baseline="-25000"/>
              <a:t>4</a:t>
            </a:r>
            <a:r>
              <a:rPr lang="ru-RU" sz="1200" b="1"/>
              <a:t>, легированного ионами </a:t>
            </a:r>
            <a:r>
              <a:rPr lang="en-US" sz="1200" b="1"/>
              <a:t>Mn</a:t>
            </a:r>
            <a:r>
              <a:rPr lang="en-US" sz="1200" b="1" baseline="30000"/>
              <a:t>2+</a:t>
            </a:r>
            <a:endParaRPr lang="ru-RU" sz="1200" b="1" baseline="30000"/>
          </a:p>
        </p:txBody>
      </p:sp>
      <p:sp>
        <p:nvSpPr>
          <p:cNvPr id="7178" name="TextBox 24"/>
          <p:cNvSpPr txBox="1">
            <a:spLocks noChangeArrowheads="1"/>
          </p:cNvSpPr>
          <p:nvPr/>
        </p:nvSpPr>
        <p:spPr bwMode="auto">
          <a:xfrm>
            <a:off x="755650" y="6381750"/>
            <a:ext cx="446405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200" b="1"/>
              <a:t>Спектр пропускания  </a:t>
            </a:r>
            <a:r>
              <a:rPr lang="en-US" sz="1200" b="1"/>
              <a:t>ZnGa</a:t>
            </a:r>
            <a:r>
              <a:rPr lang="en-US" sz="1200" b="1" baseline="-25000"/>
              <a:t>2</a:t>
            </a:r>
            <a:r>
              <a:rPr lang="en-US" sz="1200" b="1"/>
              <a:t>S</a:t>
            </a:r>
            <a:r>
              <a:rPr lang="en-US" sz="1200" b="1" baseline="-25000"/>
              <a:t>4</a:t>
            </a:r>
            <a:r>
              <a:rPr lang="ru-RU" sz="1200" b="1"/>
              <a:t>, в ИК диапазоне</a:t>
            </a:r>
            <a:endParaRPr lang="ru-RU" sz="1200" b="1" baseline="30000"/>
          </a:p>
        </p:txBody>
      </p:sp>
      <p:sp>
        <p:nvSpPr>
          <p:cNvPr id="7179" name="TextBox 25"/>
          <p:cNvSpPr txBox="1">
            <a:spLocks noChangeArrowheads="1"/>
          </p:cNvSpPr>
          <p:nvPr/>
        </p:nvSpPr>
        <p:spPr bwMode="auto">
          <a:xfrm>
            <a:off x="5292725" y="6392863"/>
            <a:ext cx="2951163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200" b="1"/>
              <a:t>Кристаллическая структура </a:t>
            </a:r>
            <a:r>
              <a:rPr lang="en-US" sz="1200" b="1"/>
              <a:t>ZnGa</a:t>
            </a:r>
            <a:r>
              <a:rPr lang="en-US" sz="1200" b="1" baseline="-25000"/>
              <a:t>2</a:t>
            </a:r>
            <a:r>
              <a:rPr lang="en-US" sz="1200" b="1"/>
              <a:t>S</a:t>
            </a:r>
            <a:r>
              <a:rPr lang="en-US" sz="1200" b="1" baseline="-25000"/>
              <a:t>4</a:t>
            </a:r>
            <a:r>
              <a:rPr lang="ru-RU" sz="1200" b="1"/>
              <a:t> </a:t>
            </a:r>
            <a:endParaRPr lang="ru-RU" sz="1200" b="1" baseline="30000"/>
          </a:p>
        </p:txBody>
      </p:sp>
      <p:sp>
        <p:nvSpPr>
          <p:cNvPr id="7180" name="TextBox 28"/>
          <p:cNvSpPr txBox="1">
            <a:spLocks noChangeArrowheads="1"/>
          </p:cNvSpPr>
          <p:nvPr/>
        </p:nvSpPr>
        <p:spPr bwMode="auto">
          <a:xfrm>
            <a:off x="4500563" y="1052513"/>
            <a:ext cx="259171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i="1" dirty="0"/>
              <a:t>T</a:t>
            </a:r>
            <a:r>
              <a:rPr lang="ru-RU" baseline="-25000" dirty="0" err="1"/>
              <a:t>пл</a:t>
            </a:r>
            <a:r>
              <a:rPr lang="ru-RU" dirty="0"/>
              <a:t> = </a:t>
            </a:r>
            <a:r>
              <a:rPr lang="ru-RU" dirty="0" smtClean="0">
                <a:cs typeface="Arial" pitchFamily="34" charset="0"/>
              </a:rPr>
              <a:t>1</a:t>
            </a:r>
            <a:r>
              <a:rPr lang="en-US" dirty="0" smtClean="0">
                <a:cs typeface="Arial" pitchFamily="34" charset="0"/>
              </a:rPr>
              <a:t>248 ± 30 (</a:t>
            </a:r>
            <a:r>
              <a:rPr lang="ru-RU" baseline="30000" dirty="0" err="1" smtClean="0">
                <a:cs typeface="Arial" pitchFamily="34" charset="0"/>
              </a:rPr>
              <a:t>о</a:t>
            </a:r>
            <a:r>
              <a:rPr lang="ru-RU" dirty="0" err="1" smtClean="0">
                <a:cs typeface="Arial" pitchFamily="34" charset="0"/>
              </a:rPr>
              <a:t>С</a:t>
            </a:r>
            <a:r>
              <a:rPr lang="en-US" dirty="0" smtClean="0">
                <a:cs typeface="Arial" pitchFamily="34" charset="0"/>
              </a:rPr>
              <a:t>)</a:t>
            </a:r>
            <a:endParaRPr lang="ru-RU" dirty="0">
              <a:cs typeface="Arial" pitchFamily="34" charset="0"/>
            </a:endParaRPr>
          </a:p>
        </p:txBody>
      </p:sp>
      <p:sp>
        <p:nvSpPr>
          <p:cNvPr id="7181" name="TextBox 29"/>
          <p:cNvSpPr txBox="1">
            <a:spLocks noChangeArrowheads="1"/>
          </p:cNvSpPr>
          <p:nvPr/>
        </p:nvSpPr>
        <p:spPr bwMode="auto">
          <a:xfrm>
            <a:off x="4500563" y="1557338"/>
            <a:ext cx="20161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i="1" dirty="0" err="1"/>
              <a:t>E</a:t>
            </a:r>
            <a:r>
              <a:rPr lang="en-US" baseline="-25000" dirty="0" err="1"/>
              <a:t>g</a:t>
            </a:r>
            <a:r>
              <a:rPr lang="ru-RU" dirty="0"/>
              <a:t> = </a:t>
            </a:r>
            <a:r>
              <a:rPr lang="en-US" dirty="0" smtClean="0"/>
              <a:t>3.</a:t>
            </a:r>
            <a:r>
              <a:rPr lang="ru-RU" dirty="0" smtClean="0"/>
              <a:t>18</a:t>
            </a:r>
            <a:r>
              <a:rPr lang="en-US" dirty="0" smtClean="0"/>
              <a:t> </a:t>
            </a:r>
            <a:r>
              <a:rPr lang="ru-RU" dirty="0"/>
              <a:t>эВ</a:t>
            </a:r>
          </a:p>
        </p:txBody>
      </p:sp>
      <p:sp>
        <p:nvSpPr>
          <p:cNvPr id="7182" name="TextBox 30"/>
          <p:cNvSpPr txBox="1">
            <a:spLocks noChangeArrowheads="1"/>
          </p:cNvSpPr>
          <p:nvPr/>
        </p:nvSpPr>
        <p:spPr bwMode="auto">
          <a:xfrm>
            <a:off x="4427538" y="2060848"/>
            <a:ext cx="4176712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dirty="0"/>
              <a:t>Область прозрачности</a:t>
            </a:r>
            <a:r>
              <a:rPr lang="en-US" dirty="0"/>
              <a:t> </a:t>
            </a:r>
            <a:r>
              <a:rPr lang="ru-RU" dirty="0" smtClean="0"/>
              <a:t>0.3</a:t>
            </a:r>
            <a:r>
              <a:rPr lang="en-US" dirty="0" smtClean="0"/>
              <a:t>–</a:t>
            </a:r>
            <a:r>
              <a:rPr lang="ru-RU" dirty="0" smtClean="0"/>
              <a:t>12 </a:t>
            </a:r>
            <a:r>
              <a:rPr lang="ru-RU" dirty="0"/>
              <a:t>мкм</a:t>
            </a:r>
          </a:p>
        </p:txBody>
      </p:sp>
      <p:pic>
        <p:nvPicPr>
          <p:cNvPr id="7183" name="Picture 31" descr="C:\Users\я\Desktop\ZnGa2S4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4213" y="3933825"/>
            <a:ext cx="3600450" cy="242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" name="Line 19"/>
          <p:cNvSpPr>
            <a:spLocks noChangeShapeType="1"/>
          </p:cNvSpPr>
          <p:nvPr/>
        </p:nvSpPr>
        <p:spPr bwMode="auto">
          <a:xfrm>
            <a:off x="539750" y="260350"/>
            <a:ext cx="8353425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7" name="Line 17"/>
          <p:cNvSpPr>
            <a:spLocks noChangeShapeType="1"/>
          </p:cNvSpPr>
          <p:nvPr/>
        </p:nvSpPr>
        <p:spPr bwMode="auto">
          <a:xfrm>
            <a:off x="539750" y="763588"/>
            <a:ext cx="6481763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73FF49-62D9-4D92-B55D-9D81250DB610}" type="slidenum">
              <a:rPr lang="ru-RU" smtClean="0"/>
              <a:pPr>
                <a:defRPr/>
              </a:pPr>
              <a:t>3</a:t>
            </a:fld>
            <a:endParaRPr lang="ru-RU"/>
          </a:p>
        </p:txBody>
      </p:sp>
      <p:sp>
        <p:nvSpPr>
          <p:cNvPr id="8195" name="TextBox 4"/>
          <p:cNvSpPr txBox="1">
            <a:spLocks noChangeArrowheads="1"/>
          </p:cNvSpPr>
          <p:nvPr/>
        </p:nvSpPr>
        <p:spPr bwMode="auto">
          <a:xfrm>
            <a:off x="900113" y="1073150"/>
            <a:ext cx="7561262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b="1" dirty="0">
                <a:latin typeface="Times New Roman" pitchFamily="18" charset="0"/>
                <a:cs typeface="Times New Roman" pitchFamily="18" charset="0"/>
              </a:rPr>
              <a:t>показать принципиальную возможность получения тиогаллата цинка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ZnGa</a:t>
            </a:r>
            <a:r>
              <a:rPr lang="en-US" b="1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b="1" baseline="-2500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ru-RU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взаимодействием йодида цинка(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II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) и йодида галлия(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III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) с серой </a:t>
            </a:r>
            <a:r>
              <a:rPr lang="ru-RU" b="1" dirty="0">
                <a:latin typeface="Times New Roman" pitchFamily="18" charset="0"/>
              </a:rPr>
              <a:t>при температурах не выше 650°С.</a:t>
            </a:r>
            <a:endParaRPr lang="ru-RU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196" name="TextBox 5"/>
          <p:cNvSpPr txBox="1">
            <a:spLocks noChangeArrowheads="1"/>
          </p:cNvSpPr>
          <p:nvPr/>
        </p:nvSpPr>
        <p:spPr bwMode="auto">
          <a:xfrm>
            <a:off x="900113" y="3284538"/>
            <a:ext cx="7561262" cy="314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ru-RU" b="1">
                <a:latin typeface="Times New Roman" pitchFamily="18" charset="0"/>
              </a:rPr>
              <a:t>исследовать термодинамическое равновесие систем </a:t>
            </a:r>
            <a:r>
              <a:rPr lang="en-US" b="1">
                <a:latin typeface="Times New Roman" pitchFamily="18" charset="0"/>
              </a:rPr>
              <a:t>ZnI</a:t>
            </a:r>
            <a:r>
              <a:rPr lang="ru-RU" b="1" baseline="-25000">
                <a:latin typeface="Times New Roman" pitchFamily="18" charset="0"/>
              </a:rPr>
              <a:t>2</a:t>
            </a:r>
            <a:r>
              <a:rPr lang="ru-RU" b="1">
                <a:latin typeface="Times New Roman" pitchFamily="18" charset="0"/>
              </a:rPr>
              <a:t>–</a:t>
            </a:r>
            <a:r>
              <a:rPr lang="en-US" b="1">
                <a:latin typeface="Times New Roman" pitchFamily="18" charset="0"/>
              </a:rPr>
              <a:t>S</a:t>
            </a:r>
            <a:r>
              <a:rPr lang="ru-RU" b="1">
                <a:latin typeface="Times New Roman" pitchFamily="18" charset="0"/>
              </a:rPr>
              <a:t>, </a:t>
            </a:r>
            <a:r>
              <a:rPr lang="en-US" b="1">
                <a:latin typeface="Times New Roman" pitchFamily="18" charset="0"/>
              </a:rPr>
              <a:t>GaI</a:t>
            </a:r>
            <a:r>
              <a:rPr lang="ru-RU" b="1" baseline="-25000">
                <a:latin typeface="Times New Roman" pitchFamily="18" charset="0"/>
              </a:rPr>
              <a:t>3</a:t>
            </a:r>
            <a:r>
              <a:rPr lang="ru-RU" b="1">
                <a:latin typeface="Times New Roman" pitchFamily="18" charset="0"/>
              </a:rPr>
              <a:t>–</a:t>
            </a:r>
            <a:r>
              <a:rPr lang="en-US" b="1">
                <a:latin typeface="Times New Roman" pitchFamily="18" charset="0"/>
              </a:rPr>
              <a:t>S</a:t>
            </a:r>
            <a:r>
              <a:rPr lang="ru-RU" b="1">
                <a:latin typeface="Times New Roman" pitchFamily="18" charset="0"/>
              </a:rPr>
              <a:t> методом констант равновесия;</a:t>
            </a:r>
          </a:p>
          <a:p>
            <a:pPr marL="342900" indent="-342900"/>
            <a:endParaRPr lang="ru-RU" b="1">
              <a:latin typeface="Times New Roman" pitchFamily="18" charset="0"/>
            </a:endParaRPr>
          </a:p>
          <a:p>
            <a:pPr marL="342900" indent="-342900"/>
            <a:r>
              <a:rPr lang="ru-RU" b="1">
                <a:latin typeface="Times New Roman" pitchFamily="18" charset="0"/>
              </a:rPr>
              <a:t>2. исследовать химический и фазовый состав продуктов взаимодействия йодида галлия(</a:t>
            </a:r>
            <a:r>
              <a:rPr lang="en-US" b="1">
                <a:latin typeface="Times New Roman" pitchFamily="18" charset="0"/>
              </a:rPr>
              <a:t>III</a:t>
            </a:r>
            <a:r>
              <a:rPr lang="ru-RU" b="1">
                <a:latin typeface="Times New Roman" pitchFamily="18" charset="0"/>
              </a:rPr>
              <a:t>) и йодида цинка(</a:t>
            </a:r>
            <a:r>
              <a:rPr lang="en-US" b="1">
                <a:latin typeface="Times New Roman" pitchFamily="18" charset="0"/>
              </a:rPr>
              <a:t>II</a:t>
            </a:r>
            <a:r>
              <a:rPr lang="ru-RU" b="1">
                <a:latin typeface="Times New Roman" pitchFamily="18" charset="0"/>
              </a:rPr>
              <a:t>) с серой в двухсекционном кварцевом реакторе;</a:t>
            </a:r>
          </a:p>
          <a:p>
            <a:pPr marL="342900" indent="-342900"/>
            <a:endParaRPr lang="ru-RU" b="1">
              <a:latin typeface="Times New Roman" pitchFamily="18" charset="0"/>
            </a:endParaRPr>
          </a:p>
          <a:p>
            <a:pPr marL="342900" indent="-342900"/>
            <a:r>
              <a:rPr lang="ru-RU" b="1">
                <a:latin typeface="Times New Roman" pitchFamily="18" charset="0"/>
              </a:rPr>
              <a:t>3. исследовать химический и фазовый состав продуктов совместного взаимодействия йодида галлия(</a:t>
            </a:r>
            <a:r>
              <a:rPr lang="en-US" b="1">
                <a:latin typeface="Times New Roman" pitchFamily="18" charset="0"/>
              </a:rPr>
              <a:t>III</a:t>
            </a:r>
            <a:r>
              <a:rPr lang="ru-RU" b="1">
                <a:latin typeface="Times New Roman" pitchFamily="18" charset="0"/>
              </a:rPr>
              <a:t>) и йодида цинка(</a:t>
            </a:r>
            <a:r>
              <a:rPr lang="en-US" b="1">
                <a:latin typeface="Times New Roman" pitchFamily="18" charset="0"/>
              </a:rPr>
              <a:t>II</a:t>
            </a:r>
            <a:r>
              <a:rPr lang="ru-RU" b="1">
                <a:latin typeface="Times New Roman" pitchFamily="18" charset="0"/>
              </a:rPr>
              <a:t>) с серой;</a:t>
            </a:r>
          </a:p>
          <a:p>
            <a:pPr marL="342900" indent="-342900"/>
            <a:endParaRPr lang="ru-RU" b="1">
              <a:latin typeface="Times New Roman" pitchFamily="18" charset="0"/>
            </a:endParaRPr>
          </a:p>
          <a:p>
            <a:pPr marL="342900" indent="-342900"/>
            <a:endParaRPr lang="ru-RU" b="1">
              <a:latin typeface="Times New Roman" pitchFamily="18" charset="0"/>
            </a:endParaRPr>
          </a:p>
        </p:txBody>
      </p:sp>
      <p:sp>
        <p:nvSpPr>
          <p:cNvPr id="8197" name="Line 19"/>
          <p:cNvSpPr>
            <a:spLocks noChangeShapeType="1"/>
          </p:cNvSpPr>
          <p:nvPr/>
        </p:nvSpPr>
        <p:spPr bwMode="auto">
          <a:xfrm>
            <a:off x="539750" y="333375"/>
            <a:ext cx="8353425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198" name="Line 17"/>
          <p:cNvSpPr>
            <a:spLocks noChangeShapeType="1"/>
          </p:cNvSpPr>
          <p:nvPr/>
        </p:nvSpPr>
        <p:spPr bwMode="auto">
          <a:xfrm>
            <a:off x="539750" y="836613"/>
            <a:ext cx="6481763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199" name="Rectangle 8"/>
          <p:cNvSpPr>
            <a:spLocks noChangeArrowheads="1"/>
          </p:cNvSpPr>
          <p:nvPr/>
        </p:nvSpPr>
        <p:spPr bwMode="auto">
          <a:xfrm>
            <a:off x="3563938" y="333375"/>
            <a:ext cx="2282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400" b="1" dirty="0">
                <a:solidFill>
                  <a:schemeClr val="tx2"/>
                </a:solidFill>
              </a:rPr>
              <a:t>Цель работы:</a:t>
            </a:r>
          </a:p>
        </p:txBody>
      </p:sp>
      <p:sp>
        <p:nvSpPr>
          <p:cNvPr id="8200" name="Rectangle 9"/>
          <p:cNvSpPr>
            <a:spLocks noChangeArrowheads="1"/>
          </p:cNvSpPr>
          <p:nvPr/>
        </p:nvSpPr>
        <p:spPr bwMode="auto">
          <a:xfrm>
            <a:off x="4067175" y="2565400"/>
            <a:ext cx="13731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400" b="1" dirty="0">
                <a:solidFill>
                  <a:schemeClr val="tx2"/>
                </a:solidFill>
              </a:rPr>
              <a:t>Задачи:</a:t>
            </a:r>
          </a:p>
        </p:txBody>
      </p:sp>
      <p:sp>
        <p:nvSpPr>
          <p:cNvPr id="8201" name="Line 19"/>
          <p:cNvSpPr>
            <a:spLocks noChangeShapeType="1"/>
          </p:cNvSpPr>
          <p:nvPr/>
        </p:nvSpPr>
        <p:spPr bwMode="auto">
          <a:xfrm>
            <a:off x="611188" y="2566988"/>
            <a:ext cx="8353425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202" name="Line 17"/>
          <p:cNvSpPr>
            <a:spLocks noChangeShapeType="1"/>
          </p:cNvSpPr>
          <p:nvPr/>
        </p:nvSpPr>
        <p:spPr bwMode="auto">
          <a:xfrm>
            <a:off x="611188" y="3068638"/>
            <a:ext cx="6481762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4"/>
          <p:cNvSpPr>
            <a:spLocks noChangeArrowheads="1"/>
          </p:cNvSpPr>
          <p:nvPr/>
        </p:nvSpPr>
        <p:spPr bwMode="auto">
          <a:xfrm>
            <a:off x="1116013" y="333375"/>
            <a:ext cx="69516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b="1">
                <a:solidFill>
                  <a:schemeClr val="tx2"/>
                </a:solidFill>
              </a:rPr>
              <a:t>Термодинамическое моделирование систем </a:t>
            </a:r>
            <a:r>
              <a:rPr lang="en-US" b="1">
                <a:solidFill>
                  <a:schemeClr val="tx2"/>
                </a:solidFill>
              </a:rPr>
              <a:t>ZnI</a:t>
            </a:r>
            <a:r>
              <a:rPr lang="en-US" b="1" baseline="-25000">
                <a:solidFill>
                  <a:schemeClr val="tx2"/>
                </a:solidFill>
              </a:rPr>
              <a:t>2</a:t>
            </a:r>
            <a:r>
              <a:rPr lang="en-US" b="1">
                <a:solidFill>
                  <a:schemeClr val="tx2"/>
                </a:solidFill>
              </a:rPr>
              <a:t>-S </a:t>
            </a:r>
            <a:r>
              <a:rPr lang="ru-RU" b="1">
                <a:solidFill>
                  <a:schemeClr val="tx2"/>
                </a:solidFill>
              </a:rPr>
              <a:t>и</a:t>
            </a:r>
            <a:r>
              <a:rPr lang="en-US" b="1">
                <a:solidFill>
                  <a:schemeClr val="tx2"/>
                </a:solidFill>
              </a:rPr>
              <a:t> GaI</a:t>
            </a:r>
            <a:r>
              <a:rPr lang="en-US" b="1" baseline="-25000">
                <a:solidFill>
                  <a:schemeClr val="tx2"/>
                </a:solidFill>
              </a:rPr>
              <a:t>3</a:t>
            </a:r>
            <a:r>
              <a:rPr lang="en-US" b="1">
                <a:solidFill>
                  <a:schemeClr val="tx2"/>
                </a:solidFill>
              </a:rPr>
              <a:t>-S</a:t>
            </a:r>
            <a:endParaRPr lang="ru-RU" b="1">
              <a:solidFill>
                <a:schemeClr val="tx2"/>
              </a:solidFill>
            </a:endParaRPr>
          </a:p>
        </p:txBody>
      </p:sp>
      <p:sp>
        <p:nvSpPr>
          <p:cNvPr id="9219" name="Line 19"/>
          <p:cNvSpPr>
            <a:spLocks noChangeShapeType="1"/>
          </p:cNvSpPr>
          <p:nvPr/>
        </p:nvSpPr>
        <p:spPr bwMode="auto">
          <a:xfrm>
            <a:off x="539750" y="260350"/>
            <a:ext cx="8353425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9220" name="Line 17"/>
          <p:cNvSpPr>
            <a:spLocks noChangeShapeType="1"/>
          </p:cNvSpPr>
          <p:nvPr/>
        </p:nvSpPr>
        <p:spPr bwMode="auto">
          <a:xfrm>
            <a:off x="539750" y="763588"/>
            <a:ext cx="6481763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9221" name="Text Box 7"/>
          <p:cNvSpPr txBox="1">
            <a:spLocks noChangeArrowheads="1"/>
          </p:cNvSpPr>
          <p:nvPr/>
        </p:nvSpPr>
        <p:spPr bwMode="auto">
          <a:xfrm>
            <a:off x="684213" y="1052513"/>
            <a:ext cx="20161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b="1">
                <a:solidFill>
                  <a:schemeClr val="accent1"/>
                </a:solidFill>
                <a:latin typeface="Times New Roman" pitchFamily="18" charset="0"/>
              </a:rPr>
              <a:t>Основа модели:</a:t>
            </a:r>
          </a:p>
        </p:txBody>
      </p:sp>
      <p:sp>
        <p:nvSpPr>
          <p:cNvPr id="9222" name="Text Box 9"/>
          <p:cNvSpPr txBox="1">
            <a:spLocks noChangeArrowheads="1"/>
          </p:cNvSpPr>
          <p:nvPr/>
        </p:nvSpPr>
        <p:spPr bwMode="auto">
          <a:xfrm>
            <a:off x="539750" y="1484313"/>
            <a:ext cx="8353425" cy="286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FontTx/>
              <a:buAutoNum type="arabicPeriod"/>
            </a:pPr>
            <a:r>
              <a:rPr lang="ru-RU" b="1" dirty="0">
                <a:latin typeface="Times New Roman" pitchFamily="18" charset="0"/>
              </a:rPr>
              <a:t>Сульфиды образуются за счет взаимодействия соответствующих йодидов с серой по </a:t>
            </a:r>
            <a:r>
              <a:rPr lang="ru-RU" b="1" dirty="0" smtClean="0">
                <a:latin typeface="Times New Roman" pitchFamily="18" charset="0"/>
              </a:rPr>
              <a:t>реакциям</a:t>
            </a:r>
            <a:r>
              <a:rPr lang="ru-RU" b="1" dirty="0">
                <a:latin typeface="Times New Roman" pitchFamily="18" charset="0"/>
              </a:rPr>
              <a:t>:</a:t>
            </a:r>
          </a:p>
          <a:p>
            <a:pPr marL="342900" indent="-342900">
              <a:spcBef>
                <a:spcPct val="50000"/>
              </a:spcBef>
              <a:buFontTx/>
              <a:buAutoNum type="arabicPeriod"/>
            </a:pPr>
            <a:endParaRPr lang="ru-RU" b="1" dirty="0">
              <a:latin typeface="Times New Roman" pitchFamily="18" charset="0"/>
            </a:endParaRPr>
          </a:p>
          <a:p>
            <a:pPr marL="342900" indent="-342900">
              <a:spcBef>
                <a:spcPct val="50000"/>
              </a:spcBef>
              <a:buFontTx/>
              <a:buAutoNum type="arabicPeriod"/>
            </a:pPr>
            <a:endParaRPr lang="ru-RU" b="1" dirty="0">
              <a:latin typeface="Times New Roman" pitchFamily="18" charset="0"/>
            </a:endParaRPr>
          </a:p>
          <a:p>
            <a:pPr marL="342900" indent="-342900">
              <a:spcBef>
                <a:spcPct val="50000"/>
              </a:spcBef>
              <a:buFontTx/>
              <a:buAutoNum type="arabicPeriod"/>
            </a:pPr>
            <a:r>
              <a:rPr lang="ru-RU" b="1" dirty="0">
                <a:latin typeface="Times New Roman" pitchFamily="18" charset="0"/>
              </a:rPr>
              <a:t>Система является трехфазной: расплав </a:t>
            </a:r>
            <a:r>
              <a:rPr lang="en-US" b="1" dirty="0">
                <a:latin typeface="Times New Roman" pitchFamily="18" charset="0"/>
              </a:rPr>
              <a:t>Zn</a:t>
            </a:r>
            <a:r>
              <a:rPr lang="ru-RU" b="1" dirty="0">
                <a:latin typeface="Times New Roman" pitchFamily="18" charset="0"/>
              </a:rPr>
              <a:t>I</a:t>
            </a:r>
            <a:r>
              <a:rPr lang="en-US" b="1" baseline="-25000" dirty="0">
                <a:latin typeface="Times New Roman" pitchFamily="18" charset="0"/>
              </a:rPr>
              <a:t>2</a:t>
            </a:r>
            <a:r>
              <a:rPr lang="ru-RU" b="1" dirty="0">
                <a:latin typeface="Times New Roman" pitchFamily="18" charset="0"/>
              </a:rPr>
              <a:t> </a:t>
            </a:r>
            <a:r>
              <a:rPr lang="en-US" b="1" dirty="0">
                <a:latin typeface="Times New Roman" pitchFamily="18" charset="0"/>
              </a:rPr>
              <a:t>(GaI</a:t>
            </a:r>
            <a:r>
              <a:rPr lang="en-US" b="1" baseline="-25000" dirty="0">
                <a:latin typeface="Times New Roman" pitchFamily="18" charset="0"/>
              </a:rPr>
              <a:t>3</a:t>
            </a:r>
            <a:r>
              <a:rPr lang="en-US" b="1" dirty="0">
                <a:latin typeface="Times New Roman" pitchFamily="18" charset="0"/>
              </a:rPr>
              <a:t>)</a:t>
            </a:r>
            <a:r>
              <a:rPr lang="ru-RU" b="1" dirty="0">
                <a:latin typeface="Times New Roman" pitchFamily="18" charset="0"/>
              </a:rPr>
              <a:t>– S – I</a:t>
            </a:r>
            <a:r>
              <a:rPr lang="ru-RU" b="1" baseline="-25000" dirty="0">
                <a:latin typeface="Times New Roman" pitchFamily="18" charset="0"/>
              </a:rPr>
              <a:t>2</a:t>
            </a:r>
            <a:r>
              <a:rPr lang="ru-RU" b="1" dirty="0">
                <a:latin typeface="Times New Roman" pitchFamily="18" charset="0"/>
              </a:rPr>
              <a:t>, индивидуальная кристаллическая фаза </a:t>
            </a:r>
            <a:r>
              <a:rPr lang="en-US" b="1" dirty="0">
                <a:latin typeface="Times New Roman" pitchFamily="18" charset="0"/>
              </a:rPr>
              <a:t>Zn</a:t>
            </a:r>
            <a:r>
              <a:rPr lang="ru-RU" b="1" dirty="0">
                <a:latin typeface="Times New Roman" pitchFamily="18" charset="0"/>
              </a:rPr>
              <a:t>S</a:t>
            </a:r>
            <a:r>
              <a:rPr lang="en-US" b="1" dirty="0">
                <a:latin typeface="Times New Roman" pitchFamily="18" charset="0"/>
              </a:rPr>
              <a:t> (Ga</a:t>
            </a:r>
            <a:r>
              <a:rPr lang="en-US" b="1" baseline="-25000" dirty="0">
                <a:latin typeface="Times New Roman" pitchFamily="18" charset="0"/>
              </a:rPr>
              <a:t>2</a:t>
            </a:r>
            <a:r>
              <a:rPr lang="en-US" b="1" dirty="0">
                <a:latin typeface="Times New Roman" pitchFamily="18" charset="0"/>
              </a:rPr>
              <a:t>S</a:t>
            </a:r>
            <a:r>
              <a:rPr lang="en-US" b="1" baseline="-25000" dirty="0">
                <a:latin typeface="Times New Roman" pitchFamily="18" charset="0"/>
              </a:rPr>
              <a:t>3</a:t>
            </a:r>
            <a:r>
              <a:rPr lang="en-US" b="1" dirty="0">
                <a:latin typeface="Times New Roman" pitchFamily="18" charset="0"/>
              </a:rPr>
              <a:t>)</a:t>
            </a:r>
            <a:r>
              <a:rPr lang="ru-RU" b="1" dirty="0">
                <a:latin typeface="Times New Roman" pitchFamily="18" charset="0"/>
              </a:rPr>
              <a:t>, паровая фаза</a:t>
            </a:r>
            <a:r>
              <a:rPr lang="en-US" b="1" dirty="0">
                <a:latin typeface="Times New Roman" pitchFamily="18" charset="0"/>
              </a:rPr>
              <a:t>, </a:t>
            </a:r>
            <a:r>
              <a:rPr lang="ru-RU" b="1" dirty="0">
                <a:latin typeface="Times New Roman" pitchFamily="18" charset="0"/>
              </a:rPr>
              <a:t>представленная молекулами </a:t>
            </a:r>
            <a:r>
              <a:rPr lang="en-US" b="1" dirty="0">
                <a:latin typeface="Times New Roman" pitchFamily="18" charset="0"/>
              </a:rPr>
              <a:t>ZnI</a:t>
            </a:r>
            <a:r>
              <a:rPr lang="en-US" b="1" baseline="-25000" dirty="0">
                <a:latin typeface="Times New Roman" pitchFamily="18" charset="0"/>
              </a:rPr>
              <a:t>2</a:t>
            </a:r>
            <a:r>
              <a:rPr lang="en-US" b="1" dirty="0">
                <a:latin typeface="Times New Roman" pitchFamily="18" charset="0"/>
              </a:rPr>
              <a:t> (GaI</a:t>
            </a:r>
            <a:r>
              <a:rPr lang="en-US" b="1" baseline="-25000" dirty="0">
                <a:latin typeface="Times New Roman" pitchFamily="18" charset="0"/>
              </a:rPr>
              <a:t>3</a:t>
            </a:r>
            <a:r>
              <a:rPr lang="en-US" b="1" dirty="0">
                <a:latin typeface="Times New Roman" pitchFamily="18" charset="0"/>
              </a:rPr>
              <a:t>), I</a:t>
            </a:r>
            <a:r>
              <a:rPr lang="en-US" b="1" baseline="-25000" dirty="0">
                <a:latin typeface="Times New Roman" pitchFamily="18" charset="0"/>
              </a:rPr>
              <a:t>2</a:t>
            </a:r>
            <a:r>
              <a:rPr lang="en-US" b="1" dirty="0">
                <a:latin typeface="Times New Roman" pitchFamily="18" charset="0"/>
              </a:rPr>
              <a:t>, S</a:t>
            </a:r>
            <a:r>
              <a:rPr lang="en-US" b="1" baseline="-25000" dirty="0">
                <a:latin typeface="Times New Roman" pitchFamily="18" charset="0"/>
              </a:rPr>
              <a:t>2</a:t>
            </a:r>
            <a:r>
              <a:rPr lang="en-US" b="1" dirty="0">
                <a:latin typeface="Times New Roman" pitchFamily="18" charset="0"/>
              </a:rPr>
              <a:t>, S</a:t>
            </a:r>
            <a:r>
              <a:rPr lang="en-US" b="1" baseline="-25000" dirty="0">
                <a:latin typeface="Times New Roman" pitchFamily="18" charset="0"/>
              </a:rPr>
              <a:t>3</a:t>
            </a:r>
            <a:r>
              <a:rPr lang="en-US" b="1" dirty="0">
                <a:latin typeface="Times New Roman" pitchFamily="18" charset="0"/>
              </a:rPr>
              <a:t>, S</a:t>
            </a:r>
            <a:r>
              <a:rPr lang="en-US" b="1" baseline="-25000" dirty="0">
                <a:latin typeface="Times New Roman" pitchFamily="18" charset="0"/>
              </a:rPr>
              <a:t>4</a:t>
            </a:r>
            <a:r>
              <a:rPr lang="en-US" b="1" dirty="0">
                <a:latin typeface="Times New Roman" pitchFamily="18" charset="0"/>
              </a:rPr>
              <a:t>, S</a:t>
            </a:r>
            <a:r>
              <a:rPr lang="en-US" b="1" baseline="-25000" dirty="0">
                <a:latin typeface="Times New Roman" pitchFamily="18" charset="0"/>
              </a:rPr>
              <a:t>5</a:t>
            </a:r>
            <a:r>
              <a:rPr lang="en-US" b="1" dirty="0">
                <a:latin typeface="Times New Roman" pitchFamily="18" charset="0"/>
              </a:rPr>
              <a:t>, S</a:t>
            </a:r>
            <a:r>
              <a:rPr lang="en-US" b="1" baseline="-25000" dirty="0">
                <a:latin typeface="Times New Roman" pitchFamily="18" charset="0"/>
              </a:rPr>
              <a:t>6</a:t>
            </a:r>
            <a:r>
              <a:rPr lang="en-US" b="1" dirty="0">
                <a:latin typeface="Times New Roman" pitchFamily="18" charset="0"/>
              </a:rPr>
              <a:t>, S</a:t>
            </a:r>
            <a:r>
              <a:rPr lang="en-US" b="1" baseline="-25000" dirty="0">
                <a:latin typeface="Times New Roman" pitchFamily="18" charset="0"/>
              </a:rPr>
              <a:t>7</a:t>
            </a:r>
            <a:r>
              <a:rPr lang="en-US" b="1" dirty="0">
                <a:latin typeface="Times New Roman" pitchFamily="18" charset="0"/>
              </a:rPr>
              <a:t>, S</a:t>
            </a:r>
            <a:r>
              <a:rPr lang="en-US" b="1" baseline="-25000" dirty="0">
                <a:latin typeface="Times New Roman" pitchFamily="18" charset="0"/>
              </a:rPr>
              <a:t>8</a:t>
            </a:r>
            <a:r>
              <a:rPr lang="en-US" b="1" dirty="0">
                <a:latin typeface="Times New Roman" pitchFamily="18" charset="0"/>
              </a:rPr>
              <a:t>.</a:t>
            </a:r>
          </a:p>
          <a:p>
            <a:pPr marL="342900" indent="-342900">
              <a:spcBef>
                <a:spcPct val="50000"/>
              </a:spcBef>
              <a:buFontTx/>
              <a:buAutoNum type="arabicPeriod"/>
            </a:pPr>
            <a:endParaRPr lang="ru-RU" b="1" dirty="0">
              <a:latin typeface="Times New Roman" pitchFamily="18" charset="0"/>
            </a:endParaRPr>
          </a:p>
        </p:txBody>
      </p:sp>
      <p:sp>
        <p:nvSpPr>
          <p:cNvPr id="9223" name="Text Box 10"/>
          <p:cNvSpPr txBox="1">
            <a:spLocks noChangeArrowheads="1"/>
          </p:cNvSpPr>
          <p:nvPr/>
        </p:nvSpPr>
        <p:spPr bwMode="auto">
          <a:xfrm>
            <a:off x="684213" y="4221163"/>
            <a:ext cx="23764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b="1">
                <a:solidFill>
                  <a:schemeClr val="accent1"/>
                </a:solidFill>
                <a:latin typeface="Times New Roman" pitchFamily="18" charset="0"/>
              </a:rPr>
              <a:t>Допущения модели:</a:t>
            </a:r>
          </a:p>
        </p:txBody>
      </p:sp>
      <p:sp>
        <p:nvSpPr>
          <p:cNvPr id="9224" name="Text Box 11"/>
          <p:cNvSpPr txBox="1">
            <a:spLocks noChangeArrowheads="1"/>
          </p:cNvSpPr>
          <p:nvPr/>
        </p:nvSpPr>
        <p:spPr bwMode="auto">
          <a:xfrm>
            <a:off x="611188" y="4568825"/>
            <a:ext cx="8137525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lang="en-US" b="1">
                <a:latin typeface="Times New Roman" pitchFamily="18" charset="0"/>
              </a:rPr>
              <a:t>1. </a:t>
            </a:r>
            <a:r>
              <a:rPr lang="ru-RU" b="1">
                <a:latin typeface="Times New Roman" pitchFamily="18" charset="0"/>
              </a:rPr>
              <a:t>Паровая фаза подчиняется законам идеальной газовой смеси; </a:t>
            </a:r>
          </a:p>
          <a:p>
            <a:pPr marL="342900" indent="-342900"/>
            <a:endParaRPr lang="ru-RU" b="1">
              <a:latin typeface="Times New Roman" pitchFamily="18" charset="0"/>
            </a:endParaRPr>
          </a:p>
          <a:p>
            <a:pPr marL="342900" indent="-342900"/>
            <a:r>
              <a:rPr lang="ru-RU" b="1">
                <a:latin typeface="Times New Roman" pitchFamily="18" charset="0"/>
              </a:rPr>
              <a:t>2. Расплав </a:t>
            </a:r>
            <a:r>
              <a:rPr lang="en-US" b="1">
                <a:latin typeface="Times New Roman" pitchFamily="18" charset="0"/>
              </a:rPr>
              <a:t>ZnI</a:t>
            </a:r>
            <a:r>
              <a:rPr lang="en-US" b="1" baseline="-25000">
                <a:latin typeface="Times New Roman" pitchFamily="18" charset="0"/>
              </a:rPr>
              <a:t>2</a:t>
            </a:r>
            <a:r>
              <a:rPr lang="en-US" b="1">
                <a:latin typeface="Times New Roman" pitchFamily="18" charset="0"/>
              </a:rPr>
              <a:t> (GaI</a:t>
            </a:r>
            <a:r>
              <a:rPr lang="en-US" b="1" baseline="-25000">
                <a:latin typeface="Times New Roman" pitchFamily="18" charset="0"/>
              </a:rPr>
              <a:t>3</a:t>
            </a:r>
            <a:r>
              <a:rPr lang="en-US" b="1">
                <a:latin typeface="Times New Roman" pitchFamily="18" charset="0"/>
              </a:rPr>
              <a:t>)</a:t>
            </a:r>
            <a:r>
              <a:rPr lang="ru-RU" b="1">
                <a:latin typeface="Times New Roman" pitchFamily="18" charset="0"/>
              </a:rPr>
              <a:t> – </a:t>
            </a:r>
            <a:r>
              <a:rPr lang="en-US" b="1">
                <a:latin typeface="Times New Roman" pitchFamily="18" charset="0"/>
              </a:rPr>
              <a:t>S</a:t>
            </a:r>
            <a:r>
              <a:rPr lang="ru-RU" b="1">
                <a:latin typeface="Times New Roman" pitchFamily="18" charset="0"/>
              </a:rPr>
              <a:t> – </a:t>
            </a:r>
            <a:r>
              <a:rPr lang="en-US" b="1">
                <a:latin typeface="Times New Roman" pitchFamily="18" charset="0"/>
              </a:rPr>
              <a:t>I</a:t>
            </a:r>
            <a:r>
              <a:rPr lang="ru-RU" b="1" baseline="-25000">
                <a:latin typeface="Times New Roman" pitchFamily="18" charset="0"/>
              </a:rPr>
              <a:t>2</a:t>
            </a:r>
            <a:r>
              <a:rPr lang="ru-RU" b="1">
                <a:latin typeface="Times New Roman" pitchFamily="18" charset="0"/>
              </a:rPr>
              <a:t> подчиняется закону Рауля;</a:t>
            </a:r>
            <a:br>
              <a:rPr lang="ru-RU" b="1">
                <a:latin typeface="Times New Roman" pitchFamily="18" charset="0"/>
              </a:rPr>
            </a:br>
            <a:endParaRPr lang="ru-RU" b="1">
              <a:latin typeface="Times New Roman" pitchFamily="18" charset="0"/>
            </a:endParaRPr>
          </a:p>
          <a:p>
            <a:pPr marL="342900" indent="-342900"/>
            <a:r>
              <a:rPr lang="ru-RU" b="1">
                <a:latin typeface="Times New Roman" pitchFamily="18" charset="0"/>
              </a:rPr>
              <a:t>3. Давление насыщенного пара </a:t>
            </a:r>
            <a:r>
              <a:rPr lang="en-US" b="1">
                <a:latin typeface="Times New Roman" pitchFamily="18" charset="0"/>
              </a:rPr>
              <a:t>ZnS (Ga</a:t>
            </a:r>
            <a:r>
              <a:rPr lang="en-US" b="1" baseline="-25000">
                <a:latin typeface="Times New Roman" pitchFamily="18" charset="0"/>
              </a:rPr>
              <a:t>2</a:t>
            </a:r>
            <a:r>
              <a:rPr lang="en-US" b="1">
                <a:latin typeface="Times New Roman" pitchFamily="18" charset="0"/>
              </a:rPr>
              <a:t>S</a:t>
            </a:r>
            <a:r>
              <a:rPr lang="en-US" b="1" baseline="-25000">
                <a:latin typeface="Times New Roman" pitchFamily="18" charset="0"/>
              </a:rPr>
              <a:t>3</a:t>
            </a:r>
            <a:r>
              <a:rPr lang="en-US" b="1">
                <a:latin typeface="Times New Roman" pitchFamily="18" charset="0"/>
              </a:rPr>
              <a:t>)</a:t>
            </a:r>
            <a:r>
              <a:rPr lang="ru-RU" b="1">
                <a:latin typeface="Times New Roman" pitchFamily="18" charset="0"/>
              </a:rPr>
              <a:t> пренебрежимо мало по сравнению с общим давлением в системе.</a:t>
            </a: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E8E656-363C-4F20-AEF8-F40B53BCAA92}" type="slidenum">
              <a:rPr lang="ru-RU" smtClean="0"/>
              <a:pPr>
                <a:defRPr/>
              </a:pPr>
              <a:t>4</a:t>
            </a:fld>
            <a:endParaRPr lang="ru-RU"/>
          </a:p>
        </p:txBody>
      </p:sp>
      <p:sp>
        <p:nvSpPr>
          <p:cNvPr id="9226" name="Прямоугольник 13"/>
          <p:cNvSpPr>
            <a:spLocks noChangeArrowheads="1"/>
          </p:cNvSpPr>
          <p:nvPr/>
        </p:nvSpPr>
        <p:spPr bwMode="auto">
          <a:xfrm>
            <a:off x="3635375" y="2195513"/>
            <a:ext cx="2465388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ZnI</a:t>
            </a:r>
            <a:r>
              <a:rPr lang="en-US" b="1" baseline="-25000">
                <a:solidFill>
                  <a:srgbClr val="FF0000"/>
                </a:solidFill>
              </a:rPr>
              <a:t>2</a:t>
            </a:r>
            <a:r>
              <a:rPr lang="ru-RU" b="1">
                <a:solidFill>
                  <a:srgbClr val="FF0000"/>
                </a:solidFill>
              </a:rPr>
              <a:t> + </a:t>
            </a:r>
            <a:r>
              <a:rPr lang="en-US" b="1">
                <a:solidFill>
                  <a:srgbClr val="FF0000"/>
                </a:solidFill>
              </a:rPr>
              <a:t>S </a:t>
            </a:r>
            <a:r>
              <a:rPr lang="ru-RU" b="1">
                <a:solidFill>
                  <a:srgbClr val="FF0000"/>
                </a:solidFill>
              </a:rPr>
              <a:t>⇌ </a:t>
            </a:r>
            <a:r>
              <a:rPr lang="en-US" b="1">
                <a:solidFill>
                  <a:srgbClr val="FF0000"/>
                </a:solidFill>
              </a:rPr>
              <a:t>ZnS</a:t>
            </a:r>
            <a:r>
              <a:rPr lang="ru-RU" b="1">
                <a:solidFill>
                  <a:srgbClr val="FF0000"/>
                </a:solidFill>
              </a:rPr>
              <a:t> + </a:t>
            </a:r>
            <a:r>
              <a:rPr lang="en-US" b="1">
                <a:solidFill>
                  <a:srgbClr val="FF0000"/>
                </a:solidFill>
                <a:cs typeface="Arial" pitchFamily="34" charset="0"/>
              </a:rPr>
              <a:t>↑I</a:t>
            </a:r>
            <a:r>
              <a:rPr lang="ru-RU" b="1" baseline="-25000">
                <a:solidFill>
                  <a:srgbClr val="FF0000"/>
                </a:solidFill>
                <a:cs typeface="Arial" pitchFamily="34" charset="0"/>
              </a:rPr>
              <a:t>2</a:t>
            </a:r>
            <a:r>
              <a:rPr lang="ru-RU" b="1">
                <a:solidFill>
                  <a:srgbClr val="FF0000"/>
                </a:solidFill>
              </a:rPr>
              <a:t>,</a:t>
            </a:r>
            <a:r>
              <a:rPr lang="ru-RU" b="1" baseline="-25000">
                <a:solidFill>
                  <a:srgbClr val="FF0000"/>
                </a:solidFill>
              </a:rPr>
              <a:t> </a:t>
            </a:r>
            <a:endParaRPr lang="ru-RU" b="1">
              <a:solidFill>
                <a:srgbClr val="FF0000"/>
              </a:solidFill>
            </a:endParaRPr>
          </a:p>
        </p:txBody>
      </p:sp>
      <p:sp>
        <p:nvSpPr>
          <p:cNvPr id="9227" name="Прямоугольник 12"/>
          <p:cNvSpPr>
            <a:spLocks noChangeArrowheads="1"/>
          </p:cNvSpPr>
          <p:nvPr/>
        </p:nvSpPr>
        <p:spPr bwMode="auto">
          <a:xfrm>
            <a:off x="3419475" y="2554288"/>
            <a:ext cx="30321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2GaI</a:t>
            </a:r>
            <a:r>
              <a:rPr lang="en-US" b="1" baseline="-25000">
                <a:solidFill>
                  <a:srgbClr val="FF0000"/>
                </a:solidFill>
              </a:rPr>
              <a:t>3</a:t>
            </a:r>
            <a:r>
              <a:rPr lang="ru-RU" b="1">
                <a:solidFill>
                  <a:srgbClr val="FF0000"/>
                </a:solidFill>
              </a:rPr>
              <a:t> + </a:t>
            </a:r>
            <a:r>
              <a:rPr lang="en-US" b="1">
                <a:solidFill>
                  <a:srgbClr val="FF0000"/>
                </a:solidFill>
              </a:rPr>
              <a:t>3S </a:t>
            </a:r>
            <a:r>
              <a:rPr lang="ru-RU" b="1">
                <a:solidFill>
                  <a:srgbClr val="FF0000"/>
                </a:solidFill>
              </a:rPr>
              <a:t>⇌ </a:t>
            </a:r>
            <a:r>
              <a:rPr lang="en-US" b="1">
                <a:solidFill>
                  <a:srgbClr val="FF0000"/>
                </a:solidFill>
              </a:rPr>
              <a:t>Ga</a:t>
            </a:r>
            <a:r>
              <a:rPr lang="en-US" b="1" baseline="-25000">
                <a:solidFill>
                  <a:srgbClr val="FF0000"/>
                </a:solidFill>
              </a:rPr>
              <a:t>2</a:t>
            </a:r>
            <a:r>
              <a:rPr lang="en-US" b="1">
                <a:solidFill>
                  <a:srgbClr val="FF0000"/>
                </a:solidFill>
              </a:rPr>
              <a:t>S</a:t>
            </a:r>
            <a:r>
              <a:rPr lang="en-US" b="1" baseline="-25000">
                <a:solidFill>
                  <a:srgbClr val="FF0000"/>
                </a:solidFill>
              </a:rPr>
              <a:t>3</a:t>
            </a:r>
            <a:r>
              <a:rPr lang="ru-RU" b="1">
                <a:solidFill>
                  <a:srgbClr val="FF0000"/>
                </a:solidFill>
              </a:rPr>
              <a:t> + </a:t>
            </a:r>
            <a:r>
              <a:rPr lang="en-US" b="1">
                <a:solidFill>
                  <a:srgbClr val="FF0000"/>
                </a:solidFill>
              </a:rPr>
              <a:t>3↑I</a:t>
            </a:r>
            <a:r>
              <a:rPr lang="ru-RU" b="1" baseline="-25000">
                <a:solidFill>
                  <a:srgbClr val="FF0000"/>
                </a:solidFill>
              </a:rPr>
              <a:t>2</a:t>
            </a:r>
            <a:r>
              <a:rPr lang="ru-RU" b="1">
                <a:solidFill>
                  <a:srgbClr val="FF0000"/>
                </a:solidFill>
              </a:rPr>
              <a:t>,</a:t>
            </a:r>
            <a:r>
              <a:rPr lang="ru-RU" b="1" baseline="-25000">
                <a:solidFill>
                  <a:srgbClr val="FF0000"/>
                </a:solidFill>
              </a:rPr>
              <a:t> </a:t>
            </a:r>
            <a:endParaRPr lang="ru-RU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5"/>
          <p:cNvSpPr>
            <a:spLocks noChangeArrowheads="1"/>
          </p:cNvSpPr>
          <p:nvPr/>
        </p:nvSpPr>
        <p:spPr bwMode="auto">
          <a:xfrm>
            <a:off x="0" y="19764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1026" name="Object 4"/>
          <p:cNvGraphicFramePr>
            <a:graphicFrameLocks noChangeAspect="1"/>
          </p:cNvGraphicFramePr>
          <p:nvPr/>
        </p:nvGraphicFramePr>
        <p:xfrm>
          <a:off x="876300" y="1412875"/>
          <a:ext cx="1535113" cy="3300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Формула" r:id="rId3" imgW="1168200" imgH="2514600" progId="Equation.3">
                  <p:embed/>
                </p:oleObj>
              </mc:Choice>
              <mc:Fallback>
                <p:oleObj name="Формула" r:id="rId3" imgW="1168200" imgH="2514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6300" y="1412875"/>
                        <a:ext cx="1535113" cy="3300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3" name="Rectangle 7"/>
          <p:cNvSpPr>
            <a:spLocks noChangeArrowheads="1"/>
          </p:cNvSpPr>
          <p:nvPr/>
        </p:nvSpPr>
        <p:spPr bwMode="auto">
          <a:xfrm>
            <a:off x="0" y="30432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1027" name="Object 6"/>
          <p:cNvGraphicFramePr>
            <a:graphicFrameLocks noChangeAspect="1"/>
          </p:cNvGraphicFramePr>
          <p:nvPr/>
        </p:nvGraphicFramePr>
        <p:xfrm>
          <a:off x="1149350" y="5157788"/>
          <a:ext cx="1046163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Формула" r:id="rId5" imgW="812520" imgH="672840" progId="Equation.3">
                  <p:embed/>
                </p:oleObj>
              </mc:Choice>
              <mc:Fallback>
                <p:oleObj name="Формула" r:id="rId5" imgW="812520" imgH="6728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9350" y="5157788"/>
                        <a:ext cx="1046163" cy="863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" name="Object 8"/>
          <p:cNvGraphicFramePr>
            <a:graphicFrameLocks noChangeAspect="1"/>
          </p:cNvGraphicFramePr>
          <p:nvPr/>
        </p:nvGraphicFramePr>
        <p:xfrm>
          <a:off x="4356100" y="1358900"/>
          <a:ext cx="3267075" cy="271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Формула" r:id="rId7" imgW="3263760" imgH="2717640" progId="Equation.3">
                  <p:embed/>
                </p:oleObj>
              </mc:Choice>
              <mc:Fallback>
                <p:oleObj name="Формула" r:id="rId7" imgW="3263760" imgH="27176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100" y="1358900"/>
                        <a:ext cx="3267075" cy="271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4" name="Rectangle 4"/>
          <p:cNvSpPr>
            <a:spLocks noChangeArrowheads="1"/>
          </p:cNvSpPr>
          <p:nvPr/>
        </p:nvSpPr>
        <p:spPr bwMode="auto">
          <a:xfrm>
            <a:off x="1012825" y="333375"/>
            <a:ext cx="71659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ru-RU" b="1" dirty="0">
                <a:solidFill>
                  <a:schemeClr val="tx2"/>
                </a:solidFill>
              </a:rPr>
              <a:t>Определение числа компонентов и независимых уравнений</a:t>
            </a:r>
          </a:p>
        </p:txBody>
      </p:sp>
      <p:sp>
        <p:nvSpPr>
          <p:cNvPr id="1035" name="Line 19"/>
          <p:cNvSpPr>
            <a:spLocks noChangeShapeType="1"/>
          </p:cNvSpPr>
          <p:nvPr/>
        </p:nvSpPr>
        <p:spPr bwMode="auto">
          <a:xfrm>
            <a:off x="539750" y="260350"/>
            <a:ext cx="8353425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036" name="Line 17"/>
          <p:cNvSpPr>
            <a:spLocks noChangeShapeType="1"/>
          </p:cNvSpPr>
          <p:nvPr/>
        </p:nvSpPr>
        <p:spPr bwMode="auto">
          <a:xfrm>
            <a:off x="539750" y="763588"/>
            <a:ext cx="6481763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1D8D45-4981-42B4-8BD5-2BD23D4F970A}" type="slidenum">
              <a:rPr lang="ru-RU" smtClean="0"/>
              <a:pPr>
                <a:defRPr/>
              </a:pPr>
              <a:t>5</a:t>
            </a:fld>
            <a:endParaRPr lang="ru-RU"/>
          </a:p>
        </p:txBody>
      </p:sp>
      <p:sp>
        <p:nvSpPr>
          <p:cNvPr id="1038" name="Text Box 10"/>
          <p:cNvSpPr txBox="1">
            <a:spLocks noChangeArrowheads="1"/>
          </p:cNvSpPr>
          <p:nvPr/>
        </p:nvSpPr>
        <p:spPr bwMode="auto">
          <a:xfrm>
            <a:off x="468313" y="908050"/>
            <a:ext cx="30241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b="1">
                <a:solidFill>
                  <a:schemeClr val="accent1"/>
                </a:solidFill>
                <a:latin typeface="Times New Roman" pitchFamily="18" charset="0"/>
              </a:rPr>
              <a:t>Молекулярная матрица</a:t>
            </a:r>
          </a:p>
        </p:txBody>
      </p:sp>
      <p:cxnSp>
        <p:nvCxnSpPr>
          <p:cNvPr id="13" name="Прямая со стрелкой 12"/>
          <p:cNvCxnSpPr/>
          <p:nvPr/>
        </p:nvCxnSpPr>
        <p:spPr>
          <a:xfrm>
            <a:off x="1619250" y="4797425"/>
            <a:ext cx="0" cy="28733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0" name="Text Box 10"/>
          <p:cNvSpPr txBox="1">
            <a:spLocks noChangeArrowheads="1"/>
          </p:cNvSpPr>
          <p:nvPr/>
        </p:nvSpPr>
        <p:spPr bwMode="auto">
          <a:xfrm>
            <a:off x="2268538" y="5364163"/>
            <a:ext cx="10795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b="1">
                <a:latin typeface="Times New Roman" pitchFamily="18" charset="0"/>
              </a:rPr>
              <a:t>Ранг = 3</a:t>
            </a:r>
          </a:p>
        </p:txBody>
      </p:sp>
      <p:sp>
        <p:nvSpPr>
          <p:cNvPr id="1041" name="Text Box 10"/>
          <p:cNvSpPr txBox="1">
            <a:spLocks noChangeArrowheads="1"/>
          </p:cNvSpPr>
          <p:nvPr/>
        </p:nvSpPr>
        <p:spPr bwMode="auto">
          <a:xfrm>
            <a:off x="4572000" y="908050"/>
            <a:ext cx="39608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b="1">
                <a:solidFill>
                  <a:schemeClr val="accent1"/>
                </a:solidFill>
                <a:latin typeface="Times New Roman" pitchFamily="18" charset="0"/>
              </a:rPr>
              <a:t>Стехиометрическая матрица</a:t>
            </a:r>
          </a:p>
        </p:txBody>
      </p:sp>
      <p:sp>
        <p:nvSpPr>
          <p:cNvPr id="1042" name="Text Box 10"/>
          <p:cNvSpPr txBox="1">
            <a:spLocks noChangeArrowheads="1"/>
          </p:cNvSpPr>
          <p:nvPr/>
        </p:nvSpPr>
        <p:spPr bwMode="auto">
          <a:xfrm>
            <a:off x="7740650" y="2276475"/>
            <a:ext cx="108108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b="1">
                <a:latin typeface="Times New Roman" pitchFamily="18" charset="0"/>
              </a:rPr>
              <a:t>Ранг = 7</a:t>
            </a:r>
          </a:p>
        </p:txBody>
      </p:sp>
      <p:sp>
        <p:nvSpPr>
          <p:cNvPr id="1043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1029" name="Object 17"/>
          <p:cNvGraphicFramePr>
            <a:graphicFrameLocks noChangeAspect="1"/>
          </p:cNvGraphicFramePr>
          <p:nvPr/>
        </p:nvGraphicFramePr>
        <p:xfrm>
          <a:off x="2771775" y="1844675"/>
          <a:ext cx="1004888" cy="28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name="Формула" r:id="rId9" imgW="711000" imgH="203040" progId="Equation.3">
                  <p:embed/>
                </p:oleObj>
              </mc:Choice>
              <mc:Fallback>
                <p:oleObj name="Формула" r:id="rId9" imgW="711000" imgH="20304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1844675"/>
                        <a:ext cx="1004888" cy="282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0" name="Object 19"/>
          <p:cNvGraphicFramePr>
            <a:graphicFrameLocks noChangeAspect="1"/>
          </p:cNvGraphicFramePr>
          <p:nvPr/>
        </p:nvGraphicFramePr>
        <p:xfrm>
          <a:off x="2700338" y="2492375"/>
          <a:ext cx="1208087" cy="280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Формула" r:id="rId11" imgW="863280" imgH="203040" progId="Equation.3">
                  <p:embed/>
                </p:oleObj>
              </mc:Choice>
              <mc:Fallback>
                <p:oleObj name="Формула" r:id="rId11" imgW="863280" imgH="20304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2492375"/>
                        <a:ext cx="1208087" cy="280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1" name="Object 20"/>
          <p:cNvGraphicFramePr>
            <a:graphicFrameLocks noChangeAspect="1"/>
          </p:cNvGraphicFramePr>
          <p:nvPr/>
        </p:nvGraphicFramePr>
        <p:xfrm>
          <a:off x="3679825" y="4103688"/>
          <a:ext cx="4754563" cy="2682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" name="Формула" r:id="rId13" imgW="3352680" imgH="1892160" progId="Equation.3">
                  <p:embed/>
                </p:oleObj>
              </mc:Choice>
              <mc:Fallback>
                <p:oleObj name="Формула" r:id="rId13" imgW="3352680" imgH="189216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9825" y="4103688"/>
                        <a:ext cx="4754563" cy="2682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6" name="Rectangle 4"/>
          <p:cNvSpPr>
            <a:spLocks noGrp="1" noChangeArrowheads="1"/>
          </p:cNvSpPr>
          <p:nvPr>
            <p:ph type="title"/>
          </p:nvPr>
        </p:nvSpPr>
        <p:spPr>
          <a:xfrm>
            <a:off x="468313" y="-18256"/>
            <a:ext cx="8229600" cy="1143000"/>
          </a:xfrm>
          <a:noFill/>
        </p:spPr>
        <p:txBody>
          <a:bodyPr/>
          <a:lstStyle/>
          <a:p>
            <a:r>
              <a:rPr lang="ru-RU" sz="18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Математическая модель</a:t>
            </a:r>
          </a:p>
        </p:txBody>
      </p:sp>
      <p:sp>
        <p:nvSpPr>
          <p:cNvPr id="2067" name="Rectangle 5"/>
          <p:cNvSpPr>
            <a:spLocks noChangeArrowheads="1"/>
          </p:cNvSpPr>
          <p:nvPr/>
        </p:nvSpPr>
        <p:spPr bwMode="auto">
          <a:xfrm>
            <a:off x="0" y="22590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068" name="Rectangle 6"/>
          <p:cNvSpPr>
            <a:spLocks noChangeArrowheads="1"/>
          </p:cNvSpPr>
          <p:nvPr/>
        </p:nvSpPr>
        <p:spPr bwMode="auto">
          <a:xfrm>
            <a:off x="0" y="22590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069" name="Rectangle 7"/>
          <p:cNvSpPr>
            <a:spLocks noChangeArrowheads="1"/>
          </p:cNvSpPr>
          <p:nvPr/>
        </p:nvSpPr>
        <p:spPr bwMode="auto">
          <a:xfrm>
            <a:off x="0" y="22590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070" name="Rectangle 8"/>
          <p:cNvSpPr>
            <a:spLocks noChangeArrowheads="1"/>
          </p:cNvSpPr>
          <p:nvPr/>
        </p:nvSpPr>
        <p:spPr bwMode="auto">
          <a:xfrm>
            <a:off x="0" y="22590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071" name="Rectangle 9"/>
          <p:cNvSpPr>
            <a:spLocks noChangeArrowheads="1"/>
          </p:cNvSpPr>
          <p:nvPr/>
        </p:nvSpPr>
        <p:spPr bwMode="auto">
          <a:xfrm>
            <a:off x="0" y="22590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072" name="Rectangle 10"/>
          <p:cNvSpPr>
            <a:spLocks noChangeArrowheads="1"/>
          </p:cNvSpPr>
          <p:nvPr/>
        </p:nvSpPr>
        <p:spPr bwMode="auto">
          <a:xfrm>
            <a:off x="0" y="22590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073" name="Rectangle 11"/>
          <p:cNvSpPr>
            <a:spLocks noChangeArrowheads="1"/>
          </p:cNvSpPr>
          <p:nvPr/>
        </p:nvSpPr>
        <p:spPr bwMode="auto">
          <a:xfrm>
            <a:off x="0" y="22590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074" name="Rectangle 12"/>
          <p:cNvSpPr>
            <a:spLocks noChangeArrowheads="1"/>
          </p:cNvSpPr>
          <p:nvPr/>
        </p:nvSpPr>
        <p:spPr bwMode="auto">
          <a:xfrm>
            <a:off x="0" y="22590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075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076" name="Rectangle 14"/>
          <p:cNvSpPr>
            <a:spLocks noChangeArrowheads="1"/>
          </p:cNvSpPr>
          <p:nvPr/>
        </p:nvSpPr>
        <p:spPr bwMode="auto">
          <a:xfrm>
            <a:off x="0" y="32956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077" name="Rectangle 15"/>
          <p:cNvSpPr>
            <a:spLocks noChangeArrowheads="1"/>
          </p:cNvSpPr>
          <p:nvPr/>
        </p:nvSpPr>
        <p:spPr bwMode="auto">
          <a:xfrm>
            <a:off x="0" y="32956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078" name="Rectangle 16"/>
          <p:cNvSpPr>
            <a:spLocks noChangeArrowheads="1"/>
          </p:cNvSpPr>
          <p:nvPr/>
        </p:nvSpPr>
        <p:spPr bwMode="auto">
          <a:xfrm>
            <a:off x="0" y="32956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079" name="Rectangle 17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080" name="Rectangle 18"/>
          <p:cNvSpPr>
            <a:spLocks noChangeArrowheads="1"/>
          </p:cNvSpPr>
          <p:nvPr/>
        </p:nvSpPr>
        <p:spPr bwMode="auto">
          <a:xfrm>
            <a:off x="0" y="32956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205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5367928"/>
              </p:ext>
            </p:extLst>
          </p:nvPr>
        </p:nvGraphicFramePr>
        <p:xfrm>
          <a:off x="558800" y="1241425"/>
          <a:ext cx="1657350" cy="887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2" name="Equation" r:id="rId3" imgW="1143000" imgH="609480" progId="Equation.DSMT4">
                  <p:embed/>
                </p:oleObj>
              </mc:Choice>
              <mc:Fallback>
                <p:oleObj name="Equation" r:id="rId3" imgW="1143000" imgH="609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800" y="1241425"/>
                        <a:ext cx="1657350" cy="887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2191873"/>
              </p:ext>
            </p:extLst>
          </p:nvPr>
        </p:nvGraphicFramePr>
        <p:xfrm>
          <a:off x="2916238" y="1268413"/>
          <a:ext cx="1393825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3" name="Equation" r:id="rId5" imgW="901440" imgH="545760" progId="Equation.DSMT4">
                  <p:embed/>
                </p:oleObj>
              </mc:Choice>
              <mc:Fallback>
                <p:oleObj name="Equation" r:id="rId5" imgW="901440" imgH="5457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1268413"/>
                        <a:ext cx="1393825" cy="841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2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1460025"/>
              </p:ext>
            </p:extLst>
          </p:nvPr>
        </p:nvGraphicFramePr>
        <p:xfrm>
          <a:off x="5292725" y="1268413"/>
          <a:ext cx="1452563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4" name="Equation" r:id="rId7" imgW="939600" imgH="545760" progId="Equation.DSMT4">
                  <p:embed/>
                </p:oleObj>
              </mc:Choice>
              <mc:Fallback>
                <p:oleObj name="Equation" r:id="rId7" imgW="939600" imgH="5457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725" y="1268413"/>
                        <a:ext cx="1452563" cy="844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4461206"/>
              </p:ext>
            </p:extLst>
          </p:nvPr>
        </p:nvGraphicFramePr>
        <p:xfrm>
          <a:off x="7451725" y="1196975"/>
          <a:ext cx="1393825" cy="842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5" name="Equation" r:id="rId9" imgW="901440" imgH="545760" progId="Equation.DSMT4">
                  <p:embed/>
                </p:oleObj>
              </mc:Choice>
              <mc:Fallback>
                <p:oleObj name="Equation" r:id="rId9" imgW="901440" imgH="5457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51725" y="1196975"/>
                        <a:ext cx="1393825" cy="842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6979185"/>
              </p:ext>
            </p:extLst>
          </p:nvPr>
        </p:nvGraphicFramePr>
        <p:xfrm>
          <a:off x="2124075" y="2276475"/>
          <a:ext cx="1374775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6" name="Equation" r:id="rId11" imgW="888840" imgH="545760" progId="Equation.DSMT4">
                  <p:embed/>
                </p:oleObj>
              </mc:Choice>
              <mc:Fallback>
                <p:oleObj name="Equation" r:id="rId11" imgW="888840" imgH="5457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2276475"/>
                        <a:ext cx="1374775" cy="792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5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3331996"/>
              </p:ext>
            </p:extLst>
          </p:nvPr>
        </p:nvGraphicFramePr>
        <p:xfrm>
          <a:off x="4284663" y="2205038"/>
          <a:ext cx="1398587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7" name="Equation" r:id="rId13" imgW="888840" imgH="545760" progId="Equation.DSMT4">
                  <p:embed/>
                </p:oleObj>
              </mc:Choice>
              <mc:Fallback>
                <p:oleObj name="Equation" r:id="rId13" imgW="888840" imgH="5457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4663" y="2205038"/>
                        <a:ext cx="1398587" cy="854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6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6772815"/>
              </p:ext>
            </p:extLst>
          </p:nvPr>
        </p:nvGraphicFramePr>
        <p:xfrm>
          <a:off x="6659563" y="2133600"/>
          <a:ext cx="1393825" cy="842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8" name="Equation" r:id="rId15" imgW="901440" imgH="545760" progId="Equation.DSMT4">
                  <p:embed/>
                </p:oleObj>
              </mc:Choice>
              <mc:Fallback>
                <p:oleObj name="Equation" r:id="rId15" imgW="901440" imgH="5457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9563" y="2133600"/>
                        <a:ext cx="1393825" cy="842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81" name="Rectangle 26"/>
          <p:cNvSpPr>
            <a:spLocks noChangeArrowheads="1"/>
          </p:cNvSpPr>
          <p:nvPr/>
        </p:nvSpPr>
        <p:spPr bwMode="auto">
          <a:xfrm>
            <a:off x="0" y="5492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2057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872388"/>
              </p:ext>
            </p:extLst>
          </p:nvPr>
        </p:nvGraphicFramePr>
        <p:xfrm>
          <a:off x="776288" y="3284538"/>
          <a:ext cx="1992312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9" name="Equation" r:id="rId17" imgW="1193760" imgH="253800" progId="Equation.DSMT4">
                  <p:embed/>
                </p:oleObj>
              </mc:Choice>
              <mc:Fallback>
                <p:oleObj name="Equation" r:id="rId17" imgW="119376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6288" y="3284538"/>
                        <a:ext cx="1992312" cy="430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8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8481586"/>
              </p:ext>
            </p:extLst>
          </p:nvPr>
        </p:nvGraphicFramePr>
        <p:xfrm>
          <a:off x="3668713" y="3284538"/>
          <a:ext cx="1673225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0" name="Equation" r:id="rId19" imgW="914400" imgH="253800" progId="Equation.DSMT4">
                  <p:embed/>
                </p:oleObj>
              </mc:Choice>
              <mc:Fallback>
                <p:oleObj name="Equation" r:id="rId19" imgW="91440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8713" y="3284538"/>
                        <a:ext cx="1673225" cy="4683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9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3280918"/>
              </p:ext>
            </p:extLst>
          </p:nvPr>
        </p:nvGraphicFramePr>
        <p:xfrm>
          <a:off x="6323013" y="3141663"/>
          <a:ext cx="1997075" cy="750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1" name="Equation" r:id="rId21" imgW="1143000" imgH="431640" progId="Equation.DSMT4">
                  <p:embed/>
                </p:oleObj>
              </mc:Choice>
              <mc:Fallback>
                <p:oleObj name="Equation" r:id="rId21" imgW="114300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3013" y="3141663"/>
                        <a:ext cx="1997075" cy="750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60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134317"/>
              </p:ext>
            </p:extLst>
          </p:nvPr>
        </p:nvGraphicFramePr>
        <p:xfrm>
          <a:off x="111125" y="4221163"/>
          <a:ext cx="3563938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2" name="Equation" r:id="rId23" imgW="2311200" imgH="419040" progId="Equation.DSMT4">
                  <p:embed/>
                </p:oleObj>
              </mc:Choice>
              <mc:Fallback>
                <p:oleObj name="Equation" r:id="rId23" imgW="231120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125" y="4221163"/>
                        <a:ext cx="3563938" cy="577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61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1660752"/>
              </p:ext>
            </p:extLst>
          </p:nvPr>
        </p:nvGraphicFramePr>
        <p:xfrm>
          <a:off x="3476625" y="4221163"/>
          <a:ext cx="3079750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3" name="Equation" r:id="rId25" imgW="2234880" imgH="431640" progId="Equation.DSMT4">
                  <p:embed/>
                </p:oleObj>
              </mc:Choice>
              <mc:Fallback>
                <p:oleObj name="Equation" r:id="rId25" imgW="223488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6625" y="4221163"/>
                        <a:ext cx="3079750" cy="603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62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0260257"/>
              </p:ext>
            </p:extLst>
          </p:nvPr>
        </p:nvGraphicFramePr>
        <p:xfrm>
          <a:off x="6607175" y="4149725"/>
          <a:ext cx="2216150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4" name="Equation" r:id="rId27" imgW="1422360" imgH="419040" progId="Equation.DSMT4">
                  <p:embed/>
                </p:oleObj>
              </mc:Choice>
              <mc:Fallback>
                <p:oleObj name="Equation" r:id="rId27" imgW="142236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07175" y="4149725"/>
                        <a:ext cx="2216150" cy="654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63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4395532"/>
              </p:ext>
            </p:extLst>
          </p:nvPr>
        </p:nvGraphicFramePr>
        <p:xfrm>
          <a:off x="4732338" y="5276850"/>
          <a:ext cx="2635250" cy="614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5" name="Equation" r:id="rId29" imgW="1968480" imgH="469800" progId="Equation.DSMT4">
                  <p:embed/>
                </p:oleObj>
              </mc:Choice>
              <mc:Fallback>
                <p:oleObj name="Equation" r:id="rId29" imgW="196848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2338" y="5276850"/>
                        <a:ext cx="2635250" cy="614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64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1868656"/>
              </p:ext>
            </p:extLst>
          </p:nvPr>
        </p:nvGraphicFramePr>
        <p:xfrm>
          <a:off x="1366838" y="5438775"/>
          <a:ext cx="2168525" cy="37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6" name="Equation" r:id="rId31" imgW="1485720" imgH="253800" progId="Equation.DSMT4">
                  <p:embed/>
                </p:oleObj>
              </mc:Choice>
              <mc:Fallback>
                <p:oleObj name="Equation" r:id="rId31" imgW="148572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6838" y="5438775"/>
                        <a:ext cx="2168525" cy="376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84" name="Text Box 39"/>
          <p:cNvSpPr txBox="1">
            <a:spLocks noChangeArrowheads="1"/>
          </p:cNvSpPr>
          <p:nvPr/>
        </p:nvSpPr>
        <p:spPr bwMode="auto">
          <a:xfrm>
            <a:off x="251618" y="1006351"/>
            <a:ext cx="7058025" cy="587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FontTx/>
              <a:buAutoNum type="arabicPeriod"/>
            </a:pPr>
            <a:r>
              <a:rPr lang="ru-RU" b="1" dirty="0" smtClean="0">
                <a:solidFill>
                  <a:schemeClr val="accent1"/>
                </a:solidFill>
                <a:latin typeface="Times New Roman" pitchFamily="18" charset="0"/>
              </a:rPr>
              <a:t>Уравнения</a:t>
            </a:r>
            <a:r>
              <a:rPr lang="en-US" b="1" dirty="0">
                <a:solidFill>
                  <a:schemeClr val="accent1"/>
                </a:solidFill>
                <a:latin typeface="Times New Roman" pitchFamily="18" charset="0"/>
              </a:rPr>
              <a:t> </a:t>
            </a:r>
            <a:r>
              <a:rPr lang="ru-RU" b="1" dirty="0" smtClean="0">
                <a:solidFill>
                  <a:schemeClr val="accent1"/>
                </a:solidFill>
                <a:latin typeface="Times New Roman" pitchFamily="18" charset="0"/>
              </a:rPr>
              <a:t>констант равновесия</a:t>
            </a:r>
            <a:r>
              <a:rPr lang="ru-RU" dirty="0" smtClean="0">
                <a:solidFill>
                  <a:schemeClr val="accent1"/>
                </a:solidFill>
                <a:latin typeface="Times New Roman" pitchFamily="18" charset="0"/>
              </a:rPr>
              <a:t>:</a:t>
            </a:r>
            <a:r>
              <a:rPr lang="ru-RU" dirty="0">
                <a:solidFill>
                  <a:schemeClr val="accent1"/>
                </a:solidFill>
                <a:latin typeface="Times New Roman" pitchFamily="18" charset="0"/>
              </a:rPr>
              <a:t/>
            </a:r>
            <a:br>
              <a:rPr lang="ru-RU" dirty="0">
                <a:solidFill>
                  <a:schemeClr val="accent1"/>
                </a:solidFill>
                <a:latin typeface="Times New Roman" pitchFamily="18" charset="0"/>
              </a:rPr>
            </a:br>
            <a:endParaRPr lang="ru-RU" dirty="0">
              <a:solidFill>
                <a:schemeClr val="accent1"/>
              </a:solidFill>
              <a:latin typeface="Times New Roman" pitchFamily="18" charset="0"/>
            </a:endParaRPr>
          </a:p>
          <a:p>
            <a:pPr marL="342900" indent="-342900">
              <a:spcBef>
                <a:spcPct val="50000"/>
              </a:spcBef>
              <a:buFontTx/>
              <a:buAutoNum type="arabicPeriod"/>
            </a:pPr>
            <a:endParaRPr lang="ru-RU" dirty="0">
              <a:solidFill>
                <a:schemeClr val="accent1"/>
              </a:solidFill>
              <a:latin typeface="Times New Roman" pitchFamily="18" charset="0"/>
            </a:endParaRPr>
          </a:p>
          <a:p>
            <a:pPr marL="342900" indent="-342900">
              <a:spcBef>
                <a:spcPct val="50000"/>
              </a:spcBef>
              <a:buFontTx/>
              <a:buAutoNum type="arabicPeriod"/>
            </a:pPr>
            <a:endParaRPr lang="ru-RU" dirty="0">
              <a:solidFill>
                <a:schemeClr val="accent1"/>
              </a:solidFill>
              <a:latin typeface="Times New Roman" pitchFamily="18" charset="0"/>
            </a:endParaRPr>
          </a:p>
          <a:p>
            <a:pPr marL="342900" indent="-342900">
              <a:spcBef>
                <a:spcPct val="50000"/>
              </a:spcBef>
              <a:buFontTx/>
              <a:buAutoNum type="arabicPeriod"/>
            </a:pPr>
            <a:endParaRPr lang="ru-RU" dirty="0">
              <a:solidFill>
                <a:schemeClr val="accent1"/>
              </a:solidFill>
              <a:latin typeface="Times New Roman" pitchFamily="18" charset="0"/>
            </a:endParaRPr>
          </a:p>
          <a:p>
            <a:pPr marL="342900" indent="-342900">
              <a:spcBef>
                <a:spcPct val="50000"/>
              </a:spcBef>
              <a:buFontTx/>
              <a:buAutoNum type="arabicPeriod"/>
            </a:pPr>
            <a:r>
              <a:rPr lang="ru-RU" b="1" dirty="0">
                <a:solidFill>
                  <a:schemeClr val="accent1"/>
                </a:solidFill>
                <a:latin typeface="Times New Roman" pitchFamily="18" charset="0"/>
              </a:rPr>
              <a:t>Уравнения фазового равновесия:</a:t>
            </a:r>
            <a:br>
              <a:rPr lang="ru-RU" b="1" dirty="0">
                <a:solidFill>
                  <a:schemeClr val="accent1"/>
                </a:solidFill>
                <a:latin typeface="Times New Roman" pitchFamily="18" charset="0"/>
              </a:rPr>
            </a:br>
            <a:r>
              <a:rPr lang="ru-RU" dirty="0">
                <a:solidFill>
                  <a:schemeClr val="accent1"/>
                </a:solidFill>
                <a:latin typeface="Times New Roman" pitchFamily="18" charset="0"/>
              </a:rPr>
              <a:t/>
            </a:r>
            <a:br>
              <a:rPr lang="ru-RU" dirty="0">
                <a:solidFill>
                  <a:schemeClr val="accent1"/>
                </a:solidFill>
                <a:latin typeface="Times New Roman" pitchFamily="18" charset="0"/>
              </a:rPr>
            </a:br>
            <a:endParaRPr lang="ru-RU" dirty="0">
              <a:solidFill>
                <a:schemeClr val="accent1"/>
              </a:solidFill>
              <a:latin typeface="Times New Roman" pitchFamily="18" charset="0"/>
            </a:endParaRPr>
          </a:p>
          <a:p>
            <a:pPr marL="342900" indent="-342900">
              <a:spcBef>
                <a:spcPct val="50000"/>
              </a:spcBef>
              <a:buFontTx/>
              <a:buAutoNum type="arabicPeriod"/>
            </a:pPr>
            <a:r>
              <a:rPr lang="ru-RU" b="1" dirty="0">
                <a:solidFill>
                  <a:schemeClr val="accent1"/>
                </a:solidFill>
                <a:latin typeface="Times New Roman" pitchFamily="18" charset="0"/>
              </a:rPr>
              <a:t>Уравнения материального баланса:</a:t>
            </a:r>
            <a:br>
              <a:rPr lang="ru-RU" b="1" dirty="0">
                <a:solidFill>
                  <a:schemeClr val="accent1"/>
                </a:solidFill>
                <a:latin typeface="Times New Roman" pitchFamily="18" charset="0"/>
              </a:rPr>
            </a:br>
            <a:r>
              <a:rPr lang="ru-RU" dirty="0">
                <a:solidFill>
                  <a:schemeClr val="accent1"/>
                </a:solidFill>
                <a:latin typeface="Times New Roman" pitchFamily="18" charset="0"/>
              </a:rPr>
              <a:t/>
            </a:r>
            <a:br>
              <a:rPr lang="ru-RU" dirty="0">
                <a:solidFill>
                  <a:schemeClr val="accent1"/>
                </a:solidFill>
                <a:latin typeface="Times New Roman" pitchFamily="18" charset="0"/>
              </a:rPr>
            </a:br>
            <a:endParaRPr lang="ru-RU" dirty="0">
              <a:solidFill>
                <a:schemeClr val="accent1"/>
              </a:solidFill>
              <a:latin typeface="Times New Roman" pitchFamily="18" charset="0"/>
            </a:endParaRPr>
          </a:p>
          <a:p>
            <a:pPr marL="342900" indent="-342900">
              <a:spcBef>
                <a:spcPct val="50000"/>
              </a:spcBef>
              <a:buFontTx/>
              <a:buAutoNum type="arabicPeriod"/>
            </a:pPr>
            <a:r>
              <a:rPr lang="ru-RU" b="1" dirty="0" smtClean="0">
                <a:solidFill>
                  <a:schemeClr val="accent1"/>
                </a:solidFill>
                <a:latin typeface="Times New Roman" pitchFamily="18" charset="0"/>
              </a:rPr>
              <a:t>Нормирующие уравнения:</a:t>
            </a:r>
          </a:p>
          <a:p>
            <a:pPr marL="342900" indent="-342900">
              <a:spcBef>
                <a:spcPct val="50000"/>
              </a:spcBef>
            </a:pPr>
            <a:r>
              <a:rPr lang="ru-RU" dirty="0">
                <a:solidFill>
                  <a:schemeClr val="accent1"/>
                </a:solidFill>
                <a:latin typeface="Times New Roman" pitchFamily="18" charset="0"/>
              </a:rPr>
              <a:t/>
            </a:r>
            <a:br>
              <a:rPr lang="ru-RU" dirty="0">
                <a:solidFill>
                  <a:schemeClr val="accent1"/>
                </a:solidFill>
                <a:latin typeface="Times New Roman" pitchFamily="18" charset="0"/>
              </a:rPr>
            </a:br>
            <a:endParaRPr lang="ru-RU" dirty="0">
              <a:solidFill>
                <a:schemeClr val="accent1"/>
              </a:solidFill>
              <a:latin typeface="Times New Roman" pitchFamily="18" charset="0"/>
            </a:endParaRPr>
          </a:p>
          <a:p>
            <a:pPr marL="342900" indent="-342900">
              <a:spcBef>
                <a:spcPct val="50000"/>
              </a:spcBef>
            </a:pPr>
            <a:r>
              <a:rPr lang="ru-RU" b="1" dirty="0">
                <a:solidFill>
                  <a:schemeClr val="accent1"/>
                </a:solidFill>
                <a:latin typeface="Times New Roman" pitchFamily="18" charset="0"/>
              </a:rPr>
              <a:t>Неизвестные:</a:t>
            </a:r>
          </a:p>
          <a:p>
            <a:pPr marL="342900" indent="-342900">
              <a:spcBef>
                <a:spcPct val="50000"/>
              </a:spcBef>
              <a:buFontTx/>
              <a:buAutoNum type="arabicPeriod"/>
            </a:pPr>
            <a:endParaRPr lang="ru-RU" b="1" dirty="0">
              <a:solidFill>
                <a:schemeClr val="accent1"/>
              </a:solidFill>
              <a:latin typeface="Times New Roman" pitchFamily="18" charset="0"/>
            </a:endParaRPr>
          </a:p>
        </p:txBody>
      </p:sp>
      <p:graphicFrame>
        <p:nvGraphicFramePr>
          <p:cNvPr id="2065" name="Object 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4874687"/>
              </p:ext>
            </p:extLst>
          </p:nvPr>
        </p:nvGraphicFramePr>
        <p:xfrm>
          <a:off x="2686050" y="6111875"/>
          <a:ext cx="4613275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7" name="Equation" r:id="rId33" imgW="3200400" imgH="253800" progId="Equation.DSMT4">
                  <p:embed/>
                </p:oleObj>
              </mc:Choice>
              <mc:Fallback>
                <p:oleObj name="Equation" r:id="rId33" imgW="320040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6050" y="6111875"/>
                        <a:ext cx="4613275" cy="365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Номер слайда 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CCFCEE-A3AE-4998-BCC3-7C59F38691F4}" type="slidenum">
              <a:rPr lang="ru-RU" smtClean="0"/>
              <a:pPr>
                <a:defRPr/>
              </a:pPr>
              <a:t>6</a:t>
            </a:fld>
            <a:endParaRPr lang="ru-RU"/>
          </a:p>
        </p:txBody>
      </p:sp>
      <p:sp>
        <p:nvSpPr>
          <p:cNvPr id="38" name="Line 17"/>
          <p:cNvSpPr>
            <a:spLocks noChangeShapeType="1"/>
          </p:cNvSpPr>
          <p:nvPr/>
        </p:nvSpPr>
        <p:spPr bwMode="auto">
          <a:xfrm>
            <a:off x="539750" y="764704"/>
            <a:ext cx="6481763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9" name="Line 19"/>
          <p:cNvSpPr>
            <a:spLocks noChangeShapeType="1"/>
          </p:cNvSpPr>
          <p:nvPr/>
        </p:nvSpPr>
        <p:spPr bwMode="auto">
          <a:xfrm>
            <a:off x="539750" y="260350"/>
            <a:ext cx="8353425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9891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3348038" y="333375"/>
            <a:ext cx="2495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ru-RU" b="1" dirty="0">
                <a:solidFill>
                  <a:schemeClr val="tx2"/>
                </a:solidFill>
              </a:rPr>
              <a:t>Результаты расчета</a:t>
            </a:r>
          </a:p>
        </p:txBody>
      </p:sp>
      <p:sp>
        <p:nvSpPr>
          <p:cNvPr id="3077" name="Line 19"/>
          <p:cNvSpPr>
            <a:spLocks noChangeShapeType="1"/>
          </p:cNvSpPr>
          <p:nvPr/>
        </p:nvSpPr>
        <p:spPr bwMode="auto">
          <a:xfrm>
            <a:off x="539750" y="260350"/>
            <a:ext cx="8353425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8" name="Line 17"/>
          <p:cNvSpPr>
            <a:spLocks noChangeShapeType="1"/>
          </p:cNvSpPr>
          <p:nvPr/>
        </p:nvSpPr>
        <p:spPr bwMode="auto">
          <a:xfrm>
            <a:off x="539750" y="763588"/>
            <a:ext cx="6481763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A01E3E-CBA5-4C57-B8E0-2964802056E4}" type="slidenum">
              <a:rPr lang="ru-RU" smtClean="0"/>
              <a:pPr>
                <a:defRPr/>
              </a:pPr>
              <a:t>7</a:t>
            </a:fld>
            <a:endParaRPr lang="ru-RU"/>
          </a:p>
        </p:txBody>
      </p:sp>
      <p:graphicFrame>
        <p:nvGraphicFramePr>
          <p:cNvPr id="3084" name="Object 12"/>
          <p:cNvGraphicFramePr>
            <a:graphicFrameLocks noChangeAspect="1"/>
          </p:cNvGraphicFramePr>
          <p:nvPr/>
        </p:nvGraphicFramePr>
        <p:xfrm>
          <a:off x="468313" y="676275"/>
          <a:ext cx="3959225" cy="304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r:id="rId3" imgW="3735360" imgH="2867040" progId="">
                  <p:embed/>
                </p:oleObj>
              </mc:Choice>
              <mc:Fallback>
                <p:oleObj r:id="rId3" imgW="3735360" imgH="2867040" progId="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676275"/>
                        <a:ext cx="3959225" cy="304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5" name="Object 13"/>
          <p:cNvGraphicFramePr>
            <a:graphicFrameLocks noChangeAspect="1"/>
          </p:cNvGraphicFramePr>
          <p:nvPr/>
        </p:nvGraphicFramePr>
        <p:xfrm>
          <a:off x="4425950" y="676275"/>
          <a:ext cx="3959225" cy="295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r:id="rId5" imgW="4044960" imgH="3019680" progId="">
                  <p:embed/>
                </p:oleObj>
              </mc:Choice>
              <mc:Fallback>
                <p:oleObj r:id="rId5" imgW="4044960" imgH="3019680" progId="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5950" y="676275"/>
                        <a:ext cx="3959225" cy="295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907704" y="3528000"/>
            <a:ext cx="2304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b="1" dirty="0" smtClean="0">
                <a:latin typeface="Times New Roman" pitchFamily="18" charset="0"/>
                <a:cs typeface="Times New Roman" pitchFamily="18" charset="0"/>
              </a:rPr>
              <a:t>Паровая фаза </a:t>
            </a:r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ZnI</a:t>
            </a:r>
            <a:r>
              <a:rPr lang="en-US" sz="1200" b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 – S </a:t>
            </a:r>
            <a:endParaRPr lang="ru-RU" sz="1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220072" y="3528000"/>
            <a:ext cx="352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b="1" dirty="0" smtClean="0">
                <a:latin typeface="Times New Roman" pitchFamily="18" charset="0"/>
                <a:cs typeface="Times New Roman" pitchFamily="18" charset="0"/>
              </a:rPr>
              <a:t>Конденсированные  фазы </a:t>
            </a:r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ZnI</a:t>
            </a:r>
            <a:r>
              <a:rPr lang="en-US" sz="1200" b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 – S </a:t>
            </a:r>
            <a:endParaRPr lang="ru-RU" sz="1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691680" y="6444000"/>
            <a:ext cx="2304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b="1" dirty="0" smtClean="0">
                <a:latin typeface="Times New Roman" pitchFamily="18" charset="0"/>
                <a:cs typeface="Times New Roman" pitchFamily="18" charset="0"/>
              </a:rPr>
              <a:t>Паровая фаза </a:t>
            </a:r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GaI</a:t>
            </a:r>
            <a:r>
              <a:rPr lang="en-US" sz="1200" b="1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 – S </a:t>
            </a:r>
            <a:endParaRPr lang="ru-RU" sz="1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436096" y="6404400"/>
            <a:ext cx="352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b="1" dirty="0" smtClean="0">
                <a:latin typeface="Times New Roman" pitchFamily="18" charset="0"/>
                <a:cs typeface="Times New Roman" pitchFamily="18" charset="0"/>
              </a:rPr>
              <a:t>Конденсированные  фазы </a:t>
            </a:r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GaI</a:t>
            </a:r>
            <a:r>
              <a:rPr lang="en-US" sz="1200" b="1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 – S </a:t>
            </a:r>
            <a:endParaRPr lang="ru-RU" sz="12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090" name="Object 18"/>
          <p:cNvGraphicFramePr>
            <a:graphicFrameLocks noChangeAspect="1"/>
          </p:cNvGraphicFramePr>
          <p:nvPr/>
        </p:nvGraphicFramePr>
        <p:xfrm>
          <a:off x="548581" y="3789040"/>
          <a:ext cx="3735387" cy="286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r:id="rId7" imgW="3735360" imgH="2867040" progId="">
                  <p:embed/>
                </p:oleObj>
              </mc:Choice>
              <mc:Fallback>
                <p:oleObj r:id="rId7" imgW="3735360" imgH="2867040" progId="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581" y="3789040"/>
                        <a:ext cx="3735387" cy="2867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91" name="Object 19"/>
          <p:cNvGraphicFramePr>
            <a:graphicFrameLocks noChangeAspect="1"/>
          </p:cNvGraphicFramePr>
          <p:nvPr/>
        </p:nvGraphicFramePr>
        <p:xfrm>
          <a:off x="4513461" y="3717032"/>
          <a:ext cx="4090987" cy="293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r:id="rId9" imgW="4091040" imgH="2931840" progId="">
                  <p:embed/>
                </p:oleObj>
              </mc:Choice>
              <mc:Fallback>
                <p:oleObj r:id="rId9" imgW="4091040" imgH="2931840" progId="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3461" y="3717032"/>
                        <a:ext cx="4090987" cy="293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6" name="Picture 1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43808" y="4005064"/>
            <a:ext cx="5634955" cy="2140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54" name="Picture 1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65885" y="836712"/>
            <a:ext cx="1922539" cy="3816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55" name="Picture 1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7544" y="908720"/>
            <a:ext cx="3579627" cy="3888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4A9FE7-459C-423C-9B6C-15D06B14D311}" type="slidenum">
              <a:rPr lang="ru-RU" smtClean="0"/>
              <a:pPr>
                <a:defRPr/>
              </a:pPr>
              <a:t>8</a:t>
            </a:fld>
            <a:endParaRPr lang="ru-RU"/>
          </a:p>
        </p:txBody>
      </p:sp>
      <p:sp>
        <p:nvSpPr>
          <p:cNvPr id="10243" name="Rectangle 4"/>
          <p:cNvSpPr>
            <a:spLocks noChangeArrowheads="1"/>
          </p:cNvSpPr>
          <p:nvPr/>
        </p:nvSpPr>
        <p:spPr bwMode="auto">
          <a:xfrm>
            <a:off x="3409950" y="333375"/>
            <a:ext cx="23717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ru-RU" b="1">
                <a:solidFill>
                  <a:schemeClr val="tx2"/>
                </a:solidFill>
              </a:rPr>
              <a:t>Синтез сульфидов</a:t>
            </a:r>
          </a:p>
        </p:txBody>
      </p:sp>
      <p:sp>
        <p:nvSpPr>
          <p:cNvPr id="10244" name="Line 19"/>
          <p:cNvSpPr>
            <a:spLocks noChangeShapeType="1"/>
          </p:cNvSpPr>
          <p:nvPr/>
        </p:nvSpPr>
        <p:spPr bwMode="auto">
          <a:xfrm>
            <a:off x="539750" y="260350"/>
            <a:ext cx="8353425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0245" name="Line 17"/>
          <p:cNvSpPr>
            <a:spLocks noChangeShapeType="1"/>
          </p:cNvSpPr>
          <p:nvPr/>
        </p:nvSpPr>
        <p:spPr bwMode="auto">
          <a:xfrm>
            <a:off x="539750" y="763588"/>
            <a:ext cx="6481763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0247" name="TextBox 7"/>
          <p:cNvSpPr txBox="1">
            <a:spLocks noChangeArrowheads="1"/>
          </p:cNvSpPr>
          <p:nvPr/>
        </p:nvSpPr>
        <p:spPr bwMode="auto">
          <a:xfrm>
            <a:off x="5868144" y="4819054"/>
            <a:ext cx="324036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ru-RU" sz="1600" dirty="0" smtClean="0"/>
              <a:t>2. Синтез </a:t>
            </a:r>
            <a:r>
              <a:rPr lang="ru-RU" sz="1600" dirty="0"/>
              <a:t>сульфидов</a:t>
            </a:r>
          </a:p>
        </p:txBody>
      </p:sp>
      <p:sp>
        <p:nvSpPr>
          <p:cNvPr id="10248" name="TextBox 9"/>
          <p:cNvSpPr txBox="1">
            <a:spLocks noChangeArrowheads="1"/>
          </p:cNvSpPr>
          <p:nvPr/>
        </p:nvSpPr>
        <p:spPr bwMode="auto">
          <a:xfrm>
            <a:off x="107504" y="4869160"/>
            <a:ext cx="4175894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ru-RU" sz="1600" dirty="0" smtClean="0"/>
              <a:t>1. Загрузка компонентов </a:t>
            </a:r>
            <a:r>
              <a:rPr lang="ru-RU" sz="1600" dirty="0"/>
              <a:t>в реактор</a:t>
            </a:r>
          </a:p>
        </p:txBody>
      </p:sp>
      <p:sp>
        <p:nvSpPr>
          <p:cNvPr id="10250" name="Прямоугольник 12"/>
          <p:cNvSpPr>
            <a:spLocks noChangeArrowheads="1"/>
          </p:cNvSpPr>
          <p:nvPr/>
        </p:nvSpPr>
        <p:spPr bwMode="auto">
          <a:xfrm>
            <a:off x="2771800" y="1506319"/>
            <a:ext cx="277832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/>
              <a:t>2GaI</a:t>
            </a:r>
            <a:r>
              <a:rPr lang="en-US" sz="1600" baseline="-25000" dirty="0"/>
              <a:t>3</a:t>
            </a:r>
            <a:r>
              <a:rPr lang="ru-RU" sz="1600" dirty="0"/>
              <a:t> + </a:t>
            </a:r>
            <a:r>
              <a:rPr lang="en-US" sz="1600" dirty="0"/>
              <a:t>3S </a:t>
            </a:r>
            <a:r>
              <a:rPr lang="ru-RU" sz="1600" dirty="0"/>
              <a:t>⇌ </a:t>
            </a:r>
            <a:r>
              <a:rPr lang="en-US" sz="1600" dirty="0"/>
              <a:t>Ga</a:t>
            </a:r>
            <a:r>
              <a:rPr lang="en-US" sz="1600" baseline="-25000" dirty="0"/>
              <a:t>2</a:t>
            </a:r>
            <a:r>
              <a:rPr lang="en-US" sz="1600" dirty="0"/>
              <a:t>S</a:t>
            </a:r>
            <a:r>
              <a:rPr lang="en-US" sz="1600" baseline="-25000" dirty="0"/>
              <a:t>3</a:t>
            </a:r>
            <a:r>
              <a:rPr lang="ru-RU" sz="1600" dirty="0"/>
              <a:t> + </a:t>
            </a:r>
            <a:r>
              <a:rPr lang="en-US" sz="1600" dirty="0" smtClean="0"/>
              <a:t>3I</a:t>
            </a:r>
            <a:r>
              <a:rPr lang="ru-RU" sz="1600" baseline="-25000" dirty="0" smtClean="0"/>
              <a:t>2</a:t>
            </a:r>
            <a:r>
              <a:rPr lang="en-US" sz="1600" dirty="0" smtClean="0"/>
              <a:t>↑</a:t>
            </a:r>
            <a:r>
              <a:rPr lang="ru-RU" sz="1600" dirty="0" smtClean="0"/>
              <a:t>,</a:t>
            </a:r>
            <a:r>
              <a:rPr lang="ru-RU" sz="1600" baseline="-25000" dirty="0" smtClean="0"/>
              <a:t> </a:t>
            </a:r>
            <a:endParaRPr lang="ru-RU" sz="1600" dirty="0"/>
          </a:p>
        </p:txBody>
      </p:sp>
      <p:sp>
        <p:nvSpPr>
          <p:cNvPr id="10251" name="Прямоугольник 13"/>
          <p:cNvSpPr>
            <a:spLocks noChangeArrowheads="1"/>
          </p:cNvSpPr>
          <p:nvPr/>
        </p:nvSpPr>
        <p:spPr bwMode="auto">
          <a:xfrm>
            <a:off x="2771800" y="2011144"/>
            <a:ext cx="221567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/>
              <a:t>ZnI</a:t>
            </a:r>
            <a:r>
              <a:rPr lang="en-US" sz="1600" baseline="-25000" dirty="0"/>
              <a:t>2</a:t>
            </a:r>
            <a:r>
              <a:rPr lang="ru-RU" sz="1600" dirty="0"/>
              <a:t> + </a:t>
            </a:r>
            <a:r>
              <a:rPr lang="en-US" sz="1600" dirty="0"/>
              <a:t>S </a:t>
            </a:r>
            <a:r>
              <a:rPr lang="ru-RU" sz="1600" dirty="0"/>
              <a:t>⇌ </a:t>
            </a:r>
            <a:r>
              <a:rPr lang="en-US" sz="1600" dirty="0" err="1"/>
              <a:t>ZnS</a:t>
            </a:r>
            <a:r>
              <a:rPr lang="ru-RU" sz="1600" dirty="0"/>
              <a:t> + </a:t>
            </a:r>
            <a:r>
              <a:rPr lang="en-US" sz="1600" dirty="0" smtClean="0">
                <a:cs typeface="Arial" pitchFamily="34" charset="0"/>
              </a:rPr>
              <a:t>I</a:t>
            </a:r>
            <a:r>
              <a:rPr lang="ru-RU" sz="1600" baseline="-25000" dirty="0" smtClean="0">
                <a:cs typeface="Arial" pitchFamily="34" charset="0"/>
              </a:rPr>
              <a:t>2</a:t>
            </a:r>
            <a:r>
              <a:rPr lang="en-US" sz="1600" dirty="0" smtClean="0">
                <a:cs typeface="Arial" pitchFamily="34" charset="0"/>
              </a:rPr>
              <a:t>↑</a:t>
            </a:r>
            <a:r>
              <a:rPr lang="ru-RU" sz="1600" dirty="0" smtClean="0"/>
              <a:t>,</a:t>
            </a:r>
            <a:r>
              <a:rPr lang="ru-RU" sz="1600" baseline="-25000" dirty="0" smtClean="0"/>
              <a:t> </a:t>
            </a:r>
            <a:endParaRPr lang="ru-RU" sz="1600" dirty="0"/>
          </a:p>
        </p:txBody>
      </p:sp>
      <p:sp>
        <p:nvSpPr>
          <p:cNvPr id="10252" name="Прямоугольник 14"/>
          <p:cNvSpPr>
            <a:spLocks noChangeArrowheads="1"/>
          </p:cNvSpPr>
          <p:nvPr/>
        </p:nvSpPr>
        <p:spPr bwMode="auto">
          <a:xfrm>
            <a:off x="2771800" y="2514382"/>
            <a:ext cx="366318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/>
              <a:t>ZnI</a:t>
            </a:r>
            <a:r>
              <a:rPr lang="en-US" sz="1600" baseline="-25000" dirty="0"/>
              <a:t>2 </a:t>
            </a:r>
            <a:r>
              <a:rPr lang="en-US" sz="1600" dirty="0"/>
              <a:t> + 2GaI</a:t>
            </a:r>
            <a:r>
              <a:rPr lang="en-US" sz="1600" baseline="-25000" dirty="0"/>
              <a:t>3</a:t>
            </a:r>
            <a:r>
              <a:rPr lang="ru-RU" sz="1600" dirty="0"/>
              <a:t> + </a:t>
            </a:r>
            <a:r>
              <a:rPr lang="en-US" sz="1600" dirty="0"/>
              <a:t>4S </a:t>
            </a:r>
            <a:r>
              <a:rPr lang="ru-RU" sz="1600" dirty="0"/>
              <a:t>⇌ </a:t>
            </a:r>
            <a:r>
              <a:rPr lang="en-US" sz="1600" dirty="0"/>
              <a:t>ZnGa</a:t>
            </a:r>
            <a:r>
              <a:rPr lang="en-US" sz="1600" baseline="-25000" dirty="0"/>
              <a:t>2</a:t>
            </a:r>
            <a:r>
              <a:rPr lang="en-US" sz="1600" dirty="0"/>
              <a:t>S</a:t>
            </a:r>
            <a:r>
              <a:rPr lang="en-US" sz="1600" baseline="-25000" dirty="0"/>
              <a:t>4</a:t>
            </a:r>
            <a:r>
              <a:rPr lang="ru-RU" sz="1600" dirty="0"/>
              <a:t> + </a:t>
            </a:r>
            <a:r>
              <a:rPr lang="en-US" sz="1600" dirty="0" smtClean="0"/>
              <a:t>4I</a:t>
            </a:r>
            <a:r>
              <a:rPr lang="ru-RU" sz="1600" baseline="-25000" dirty="0" smtClean="0"/>
              <a:t>2</a:t>
            </a:r>
            <a:r>
              <a:rPr lang="en-US" sz="1600" dirty="0" smtClean="0"/>
              <a:t>↑.</a:t>
            </a:r>
            <a:r>
              <a:rPr lang="ru-RU" sz="1600" baseline="-25000" dirty="0" smtClean="0"/>
              <a:t> </a:t>
            </a:r>
            <a:endParaRPr lang="ru-RU" sz="1600" dirty="0"/>
          </a:p>
        </p:txBody>
      </p:sp>
      <p:sp>
        <p:nvSpPr>
          <p:cNvPr id="16" name="TextBox 7"/>
          <p:cNvSpPr txBox="1">
            <a:spLocks noChangeArrowheads="1"/>
          </p:cNvSpPr>
          <p:nvPr/>
        </p:nvSpPr>
        <p:spPr bwMode="auto">
          <a:xfrm>
            <a:off x="3923928" y="6115198"/>
            <a:ext cx="324036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ru-RU" sz="1600" dirty="0"/>
              <a:t>3</a:t>
            </a:r>
            <a:r>
              <a:rPr lang="ru-RU" sz="1600" dirty="0" smtClean="0"/>
              <a:t>. Отжиг сульфидов</a:t>
            </a:r>
            <a:endParaRPr lang="ru-RU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A53FC7-A897-4BB2-9156-63C951DF419F}" type="slidenum">
              <a:rPr lang="ru-RU" smtClean="0"/>
              <a:pPr>
                <a:defRPr/>
              </a:pPr>
              <a:t>9</a:t>
            </a:fld>
            <a:endParaRPr lang="ru-RU"/>
          </a:p>
        </p:txBody>
      </p:sp>
      <p:sp>
        <p:nvSpPr>
          <p:cNvPr id="4102" name="Rectangle 4"/>
          <p:cNvSpPr>
            <a:spLocks noChangeArrowheads="1"/>
          </p:cNvSpPr>
          <p:nvPr/>
        </p:nvSpPr>
        <p:spPr bwMode="auto">
          <a:xfrm>
            <a:off x="2927350" y="333375"/>
            <a:ext cx="33369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ru-RU" b="1">
                <a:solidFill>
                  <a:schemeClr val="tx2"/>
                </a:solidFill>
              </a:rPr>
              <a:t>Результаты экспериментов</a:t>
            </a:r>
          </a:p>
        </p:txBody>
      </p:sp>
      <p:sp>
        <p:nvSpPr>
          <p:cNvPr id="4103" name="Line 19"/>
          <p:cNvSpPr>
            <a:spLocks noChangeShapeType="1"/>
          </p:cNvSpPr>
          <p:nvPr/>
        </p:nvSpPr>
        <p:spPr bwMode="auto">
          <a:xfrm>
            <a:off x="539750" y="260350"/>
            <a:ext cx="8353425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4104" name="Line 17"/>
          <p:cNvSpPr>
            <a:spLocks noChangeShapeType="1"/>
          </p:cNvSpPr>
          <p:nvPr/>
        </p:nvSpPr>
        <p:spPr bwMode="auto">
          <a:xfrm>
            <a:off x="539750" y="763588"/>
            <a:ext cx="6481763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410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ru-RU"/>
              <a:t/>
            </a:r>
            <a:br>
              <a:rPr lang="ru-RU"/>
            </a:br>
            <a:endParaRPr lang="ru-RU"/>
          </a:p>
        </p:txBody>
      </p:sp>
      <p:sp>
        <p:nvSpPr>
          <p:cNvPr id="4106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ru-RU"/>
              <a:t/>
            </a:r>
            <a:br>
              <a:rPr lang="ru-RU"/>
            </a:br>
            <a:endParaRPr lang="ru-RU"/>
          </a:p>
        </p:txBody>
      </p:sp>
      <p:sp>
        <p:nvSpPr>
          <p:cNvPr id="4107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ru-RU"/>
              <a:t/>
            </a:r>
            <a:br>
              <a:rPr lang="ru-RU"/>
            </a:br>
            <a:endParaRPr lang="ru-RU"/>
          </a:p>
        </p:txBody>
      </p:sp>
      <p:sp>
        <p:nvSpPr>
          <p:cNvPr id="4108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ru-RU"/>
              <a:t/>
            </a:r>
            <a:br>
              <a:rPr lang="ru-RU"/>
            </a:br>
            <a:endParaRPr lang="ru-RU"/>
          </a:p>
        </p:txBody>
      </p:sp>
      <p:graphicFrame>
        <p:nvGraphicFramePr>
          <p:cNvPr id="4098" name="Object 29"/>
          <p:cNvGraphicFramePr>
            <a:graphicFrameLocks noChangeAspect="1"/>
          </p:cNvGraphicFramePr>
          <p:nvPr/>
        </p:nvGraphicFramePr>
        <p:xfrm>
          <a:off x="6013450" y="3861048"/>
          <a:ext cx="3238500" cy="2498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" r:id="rId4" imgW="3741120" imgH="2887200" progId="">
                  <p:embed/>
                </p:oleObj>
              </mc:Choice>
              <mc:Fallback>
                <p:oleObj r:id="rId4" imgW="3741120" imgH="2887200" progId="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3450" y="3861048"/>
                        <a:ext cx="3238500" cy="2498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9" name="Rectangle 3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ru-RU"/>
              <a:t/>
            </a:r>
            <a:br>
              <a:rPr lang="ru-RU"/>
            </a:br>
            <a:endParaRPr lang="ru-RU"/>
          </a:p>
        </p:txBody>
      </p:sp>
      <p:sp>
        <p:nvSpPr>
          <p:cNvPr id="4110" name="Rectangle 3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ru-RU"/>
              <a:t/>
            </a:r>
            <a:br>
              <a:rPr lang="ru-RU"/>
            </a:br>
            <a:endParaRPr lang="ru-RU"/>
          </a:p>
        </p:txBody>
      </p:sp>
      <p:sp>
        <p:nvSpPr>
          <p:cNvPr id="4111" name="Rectangle 4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>
              <a:tabLst>
                <a:tab pos="939800" algn="l"/>
              </a:tabLst>
            </a:pPr>
            <a:r>
              <a:rPr lang="ru-RU"/>
              <a:t/>
            </a:r>
            <a:br>
              <a:rPr lang="ru-RU"/>
            </a:br>
            <a:endParaRPr lang="ru-RU"/>
          </a:p>
        </p:txBody>
      </p:sp>
      <p:graphicFrame>
        <p:nvGraphicFramePr>
          <p:cNvPr id="57" name="Таблица 56"/>
          <p:cNvGraphicFramePr>
            <a:graphicFrameLocks noGrp="1"/>
          </p:cNvGraphicFramePr>
          <p:nvPr/>
        </p:nvGraphicFramePr>
        <p:xfrm>
          <a:off x="468313" y="1019175"/>
          <a:ext cx="8243887" cy="1950720"/>
        </p:xfrm>
        <a:graphic>
          <a:graphicData uri="http://schemas.openxmlformats.org/drawingml/2006/table">
            <a:tbl>
              <a:tblPr/>
              <a:tblGrid>
                <a:gridCol w="1187450"/>
                <a:gridCol w="608012"/>
                <a:gridCol w="608013"/>
                <a:gridCol w="609600"/>
                <a:gridCol w="608012"/>
                <a:gridCol w="608013"/>
                <a:gridCol w="730250"/>
                <a:gridCol w="728662"/>
                <a:gridCol w="1511300"/>
                <a:gridCol w="1044575"/>
              </a:tblGrid>
              <a:tr h="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Образец</a:t>
                      </a:r>
                      <a:endParaRPr kumimoji="0" lang="ru-RU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Состав, ат. %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Отклонения от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стех. состава, %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  <a:r>
                        <a:rPr kumimoji="0" 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/</a:t>
                      </a: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r>
                        <a:rPr kumimoji="0" 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/>
                      </a:r>
                      <a:br>
                        <a:rPr kumimoji="0" 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</a:br>
                      <a:r>
                        <a:rPr kumimoji="0" 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прокаливания (°С/ч)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Выход, %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Ga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Zn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Ga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Zn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Ga</a:t>
                      </a:r>
                      <a:r>
                        <a:rPr kumimoji="0" lang="en-US" sz="16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S</a:t>
                      </a:r>
                      <a:r>
                        <a:rPr kumimoji="0" lang="en-US" sz="16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-1</a:t>
                      </a:r>
                      <a:endParaRPr kumimoji="0" lang="ru-RU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39.4</a:t>
                      </a:r>
                      <a:endParaRPr kumimoji="0" lang="ru-RU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–</a:t>
                      </a:r>
                      <a:endParaRPr kumimoji="0" lang="ru-RU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58.8</a:t>
                      </a:r>
                      <a:endParaRPr kumimoji="0" lang="ru-RU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1.8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1.5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–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2.0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500/1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93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Ga</a:t>
                      </a:r>
                      <a:r>
                        <a:rPr kumimoji="0" lang="en-US" sz="16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S</a:t>
                      </a:r>
                      <a:r>
                        <a:rPr kumimoji="0" lang="en-US" sz="16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-2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39.2</a:t>
                      </a:r>
                      <a:endParaRPr kumimoji="0" lang="ru-RU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–</a:t>
                      </a:r>
                      <a:endParaRPr kumimoji="0" lang="ru-RU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60.4</a:t>
                      </a:r>
                      <a:endParaRPr kumimoji="0" lang="ru-RU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0.4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2.0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–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0.7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650/1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96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ZnS-1</a:t>
                      </a:r>
                      <a:endParaRPr kumimoji="0" lang="ru-RU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–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50.5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48.7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0.8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–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1.0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2.6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650/1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88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ZnS-2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–</a:t>
                      </a:r>
                      <a:endParaRPr kumimoji="0" lang="ru-RU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50.8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48.6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0.6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1.6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2.8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650</a:t>
                      </a: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/1</a:t>
                      </a:r>
                      <a:endParaRPr kumimoji="0" lang="ru-RU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86</a:t>
                      </a:r>
                      <a:endParaRPr kumimoji="0" lang="ru-RU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ZnGa</a:t>
                      </a:r>
                      <a:r>
                        <a:rPr kumimoji="0" lang="en-US" sz="16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S</a:t>
                      </a:r>
                      <a:r>
                        <a:rPr kumimoji="0" lang="en-US" sz="16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  <a:endParaRPr kumimoji="0" lang="ru-RU" sz="16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24.4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17.2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57.8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0.6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14.7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20.2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1.2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650/1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92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4199" name="Picture 103"/>
          <p:cNvPicPr>
            <a:picLocks noChangeAspect="1" noChangeArrowheads="1"/>
          </p:cNvPicPr>
          <p:nvPr/>
        </p:nvPicPr>
        <p:blipFill>
          <a:blip r:embed="rId6" cstate="print"/>
          <a:srcRect l="4668" t="6773" r="9627" b="5171"/>
          <a:stretch>
            <a:fillRect/>
          </a:stretch>
        </p:blipFill>
        <p:spPr bwMode="auto">
          <a:xfrm>
            <a:off x="5968890" y="836712"/>
            <a:ext cx="3175110" cy="3096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4099" name="Object 104"/>
          <p:cNvGraphicFramePr>
            <a:graphicFrameLocks noChangeAspect="1"/>
          </p:cNvGraphicFramePr>
          <p:nvPr/>
        </p:nvGraphicFramePr>
        <p:xfrm>
          <a:off x="38100" y="3645024"/>
          <a:ext cx="3238500" cy="2754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" r:id="rId7" imgW="3716640" imgH="3160800" progId="">
                  <p:embed/>
                </p:oleObj>
              </mc:Choice>
              <mc:Fallback>
                <p:oleObj r:id="rId7" imgW="3716640" imgH="3160800" progId="">
                  <p:embed/>
                  <p:pic>
                    <p:nvPicPr>
                      <p:cNvPr id="0" name="Object 1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" y="3645024"/>
                        <a:ext cx="3238500" cy="2754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0" name="Object 105"/>
          <p:cNvGraphicFramePr>
            <a:graphicFrameLocks noChangeAspect="1"/>
          </p:cNvGraphicFramePr>
          <p:nvPr/>
        </p:nvGraphicFramePr>
        <p:xfrm>
          <a:off x="3059113" y="3645024"/>
          <a:ext cx="3238500" cy="2727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" r:id="rId9" imgW="3746880" imgH="3156480" progId="">
                  <p:embed/>
                </p:oleObj>
              </mc:Choice>
              <mc:Fallback>
                <p:oleObj r:id="rId9" imgW="3746880" imgH="3156480" progId="">
                  <p:embed/>
                  <p:pic>
                    <p:nvPicPr>
                      <p:cNvPr id="0" name="Object 1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3645024"/>
                        <a:ext cx="3238500" cy="2727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5588</TotalTime>
  <Words>545</Words>
  <Application>Microsoft Office PowerPoint</Application>
  <PresentationFormat>Экран (4:3)</PresentationFormat>
  <Paragraphs>157</Paragraphs>
  <Slides>10</Slides>
  <Notes>1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3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Тема Office</vt:lpstr>
      <vt:lpstr>Формула</vt:lpstr>
      <vt:lpstr>Equation</vt:lpstr>
      <vt:lpstr>MathType 6.0 Equation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Математическая модель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RePack by SPecialiST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Вован</dc:creator>
  <cp:lastModifiedBy>Dima</cp:lastModifiedBy>
  <cp:revision>244</cp:revision>
  <dcterms:created xsi:type="dcterms:W3CDTF">2014-11-22T12:14:54Z</dcterms:created>
  <dcterms:modified xsi:type="dcterms:W3CDTF">2015-06-08T20:21:03Z</dcterms:modified>
</cp:coreProperties>
</file>