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2" r:id="rId2"/>
    <p:sldId id="261" r:id="rId3"/>
    <p:sldId id="267" r:id="rId4"/>
    <p:sldId id="256" r:id="rId5"/>
    <p:sldId id="259" r:id="rId6"/>
    <p:sldId id="269" r:id="rId7"/>
    <p:sldId id="268" r:id="rId8"/>
    <p:sldId id="270" r:id="rId9"/>
    <p:sldId id="271" r:id="rId10"/>
    <p:sldId id="260" r:id="rId11"/>
    <p:sldId id="272" r:id="rId12"/>
    <p:sldId id="26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607" autoAdjust="0"/>
  </p:normalViewPr>
  <p:slideViewPr>
    <p:cSldViewPr snapToGrid="0">
      <p:cViewPr varScale="1">
        <p:scale>
          <a:sx n="111" d="100"/>
          <a:sy n="111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-1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2548C-EAA0-4F98-90B8-F588E14A775F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E32AA-D285-4475-A712-967CA9C5A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42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Актуальность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374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График 35-5-60 ДСК</a:t>
            </a:r>
            <a:endParaRPr lang="ru-RU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941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40385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Описание методики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График ДСК с подписями линий</a:t>
            </a:r>
            <a:endParaRPr lang="ru-RU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308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Энергии Гиббса</a:t>
            </a:r>
            <a:endParaRPr lang="ru-RU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254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График промежуточный</a:t>
            </a:r>
            <a:endParaRPr lang="ru-RU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108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График ДСК для плавления и паузы</a:t>
            </a:r>
            <a:endParaRPr lang="ru-RU" sz="1800" b="1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73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График ДСК 2 пиков</a:t>
            </a:r>
            <a:endParaRPr lang="ru-RU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879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График ДСК расстеклования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839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График 30-10-60 ДСК</a:t>
            </a:r>
            <a:endParaRPr lang="ru-RU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042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1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06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25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95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70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25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85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19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96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00CAE-7DEC-4379-94E3-CFB24A5D3887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60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35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076A31A-C9D6-4C0C-92B9-DA3FC7DF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3763"/>
            <a:ext cx="9144000" cy="46333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CC2FACC-F874-41BF-9F64-F4D798F76BD6}"/>
              </a:ext>
            </a:extLst>
          </p:cNvPr>
          <p:cNvSpPr txBox="1"/>
          <p:nvPr/>
        </p:nvSpPr>
        <p:spPr>
          <a:xfrm>
            <a:off x="2256577" y="5605419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Стеклование </a:t>
            </a:r>
            <a:r>
              <a:rPr lang="ru-RU" sz="1350" b="1" dirty="0"/>
              <a:t>450 – 540 К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DB78FCE-EFC8-4B9C-AA82-1579AC125516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822282" y="4884209"/>
            <a:ext cx="0" cy="72121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854C1C7-EB88-4E27-BE1A-E9B46C43F15F}"/>
              </a:ext>
            </a:extLst>
          </p:cNvPr>
          <p:cNvSpPr txBox="1"/>
          <p:nvPr/>
        </p:nvSpPr>
        <p:spPr>
          <a:xfrm>
            <a:off x="5065092" y="5628704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Малый пик </a:t>
            </a:r>
            <a:r>
              <a:rPr lang="ru-RU" sz="1350" b="1" dirty="0"/>
              <a:t>682 – 715 К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03D7676-8855-4D27-A315-06E280D06175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630797" y="4907494"/>
            <a:ext cx="0" cy="72121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79C4D79-6C9C-4999-8089-B9FC6093FE3E}"/>
              </a:ext>
            </a:extLst>
          </p:cNvPr>
          <p:cNvSpPr txBox="1"/>
          <p:nvPr/>
        </p:nvSpPr>
        <p:spPr>
          <a:xfrm>
            <a:off x="5451566" y="6350169"/>
            <a:ext cx="15327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Основной пик</a:t>
            </a:r>
          </a:p>
          <a:p>
            <a:pPr algn="ctr"/>
            <a:r>
              <a:rPr lang="ru-RU" sz="1350" dirty="0"/>
              <a:t> </a:t>
            </a:r>
            <a:r>
              <a:rPr lang="ru-RU" sz="1350" b="1" dirty="0"/>
              <a:t>715 – 760 К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9EB5CAC-5E1A-43B3-B37D-3B96BA6F54DB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6196503" y="4907495"/>
            <a:ext cx="21418" cy="144267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108B9E4-296C-465E-9490-E02BD4858FA6}"/>
              </a:ext>
            </a:extLst>
          </p:cNvPr>
          <p:cNvSpPr txBox="1"/>
          <p:nvPr/>
        </p:nvSpPr>
        <p:spPr>
          <a:xfrm>
            <a:off x="6301708" y="5678114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Пауза</a:t>
            </a:r>
          </a:p>
          <a:p>
            <a:pPr algn="ctr"/>
            <a:r>
              <a:rPr lang="ru-RU" sz="1350" b="1" dirty="0"/>
              <a:t>760 – 780 К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AD459CF-D967-4C02-8C77-AAAD610F4CBA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6662057" y="4907494"/>
            <a:ext cx="205356" cy="77062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4B2CE9-353E-4F47-9D3E-79F4577C8783}"/>
              </a:ext>
            </a:extLst>
          </p:cNvPr>
          <p:cNvSpPr txBox="1"/>
          <p:nvPr/>
        </p:nvSpPr>
        <p:spPr>
          <a:xfrm>
            <a:off x="7242234" y="6350169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Плавление </a:t>
            </a:r>
            <a:r>
              <a:rPr lang="ru-RU" sz="1350" b="1" dirty="0"/>
              <a:t>780 – 840 К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DCBD99DC-CE3B-4D6D-8C35-987678B8F509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7327911" y="4907495"/>
            <a:ext cx="480028" cy="144267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Стрелка: вверх 27">
            <a:extLst>
              <a:ext uri="{FF2B5EF4-FFF2-40B4-BE49-F238E27FC236}">
                <a16:creationId xmlns:a16="http://schemas.microsoft.com/office/drawing/2014/main" id="{7490B723-B5DC-42AA-872B-EBDCB292AF84}"/>
              </a:ext>
            </a:extLst>
          </p:cNvPr>
          <p:cNvSpPr/>
          <p:nvPr/>
        </p:nvSpPr>
        <p:spPr>
          <a:xfrm>
            <a:off x="8749263" y="782472"/>
            <a:ext cx="394737" cy="1680754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4A67C0-8683-4E37-8FEB-0B8CDFE8D08E}"/>
              </a:ext>
            </a:extLst>
          </p:cNvPr>
          <p:cNvSpPr txBox="1"/>
          <p:nvPr/>
        </p:nvSpPr>
        <p:spPr>
          <a:xfrm>
            <a:off x="0" y="133449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Ge</a:t>
            </a:r>
            <a:r>
              <a:rPr lang="en-US" sz="1400" dirty="0"/>
              <a:t>30</a:t>
            </a:r>
            <a:r>
              <a:rPr lang="en-US" sz="2800" dirty="0"/>
              <a:t>Ga</a:t>
            </a:r>
            <a:r>
              <a:rPr lang="en-US" sz="1400" dirty="0"/>
              <a:t>10</a:t>
            </a:r>
            <a:r>
              <a:rPr lang="en-US" sz="2800" dirty="0"/>
              <a:t>Se</a:t>
            </a:r>
            <a:r>
              <a:rPr lang="en-US" sz="1400" dirty="0"/>
              <a:t>60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2933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831770-25C6-481D-8C7C-E44FB2307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552"/>
            <a:ext cx="9144000" cy="47376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7E0D39-3F19-455C-828F-7DE32E599CA4}"/>
              </a:ext>
            </a:extLst>
          </p:cNvPr>
          <p:cNvSpPr txBox="1"/>
          <p:nvPr/>
        </p:nvSpPr>
        <p:spPr>
          <a:xfrm>
            <a:off x="2361080" y="5605419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Стеклование </a:t>
            </a:r>
            <a:r>
              <a:rPr lang="ru-RU" sz="1350" b="1" dirty="0"/>
              <a:t>450 – 530 К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C9E49D8-25C7-4E26-AA1B-9C6E30C8E67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926785" y="4884209"/>
            <a:ext cx="0" cy="72121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138558-5385-46C3-888F-ECBA285B4CF8}"/>
              </a:ext>
            </a:extLst>
          </p:cNvPr>
          <p:cNvSpPr txBox="1"/>
          <p:nvPr/>
        </p:nvSpPr>
        <p:spPr>
          <a:xfrm>
            <a:off x="5169595" y="5628704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Малый пик </a:t>
            </a:r>
            <a:r>
              <a:rPr lang="ru-RU" sz="1350" b="1" dirty="0"/>
              <a:t>680 – 710 К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D8847D6-696E-4C34-8DCE-25936195B971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735300" y="4907494"/>
            <a:ext cx="0" cy="72121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807073-A10C-4232-A5D0-A589F67B0A3F}"/>
              </a:ext>
            </a:extLst>
          </p:cNvPr>
          <p:cNvSpPr txBox="1"/>
          <p:nvPr/>
        </p:nvSpPr>
        <p:spPr>
          <a:xfrm>
            <a:off x="5556069" y="6350169"/>
            <a:ext cx="15327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Основной пик</a:t>
            </a:r>
          </a:p>
          <a:p>
            <a:pPr algn="ctr"/>
            <a:r>
              <a:rPr lang="ru-RU" sz="1350" dirty="0"/>
              <a:t> </a:t>
            </a:r>
            <a:r>
              <a:rPr lang="ru-RU" sz="1350" b="1" dirty="0"/>
              <a:t>710 – 770 К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E47D80F-1DF2-4B1B-B073-5E5707B5B369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301006" y="4907495"/>
            <a:ext cx="21418" cy="144267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9DE8E8-0798-4B09-8AC7-DDC84BDF886C}"/>
              </a:ext>
            </a:extLst>
          </p:cNvPr>
          <p:cNvSpPr txBox="1"/>
          <p:nvPr/>
        </p:nvSpPr>
        <p:spPr>
          <a:xfrm>
            <a:off x="6406211" y="5678114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Пауза</a:t>
            </a:r>
          </a:p>
          <a:p>
            <a:pPr algn="ctr"/>
            <a:r>
              <a:rPr lang="ru-RU" sz="1350" b="1" dirty="0"/>
              <a:t>770 – 790 К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4022C07-CEF0-41DE-BBD0-D8A06792F017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6766560" y="4907494"/>
            <a:ext cx="205356" cy="77062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D33984-B7A6-4DA0-8769-81C75B1796BA}"/>
              </a:ext>
            </a:extLst>
          </p:cNvPr>
          <p:cNvSpPr txBox="1"/>
          <p:nvPr/>
        </p:nvSpPr>
        <p:spPr>
          <a:xfrm>
            <a:off x="7346737" y="6350169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Плавление </a:t>
            </a:r>
            <a:r>
              <a:rPr lang="ru-RU" sz="1350" b="1" dirty="0"/>
              <a:t>790 – 860 К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1DB674A-73A9-4C04-B807-E81BFB9D6545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7432414" y="4907495"/>
            <a:ext cx="480028" cy="144267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трелка: вверх 17">
            <a:extLst>
              <a:ext uri="{FF2B5EF4-FFF2-40B4-BE49-F238E27FC236}">
                <a16:creationId xmlns:a16="http://schemas.microsoft.com/office/drawing/2014/main" id="{74CD410F-C1D0-4747-85E5-DA26B5C9CA30}"/>
              </a:ext>
            </a:extLst>
          </p:cNvPr>
          <p:cNvSpPr/>
          <p:nvPr/>
        </p:nvSpPr>
        <p:spPr>
          <a:xfrm>
            <a:off x="8749263" y="660552"/>
            <a:ext cx="394737" cy="1680754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CB1DFD-4D85-42BE-81CB-C2F6A6880106}"/>
              </a:ext>
            </a:extLst>
          </p:cNvPr>
          <p:cNvSpPr txBox="1"/>
          <p:nvPr/>
        </p:nvSpPr>
        <p:spPr>
          <a:xfrm>
            <a:off x="0" y="133449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Ge</a:t>
            </a:r>
            <a:r>
              <a:rPr lang="en-US" sz="1400" dirty="0"/>
              <a:t>3</a:t>
            </a:r>
            <a:r>
              <a:rPr lang="ru-RU" sz="1400" dirty="0"/>
              <a:t>5</a:t>
            </a:r>
            <a:r>
              <a:rPr lang="en-US" sz="2800" dirty="0"/>
              <a:t>Ga</a:t>
            </a:r>
            <a:r>
              <a:rPr lang="ru-RU" sz="1400" dirty="0"/>
              <a:t>5</a:t>
            </a:r>
            <a:r>
              <a:rPr lang="en-US" sz="2800" dirty="0"/>
              <a:t>Se</a:t>
            </a:r>
            <a:r>
              <a:rPr lang="en-US" sz="1400" dirty="0"/>
              <a:t>60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5907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3"/>
            <a:ext cx="9144000" cy="49945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930" y="3140514"/>
            <a:ext cx="438581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l-GR" sz="1500" dirty="0"/>
              <a:t>λ</a:t>
            </a:r>
            <a:r>
              <a:rPr lang="ru-RU" sz="1050" dirty="0"/>
              <a:t> </a:t>
            </a:r>
            <a:endParaRPr lang="ru-RU" sz="825" dirty="0"/>
          </a:p>
        </p:txBody>
      </p:sp>
      <p:sp>
        <p:nvSpPr>
          <p:cNvPr id="15" name="TextBox 14"/>
          <p:cNvSpPr txBox="1"/>
          <p:nvPr/>
        </p:nvSpPr>
        <p:spPr>
          <a:xfrm>
            <a:off x="2373820" y="3131421"/>
            <a:ext cx="438581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l-GR" sz="1500" dirty="0"/>
              <a:t>λ</a:t>
            </a:r>
            <a:r>
              <a:rPr lang="ru-RU" sz="1050" dirty="0"/>
              <a:t> </a:t>
            </a:r>
            <a:endParaRPr lang="ru-RU" sz="825" dirty="0"/>
          </a:p>
        </p:txBody>
      </p:sp>
      <p:sp>
        <p:nvSpPr>
          <p:cNvPr id="16" name="TextBox 15"/>
          <p:cNvSpPr txBox="1"/>
          <p:nvPr/>
        </p:nvSpPr>
        <p:spPr>
          <a:xfrm>
            <a:off x="4653709" y="3131421"/>
            <a:ext cx="438581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l-GR" sz="1500" dirty="0"/>
              <a:t>λ</a:t>
            </a:r>
            <a:r>
              <a:rPr lang="ru-RU" sz="1050" dirty="0"/>
              <a:t> </a:t>
            </a:r>
            <a:endParaRPr lang="ru-RU" sz="825" dirty="0"/>
          </a:p>
        </p:txBody>
      </p:sp>
      <p:sp>
        <p:nvSpPr>
          <p:cNvPr id="17" name="TextBox 16"/>
          <p:cNvSpPr txBox="1"/>
          <p:nvPr/>
        </p:nvSpPr>
        <p:spPr>
          <a:xfrm>
            <a:off x="6959754" y="3131421"/>
            <a:ext cx="438581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l-GR" sz="1500" dirty="0"/>
              <a:t>λ</a:t>
            </a:r>
            <a:r>
              <a:rPr lang="ru-RU" sz="1050" dirty="0"/>
              <a:t> </a:t>
            </a:r>
            <a:endParaRPr lang="ru-RU" sz="825" dirty="0"/>
          </a:p>
        </p:txBody>
      </p:sp>
      <p:sp>
        <p:nvSpPr>
          <p:cNvPr id="18" name="TextBox 17"/>
          <p:cNvSpPr txBox="1"/>
          <p:nvPr/>
        </p:nvSpPr>
        <p:spPr>
          <a:xfrm>
            <a:off x="190498" y="5742049"/>
            <a:ext cx="438581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l-GR" sz="1500" dirty="0"/>
              <a:t>λ</a:t>
            </a:r>
            <a:r>
              <a:rPr lang="ru-RU" sz="1050" dirty="0"/>
              <a:t> </a:t>
            </a:r>
            <a:endParaRPr lang="ru-RU" sz="825" dirty="0"/>
          </a:p>
        </p:txBody>
      </p:sp>
      <p:sp>
        <p:nvSpPr>
          <p:cNvPr id="19" name="TextBox 18"/>
          <p:cNvSpPr txBox="1"/>
          <p:nvPr/>
        </p:nvSpPr>
        <p:spPr>
          <a:xfrm>
            <a:off x="2503857" y="5728566"/>
            <a:ext cx="438581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l-GR" sz="1500" dirty="0"/>
              <a:t>λ</a:t>
            </a:r>
            <a:r>
              <a:rPr lang="ru-RU" sz="1050" dirty="0"/>
              <a:t> </a:t>
            </a:r>
            <a:endParaRPr lang="ru-RU" sz="825" dirty="0"/>
          </a:p>
        </p:txBody>
      </p:sp>
      <p:sp>
        <p:nvSpPr>
          <p:cNvPr id="20" name="TextBox 19"/>
          <p:cNvSpPr txBox="1"/>
          <p:nvPr/>
        </p:nvSpPr>
        <p:spPr>
          <a:xfrm>
            <a:off x="4788628" y="5718186"/>
            <a:ext cx="438581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l-GR" sz="1500" dirty="0"/>
              <a:t>λ</a:t>
            </a:r>
            <a:r>
              <a:rPr lang="ru-RU" sz="1050" dirty="0"/>
              <a:t> </a:t>
            </a:r>
            <a:endParaRPr lang="ru-RU" sz="825" dirty="0"/>
          </a:p>
        </p:txBody>
      </p:sp>
      <p:sp>
        <p:nvSpPr>
          <p:cNvPr id="21" name="TextBox 20"/>
          <p:cNvSpPr txBox="1"/>
          <p:nvPr/>
        </p:nvSpPr>
        <p:spPr>
          <a:xfrm>
            <a:off x="6959755" y="5718186"/>
            <a:ext cx="438581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l-GR" sz="1500" dirty="0"/>
              <a:t>λ</a:t>
            </a:r>
            <a:r>
              <a:rPr lang="ru-RU" sz="1050" dirty="0"/>
              <a:t> </a:t>
            </a:r>
            <a:endParaRPr lang="ru-RU" sz="825" dirty="0"/>
          </a:p>
        </p:txBody>
      </p:sp>
    </p:spTree>
    <p:extLst>
      <p:ext uri="{BB962C8B-B14F-4D97-AF65-F5344CB8AC3E}">
        <p14:creationId xmlns:p14="http://schemas.microsoft.com/office/powerpoint/2010/main" val="404198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2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4C370A-E465-4D83-89C8-BA19E89EA5F4}"/>
                  </a:ext>
                </a:extLst>
              </p:cNvPr>
              <p:cNvSpPr txBox="1"/>
              <p:nvPr/>
            </p:nvSpPr>
            <p:spPr>
              <a:xfrm>
                <a:off x="152399" y="3429000"/>
                <a:ext cx="4066903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288290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ru-RU" sz="3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𝐴𝐵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3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= 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+2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sz="3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4C370A-E465-4D83-89C8-BA19E89EA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3429000"/>
                <a:ext cx="4066903" cy="907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6DD8DB-2178-460D-B8AC-0314AEDA776F}"/>
                  </a:ext>
                </a:extLst>
              </p:cNvPr>
              <p:cNvSpPr txBox="1"/>
              <p:nvPr/>
            </p:nvSpPr>
            <p:spPr>
              <a:xfrm>
                <a:off x="4589417" y="3752166"/>
                <a:ext cx="444572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ru-RU" sz="3200" i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320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3200" i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6DD8DB-2178-460D-B8AC-0314AEDA7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417" y="3752166"/>
                <a:ext cx="444572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0701818-A6AE-4933-87DF-06AD29BA61A8}"/>
              </a:ext>
            </a:extLst>
          </p:cNvPr>
          <p:cNvSpPr txBox="1"/>
          <p:nvPr/>
        </p:nvSpPr>
        <p:spPr>
          <a:xfrm>
            <a:off x="152399" y="3224824"/>
            <a:ext cx="415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Химический потенциал вещества </a:t>
            </a:r>
            <a:r>
              <a:rPr lang="en-US" dirty="0"/>
              <a:t>AB2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D4BBC-E89B-4827-80B2-04BA7814016F}"/>
              </a:ext>
            </a:extLst>
          </p:cNvPr>
          <p:cNvSpPr txBox="1"/>
          <p:nvPr/>
        </p:nvSpPr>
        <p:spPr>
          <a:xfrm>
            <a:off x="5397770" y="3224824"/>
            <a:ext cx="278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Энергия Гиббса вещества </a:t>
            </a:r>
            <a:r>
              <a:rPr lang="en-US" dirty="0" err="1"/>
              <a:t>i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7C7AC2-4109-4D2D-96A4-77D1DA502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0"/>
            <a:ext cx="4563535" cy="303058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C382331-0DC7-4D83-87F0-D862A7C6C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3534" y="1"/>
            <a:ext cx="4580466" cy="304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9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3E5A002-06C7-47EC-973E-D9F727D99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79" y="0"/>
            <a:ext cx="9144000" cy="4737697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19882C91-3EDE-4746-B585-005025FCF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105" y="4701239"/>
            <a:ext cx="2121229" cy="215676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8496" y="4713731"/>
            <a:ext cx="471467" cy="335506"/>
          </a:xfrm>
          <a:prstGeom prst="rect">
            <a:avLst/>
          </a:prstGeom>
          <a:ln>
            <a:noFill/>
          </a:ln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214" y="4722115"/>
            <a:ext cx="471467" cy="335506"/>
          </a:xfrm>
          <a:prstGeom prst="rect">
            <a:avLst/>
          </a:prstGeom>
          <a:ln>
            <a:noFill/>
          </a:ln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6277" y="4714296"/>
            <a:ext cx="471467" cy="335506"/>
          </a:xfrm>
          <a:prstGeom prst="rect">
            <a:avLst/>
          </a:prstGeom>
          <a:ln>
            <a:noFill/>
          </a:ln>
        </p:spPr>
      </p:pic>
      <p:sp>
        <p:nvSpPr>
          <p:cNvPr id="31" name="TextBox 30"/>
          <p:cNvSpPr txBox="1"/>
          <p:nvPr/>
        </p:nvSpPr>
        <p:spPr>
          <a:xfrm>
            <a:off x="869368" y="1057514"/>
            <a:ext cx="1111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Кривая ДСК</a:t>
            </a:r>
          </a:p>
        </p:txBody>
      </p:sp>
      <p:cxnSp>
        <p:nvCxnSpPr>
          <p:cNvPr id="33" name="Прямая со стрелкой 32"/>
          <p:cNvCxnSpPr>
            <a:cxnSpLocks/>
            <a:stCxn id="31" idx="2"/>
          </p:cNvCxnSpPr>
          <p:nvPr/>
        </p:nvCxnSpPr>
        <p:spPr>
          <a:xfrm>
            <a:off x="1425145" y="1357596"/>
            <a:ext cx="555777" cy="76086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80510" y="127780"/>
            <a:ext cx="17208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Области превращений</a:t>
            </a:r>
          </a:p>
        </p:txBody>
      </p:sp>
      <p:cxnSp>
        <p:nvCxnSpPr>
          <p:cNvPr id="39" name="Прямая со стрелкой 38"/>
          <p:cNvCxnSpPr>
            <a:cxnSpLocks/>
            <a:stCxn id="37" idx="2"/>
          </p:cNvCxnSpPr>
          <p:nvPr/>
        </p:nvCxnSpPr>
        <p:spPr>
          <a:xfrm>
            <a:off x="4540922" y="635611"/>
            <a:ext cx="1049041" cy="14870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E9B805-0FF0-40A3-8CE2-58B52DAC1E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8555" y="4708506"/>
            <a:ext cx="471467" cy="335742"/>
          </a:xfrm>
          <a:prstGeom prst="rect">
            <a:avLst/>
          </a:prstGeom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44798CA-D8D4-456C-8A3A-890A8E7042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5799" y="4735488"/>
            <a:ext cx="471467" cy="335742"/>
          </a:xfrm>
          <a:prstGeom prst="rect">
            <a:avLst/>
          </a:prstGeom>
          <a:ln>
            <a:noFill/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8991951-34D4-4DB6-BDA9-8610850FCD73}"/>
              </a:ext>
            </a:extLst>
          </p:cNvPr>
          <p:cNvSpPr txBox="1"/>
          <p:nvPr/>
        </p:nvSpPr>
        <p:spPr>
          <a:xfrm>
            <a:off x="429778" y="2320414"/>
            <a:ext cx="19907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Концентрации веществ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66BD0CC5-A85D-41D7-A576-801A7941C5F8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425145" y="2620496"/>
            <a:ext cx="194649" cy="44492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D5702AA-C668-499D-A928-2EFB111207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7948" y="4704846"/>
            <a:ext cx="2121229" cy="2153154"/>
          </a:xfrm>
          <a:prstGeom prst="rect">
            <a:avLst/>
          </a:prstGeom>
        </p:spPr>
      </p:pic>
      <p:sp>
        <p:nvSpPr>
          <p:cNvPr id="18" name="Стрелка: вверх 1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8670624" y="0"/>
            <a:ext cx="442297" cy="1883260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9C0711-2396-4D12-9E75-3E7C8D319F3C}"/>
              </a:ext>
            </a:extLst>
          </p:cNvPr>
          <p:cNvSpPr txBox="1"/>
          <p:nvPr/>
        </p:nvSpPr>
        <p:spPr>
          <a:xfrm>
            <a:off x="7328706" y="2576575"/>
            <a:ext cx="390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92D050"/>
                </a:solidFill>
              </a:rPr>
              <a:t>[L]</a:t>
            </a:r>
            <a:endParaRPr lang="ru-RU" sz="1350" dirty="0">
              <a:solidFill>
                <a:srgbClr val="92D050"/>
              </a:solidFill>
            </a:endParaRPr>
          </a:p>
        </p:txBody>
      </p:sp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4B545050-6A90-48D0-8EB4-F408DA61B6F1}"/>
              </a:ext>
            </a:extLst>
          </p:cNvPr>
          <p:cNvSpPr/>
          <p:nvPr/>
        </p:nvSpPr>
        <p:spPr>
          <a:xfrm rot="5400000">
            <a:off x="6363782" y="4091878"/>
            <a:ext cx="269667" cy="228877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E1056-394D-4965-B6AE-D120C11C98B1}"/>
              </a:ext>
            </a:extLst>
          </p:cNvPr>
          <p:cNvSpPr txBox="1"/>
          <p:nvPr/>
        </p:nvSpPr>
        <p:spPr>
          <a:xfrm>
            <a:off x="5837467" y="5298885"/>
            <a:ext cx="15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Температуры</a:t>
            </a:r>
          </a:p>
        </p:txBody>
      </p:sp>
    </p:spTree>
    <p:extLst>
      <p:ext uri="{BB962C8B-B14F-4D97-AF65-F5344CB8AC3E}">
        <p14:creationId xmlns:p14="http://schemas.microsoft.com/office/powerpoint/2010/main" val="122558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E6D0C9E-5075-40B0-8C5F-14A05F4F0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96338" cy="222939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7FCE67B-6FF9-4CB2-BD21-DED37104F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338" y="-3735"/>
            <a:ext cx="2196338" cy="223312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3111DBD-6424-4FDF-B8A7-09E3723C3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676" y="-8437"/>
            <a:ext cx="2210907" cy="222939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F35BBC3-E6F8-4B62-9FE9-6954117E5C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84421"/>
            <a:ext cx="2196338" cy="223680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D63B645-6C7F-4157-AC23-CAC582FF7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6338" y="2575984"/>
            <a:ext cx="2175168" cy="221524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7935D89-75D4-4E6C-BAA8-168F6727D7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7854" y="2584421"/>
            <a:ext cx="2203643" cy="22442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4364" y="2139830"/>
            <a:ext cx="1487700" cy="4213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350" dirty="0"/>
              <a:t>λ</a:t>
            </a:r>
            <a:r>
              <a:rPr lang="ru-RU" sz="900" dirty="0"/>
              <a:t> </a:t>
            </a:r>
            <a:br>
              <a:rPr lang="ru-RU" sz="900" dirty="0"/>
            </a:br>
            <a:r>
              <a:rPr lang="ru-RU" sz="788" dirty="0"/>
              <a:t>моль/(моль*атом)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0702" y="2154650"/>
            <a:ext cx="1487700" cy="4213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350" dirty="0"/>
              <a:t>λ</a:t>
            </a:r>
            <a:r>
              <a:rPr lang="ru-RU" sz="900" dirty="0"/>
              <a:t> </a:t>
            </a:r>
            <a:br>
              <a:rPr lang="ru-RU" sz="900" dirty="0"/>
            </a:br>
            <a:r>
              <a:rPr lang="ru-RU" sz="788" dirty="0"/>
              <a:t>моль/(моль*атом)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58732" y="2133755"/>
            <a:ext cx="1487700" cy="4213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350" dirty="0"/>
              <a:t>λ</a:t>
            </a:r>
            <a:r>
              <a:rPr lang="ru-RU" sz="900" dirty="0"/>
              <a:t> </a:t>
            </a:r>
            <a:br>
              <a:rPr lang="ru-RU" sz="900" dirty="0"/>
            </a:br>
            <a:r>
              <a:rPr lang="ru-RU" sz="788" dirty="0"/>
              <a:t>моль/(моль*атом)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733A66-40A9-49CE-AE96-CFDA37C648D0}"/>
              </a:ext>
            </a:extLst>
          </p:cNvPr>
          <p:cNvSpPr txBox="1"/>
          <p:nvPr/>
        </p:nvSpPr>
        <p:spPr>
          <a:xfrm>
            <a:off x="112491" y="4791231"/>
            <a:ext cx="1487700" cy="4213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350" dirty="0"/>
              <a:t>λ</a:t>
            </a:r>
            <a:r>
              <a:rPr lang="ru-RU" sz="900" dirty="0"/>
              <a:t> </a:t>
            </a:r>
            <a:br>
              <a:rPr lang="ru-RU" sz="900" dirty="0"/>
            </a:br>
            <a:r>
              <a:rPr lang="ru-RU" sz="788" dirty="0"/>
              <a:t>моль/(моль*атом)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CA716E-BE85-4196-B1C2-8DEF76968B81}"/>
              </a:ext>
            </a:extLst>
          </p:cNvPr>
          <p:cNvSpPr txBox="1"/>
          <p:nvPr/>
        </p:nvSpPr>
        <p:spPr>
          <a:xfrm>
            <a:off x="2321758" y="4741096"/>
            <a:ext cx="1487700" cy="4213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350" dirty="0"/>
              <a:t>λ</a:t>
            </a:r>
            <a:r>
              <a:rPr lang="ru-RU" sz="900" dirty="0"/>
              <a:t> </a:t>
            </a:r>
            <a:br>
              <a:rPr lang="ru-RU" sz="900" dirty="0"/>
            </a:br>
            <a:r>
              <a:rPr lang="ru-RU" sz="788" dirty="0"/>
              <a:t>моль/(моль*атом)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83511C-B58B-43C7-B610-643A67BAE39A}"/>
              </a:ext>
            </a:extLst>
          </p:cNvPr>
          <p:cNvSpPr txBox="1"/>
          <p:nvPr/>
        </p:nvSpPr>
        <p:spPr>
          <a:xfrm>
            <a:off x="4546948" y="4741096"/>
            <a:ext cx="1487700" cy="4213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350" dirty="0"/>
              <a:t>λ</a:t>
            </a:r>
            <a:r>
              <a:rPr lang="ru-RU" sz="900" dirty="0"/>
              <a:t> </a:t>
            </a:r>
            <a:br>
              <a:rPr lang="ru-RU" sz="900" dirty="0"/>
            </a:br>
            <a:r>
              <a:rPr lang="ru-RU" sz="788" dirty="0"/>
              <a:t>моль/(моль*атом)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1F51C7-AC65-412F-9E0A-25C5947119D5}"/>
              </a:ext>
            </a:extLst>
          </p:cNvPr>
          <p:cNvSpPr txBox="1"/>
          <p:nvPr/>
        </p:nvSpPr>
        <p:spPr>
          <a:xfrm>
            <a:off x="6772138" y="4779372"/>
            <a:ext cx="1487700" cy="4213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350" dirty="0"/>
              <a:t>λ</a:t>
            </a:r>
            <a:r>
              <a:rPr lang="ru-RU" sz="900" dirty="0"/>
              <a:t> </a:t>
            </a:r>
            <a:br>
              <a:rPr lang="ru-RU" sz="900" dirty="0"/>
            </a:br>
            <a:r>
              <a:rPr lang="ru-RU" sz="788" dirty="0"/>
              <a:t>моль/(моль*атом)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3485AFC-AB84-4628-8C0F-D324AE6CEE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7844" y="2575984"/>
            <a:ext cx="2221915" cy="224424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5618D3D-5E49-4C0A-8EA0-B5E6FCB5A374}"/>
              </a:ext>
            </a:extLst>
          </p:cNvPr>
          <p:cNvSpPr txBox="1"/>
          <p:nvPr/>
        </p:nvSpPr>
        <p:spPr>
          <a:xfrm>
            <a:off x="2423510" y="1852217"/>
            <a:ext cx="17208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Твердый раствор </a:t>
            </a:r>
            <a:r>
              <a:rPr lang="en-US" sz="1350" dirty="0"/>
              <a:t>Se</a:t>
            </a:r>
            <a:endParaRPr lang="ru-RU" sz="13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EE54A3-F0F0-42B4-BBEA-66201E13580E}"/>
              </a:ext>
            </a:extLst>
          </p:cNvPr>
          <p:cNvSpPr txBox="1"/>
          <p:nvPr/>
        </p:nvSpPr>
        <p:spPr>
          <a:xfrm>
            <a:off x="3440590" y="416410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Отдельная фаза </a:t>
            </a:r>
            <a:r>
              <a:rPr lang="en-US" sz="1350" dirty="0"/>
              <a:t>Se</a:t>
            </a:r>
            <a:endParaRPr lang="ru-RU" sz="1350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8E2AE812-4C2E-4285-8248-09E5E5E8A6C8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3283922" y="1270832"/>
            <a:ext cx="156668" cy="58138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5C2CA74-486F-4BBE-AEF3-9F54D1044FB1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3818402" y="924241"/>
            <a:ext cx="187893" cy="5034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2836136-0FF9-4EEA-A8FE-C08A7F21F67D}"/>
              </a:ext>
            </a:extLst>
          </p:cNvPr>
          <p:cNvSpPr txBox="1"/>
          <p:nvPr/>
        </p:nvSpPr>
        <p:spPr>
          <a:xfrm>
            <a:off x="6815477" y="300393"/>
            <a:ext cx="17208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Границы областей превращения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EC443A1C-9F12-4932-B315-B068F6803250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6305550" y="808224"/>
            <a:ext cx="1370339" cy="21882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E9BAFFA-3B81-4647-BA40-44CDFF43B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7376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CB4992-7CF4-4634-AA15-CAB91BA1E807}"/>
              </a:ext>
            </a:extLst>
          </p:cNvPr>
          <p:cNvSpPr txBox="1"/>
          <p:nvPr/>
        </p:nvSpPr>
        <p:spPr>
          <a:xfrm>
            <a:off x="2230451" y="4927450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Стеклование </a:t>
            </a:r>
            <a:r>
              <a:rPr lang="ru-RU" sz="1350" b="1" dirty="0"/>
              <a:t>445 – 515 К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054A4A3E-603F-495E-8775-A953AAAB4511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796156" y="4206240"/>
            <a:ext cx="0" cy="72121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34DCFB-3272-4181-A822-C6FEECFD6ED3}"/>
              </a:ext>
            </a:extLst>
          </p:cNvPr>
          <p:cNvSpPr txBox="1"/>
          <p:nvPr/>
        </p:nvSpPr>
        <p:spPr>
          <a:xfrm>
            <a:off x="5038966" y="4950735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Малый пик </a:t>
            </a:r>
            <a:r>
              <a:rPr lang="ru-RU" sz="1350" b="1" dirty="0"/>
              <a:t>680 – 705 К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BF87CEC-4300-4FF4-AB20-A7E634D8FF2D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604671" y="4229525"/>
            <a:ext cx="0" cy="72121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355F28-2BBE-42BA-9AE9-8E5A7A01D09E}"/>
              </a:ext>
            </a:extLst>
          </p:cNvPr>
          <p:cNvSpPr txBox="1"/>
          <p:nvPr/>
        </p:nvSpPr>
        <p:spPr>
          <a:xfrm>
            <a:off x="5425440" y="5672200"/>
            <a:ext cx="15327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Основной пик</a:t>
            </a:r>
          </a:p>
          <a:p>
            <a:pPr algn="ctr"/>
            <a:r>
              <a:rPr lang="ru-RU" sz="1350" dirty="0"/>
              <a:t> </a:t>
            </a:r>
            <a:r>
              <a:rPr lang="ru-RU" sz="1350" b="1" dirty="0"/>
              <a:t>705 – 758 К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EE37365-C581-457B-8A1C-B161B17B118F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170377" y="4229526"/>
            <a:ext cx="21418" cy="144267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B53E69-4DF2-4C39-B67D-2B242CCC35B8}"/>
              </a:ext>
            </a:extLst>
          </p:cNvPr>
          <p:cNvSpPr txBox="1"/>
          <p:nvPr/>
        </p:nvSpPr>
        <p:spPr>
          <a:xfrm>
            <a:off x="6275582" y="5000145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Пауза</a:t>
            </a:r>
          </a:p>
          <a:p>
            <a:pPr algn="ctr"/>
            <a:r>
              <a:rPr lang="ru-RU" sz="1350" b="1" dirty="0"/>
              <a:t>758 – 778 К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27EAC52-7BB3-40F2-AD70-230D3EA2DA0D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635931" y="4229525"/>
            <a:ext cx="205356" cy="77062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C4D205-DCAF-437F-B326-E6F2B1C1B8FD}"/>
              </a:ext>
            </a:extLst>
          </p:cNvPr>
          <p:cNvSpPr txBox="1"/>
          <p:nvPr/>
        </p:nvSpPr>
        <p:spPr>
          <a:xfrm>
            <a:off x="7216108" y="5672200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Плавление </a:t>
            </a:r>
            <a:r>
              <a:rPr lang="ru-RU" sz="1350" b="1" dirty="0"/>
              <a:t>778 – 830 К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68F4091-78BB-4649-B88D-EF4D3D67C4D0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7301785" y="4229526"/>
            <a:ext cx="480028" cy="144267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трелка: вверх 23">
            <a:extLst>
              <a:ext uri="{FF2B5EF4-FFF2-40B4-BE49-F238E27FC236}">
                <a16:creationId xmlns:a16="http://schemas.microsoft.com/office/drawing/2014/main" id="{B2F642AD-63D4-4376-AF71-8522C9ADC90D}"/>
              </a:ext>
            </a:extLst>
          </p:cNvPr>
          <p:cNvSpPr/>
          <p:nvPr/>
        </p:nvSpPr>
        <p:spPr>
          <a:xfrm>
            <a:off x="8670624" y="0"/>
            <a:ext cx="442297" cy="1883260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9CC2DA-8575-41E6-AB2E-1CF0FAEC85E7}"/>
              </a:ext>
            </a:extLst>
          </p:cNvPr>
          <p:cNvSpPr txBox="1"/>
          <p:nvPr/>
        </p:nvSpPr>
        <p:spPr>
          <a:xfrm>
            <a:off x="7354833" y="2576575"/>
            <a:ext cx="390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92D050"/>
                </a:solidFill>
              </a:rPr>
              <a:t>[L]</a:t>
            </a:r>
            <a:endParaRPr lang="ru-RU" sz="135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78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2194346-9EF7-4098-834C-4DDB3A33E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24" y="0"/>
            <a:ext cx="2303976" cy="230014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DE87047-3608-49EE-B482-C6E3DB12D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850" y="2300149"/>
            <a:ext cx="2300149" cy="230014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9460274-3D68-4E2F-BA69-F5E80A9E0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9083" y="4600298"/>
            <a:ext cx="2284916" cy="230014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CAA7B5D-6B29-4996-A807-08FC6014C0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" y="0"/>
            <a:ext cx="6856266" cy="6586190"/>
          </a:xfrm>
          <a:prstGeom prst="rect">
            <a:avLst/>
          </a:prstGeom>
        </p:spPr>
      </p:pic>
      <p:sp>
        <p:nvSpPr>
          <p:cNvPr id="23" name="Стрелка: вверх 22">
            <a:extLst>
              <a:ext uri="{FF2B5EF4-FFF2-40B4-BE49-F238E27FC236}">
                <a16:creationId xmlns:a16="http://schemas.microsoft.com/office/drawing/2014/main" id="{A1D3A70A-6CF7-4FD2-9AD4-10E2080F4B8D}"/>
              </a:ext>
            </a:extLst>
          </p:cNvPr>
          <p:cNvSpPr/>
          <p:nvPr/>
        </p:nvSpPr>
        <p:spPr>
          <a:xfrm>
            <a:off x="6567207" y="0"/>
            <a:ext cx="394737" cy="1680754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B06D4B-41CE-4056-B6C3-AD1BA945BCA2}"/>
              </a:ext>
            </a:extLst>
          </p:cNvPr>
          <p:cNvSpPr txBox="1"/>
          <p:nvPr/>
        </p:nvSpPr>
        <p:spPr>
          <a:xfrm>
            <a:off x="4690008" y="3926404"/>
            <a:ext cx="10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[L]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5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5F647D-35E8-480B-8386-FCA17E345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859083" cy="67399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7B8A3C-EB18-4CFC-B360-694D5274E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023" y="0"/>
            <a:ext cx="2303976" cy="23001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BE38E7-DE13-4029-8515-5B8AB5869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850" y="2300149"/>
            <a:ext cx="2300149" cy="230014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C292B0-2B10-4256-A970-DCB421C34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9083" y="4600298"/>
            <a:ext cx="2284916" cy="2300149"/>
          </a:xfrm>
          <a:prstGeom prst="rect">
            <a:avLst/>
          </a:prstGeom>
        </p:spPr>
      </p:pic>
      <p:sp>
        <p:nvSpPr>
          <p:cNvPr id="11" name="Стрелка: вверх 10">
            <a:extLst>
              <a:ext uri="{FF2B5EF4-FFF2-40B4-BE49-F238E27FC236}">
                <a16:creationId xmlns:a16="http://schemas.microsoft.com/office/drawing/2014/main" id="{AA284F94-2E16-4048-864F-62B5A0B843F8}"/>
              </a:ext>
            </a:extLst>
          </p:cNvPr>
          <p:cNvSpPr/>
          <p:nvPr/>
        </p:nvSpPr>
        <p:spPr>
          <a:xfrm>
            <a:off x="6567207" y="0"/>
            <a:ext cx="394737" cy="1680754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10851-CA78-4BE6-A2F6-092E00A88ED4}"/>
              </a:ext>
            </a:extLst>
          </p:cNvPr>
          <p:cNvSpPr txBox="1"/>
          <p:nvPr/>
        </p:nvSpPr>
        <p:spPr>
          <a:xfrm>
            <a:off x="5604408" y="4718884"/>
            <a:ext cx="10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[L]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97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2A519D-F0AF-4C8A-B4A9-91B32DAA7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874467" cy="676135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0E0BF0A-089A-4C04-A43C-B0FA8F055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468" y="4527822"/>
            <a:ext cx="2269531" cy="233017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10D44ED-E10F-4F8B-9318-2CAE36063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469" y="2263565"/>
            <a:ext cx="2269531" cy="233086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0E9BA5B-1745-4EFE-A3C1-97C49E7D1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4839" y="-2"/>
            <a:ext cx="2299160" cy="2330178"/>
          </a:xfrm>
          <a:prstGeom prst="rect">
            <a:avLst/>
          </a:prstGeom>
        </p:spPr>
      </p:pic>
      <p:sp>
        <p:nvSpPr>
          <p:cNvPr id="15" name="Стрелка: вверх 14">
            <a:extLst>
              <a:ext uri="{FF2B5EF4-FFF2-40B4-BE49-F238E27FC236}">
                <a16:creationId xmlns:a16="http://schemas.microsoft.com/office/drawing/2014/main" id="{D8CE218C-C797-41D4-8FE8-A98456D9FABA}"/>
              </a:ext>
            </a:extLst>
          </p:cNvPr>
          <p:cNvSpPr/>
          <p:nvPr/>
        </p:nvSpPr>
        <p:spPr>
          <a:xfrm>
            <a:off x="6567207" y="0"/>
            <a:ext cx="394737" cy="1680754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</p:spTree>
    <p:extLst>
      <p:ext uri="{BB962C8B-B14F-4D97-AF65-F5344CB8AC3E}">
        <p14:creationId xmlns:p14="http://schemas.microsoft.com/office/powerpoint/2010/main" val="30870303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664</TotalTime>
  <Words>257</Words>
  <Application>Microsoft Office PowerPoint</Application>
  <PresentationFormat>Экран (4:3)</PresentationFormat>
  <Paragraphs>81</Paragraphs>
  <Slides>12</Slides>
  <Notes>10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Тема Office</vt:lpstr>
      <vt:lpstr>Расчеты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</dc:creator>
  <cp:lastModifiedBy>IlIa</cp:lastModifiedBy>
  <cp:revision>63</cp:revision>
  <dcterms:created xsi:type="dcterms:W3CDTF">2021-03-22T16:23:39Z</dcterms:created>
  <dcterms:modified xsi:type="dcterms:W3CDTF">2021-04-02T19:51:10Z</dcterms:modified>
</cp:coreProperties>
</file>