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8" r:id="rId12"/>
    <p:sldId id="267" r:id="rId13"/>
    <p:sldId id="269" r:id="rId14"/>
    <p:sldId id="275" r:id="rId15"/>
    <p:sldId id="273" r:id="rId16"/>
    <p:sldId id="274" r:id="rId17"/>
    <p:sldId id="276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80572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B3A0D7-1D23-4164-903F-390E2421E2BF}" type="datetimeFigureOut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1B78D1-D389-419B-B627-D574AD563F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C712FD-A84D-4B6A-9517-2C756E78584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8BCE77-713B-46D6-8EB9-3BCE48491B0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CC3C-9185-4062-AAFF-124CCA7342F0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C7B72-D420-47E7-8FFE-A759D1A396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3BBA4-227E-4C99-809C-FDC2FEA8E04C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A34F2-ACA4-4F5C-B949-76AB9B2FD5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9D6C-4440-4731-BC38-DCF252FD8BDD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2F80A-DD11-4A33-BA26-767C9B12EA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9B9C0-83A2-490B-BF96-E2189C62115F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5EB6C-FFDC-4B26-81C0-CE9EF148B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E8534-852C-40F6-9B8D-E42B4C94498C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97939-8FA6-4C03-9AF4-81BF3E7742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A0CFE-D3B2-4CF4-A697-46F03FB75970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4F1D2-0969-471F-94D8-292C809ECD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37977-3D1A-4A89-8AF4-41E3D54EB709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EC7C4-30B2-4E48-BD56-C5A345D2BE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907E-EE74-4F46-873C-56D106DA5973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A396-7DBF-4424-9473-496AD16343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38971-6F45-4011-9EA9-1E5B82EB2750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408F-4811-45E2-9D82-7920B81882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7873-E826-45F3-A985-2A4C4D7291C6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2F9E7-4E3E-418C-8A14-22F8D077DE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4B5F-C478-43CA-8428-728A748786B9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20F-60BB-43D5-8D20-058C4E95F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845FEE-C36E-4C88-8115-E93B0FDB7E32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9911842-2C49-468B-8A1A-1786C9AE20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4.jpe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900113" y="2349500"/>
            <a:ext cx="7772400" cy="1470025"/>
          </a:xfrm>
        </p:spPr>
        <p:txBody>
          <a:bodyPr/>
          <a:lstStyle/>
          <a:p>
            <a:pPr eaLnBrk="1" hangingPunct="1"/>
            <a:r>
              <a:rPr lang="ru-RU" sz="3600" smtClean="0"/>
              <a:t>Оптическое поглощение атомами </a:t>
            </a:r>
            <a:r>
              <a:rPr lang="en-US" sz="3600" smtClean="0"/>
              <a:t>Mo</a:t>
            </a:r>
            <a:r>
              <a:rPr lang="en-US" sz="3600" baseline="30000" smtClean="0"/>
              <a:t>+5 </a:t>
            </a:r>
            <a:r>
              <a:rPr lang="ru-RU" sz="3600" smtClean="0"/>
              <a:t>в теллуритно-молибдатном стекле</a:t>
            </a:r>
          </a:p>
        </p:txBody>
      </p:sp>
      <p:sp>
        <p:nvSpPr>
          <p:cNvPr id="14338" name="TextBox 7"/>
          <p:cNvSpPr txBox="1">
            <a:spLocks noChangeArrowheads="1"/>
          </p:cNvSpPr>
          <p:nvPr/>
        </p:nvSpPr>
        <p:spPr bwMode="auto">
          <a:xfrm>
            <a:off x="1042988" y="188913"/>
            <a:ext cx="72739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endParaRPr lang="en-US">
              <a:latin typeface="Calibri" pitchFamily="34" charset="0"/>
            </a:endParaRPr>
          </a:p>
          <a:p>
            <a:pPr algn="ctr"/>
            <a:r>
              <a:rPr lang="ru-RU">
                <a:latin typeface="Calibri" pitchFamily="34" charset="0"/>
              </a:rPr>
              <a:t>«Нижегородский государственный университет им. Н.И. Лобачевского» </a:t>
            </a:r>
          </a:p>
        </p:txBody>
      </p:sp>
      <p:sp>
        <p:nvSpPr>
          <p:cNvPr id="14339" name="TextBox 8"/>
          <p:cNvSpPr txBox="1">
            <a:spLocks noChangeArrowheads="1"/>
          </p:cNvSpPr>
          <p:nvPr/>
        </p:nvSpPr>
        <p:spPr bwMode="auto">
          <a:xfrm>
            <a:off x="2627313" y="1268413"/>
            <a:ext cx="4321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>
                <a:latin typeface="Calibri" pitchFamily="34" charset="0"/>
              </a:rPr>
              <a:t>Химический факультет</a:t>
            </a:r>
            <a:endParaRPr lang="ru-RU" dirty="0"/>
          </a:p>
          <a:p>
            <a:pPr algn="ctr">
              <a:defRPr/>
            </a:pPr>
            <a:r>
              <a:rPr lang="ru-RU" dirty="0">
                <a:latin typeface="+mn-lt"/>
              </a:rPr>
              <a:t>Кафедра неорганической химии</a:t>
            </a:r>
          </a:p>
        </p:txBody>
      </p:sp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2771775" y="6453188"/>
            <a:ext cx="39608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latin typeface="Calibri" pitchFamily="34" charset="0"/>
              </a:rPr>
              <a:t>Нижний Новгород, 2015</a:t>
            </a:r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6156325" y="4005263"/>
            <a:ext cx="316865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>
                <a:latin typeface="Calibri" pitchFamily="34" charset="0"/>
              </a:rPr>
              <a:t>Заведующий</a:t>
            </a:r>
            <a:r>
              <a:rPr lang="ru-RU" sz="1600" dirty="0">
                <a:latin typeface="Calibri" pitchFamily="34" charset="0"/>
              </a:rPr>
              <a:t> </a:t>
            </a:r>
            <a:r>
              <a:rPr lang="ru-RU" sz="1600" b="1" dirty="0">
                <a:latin typeface="Calibri" pitchFamily="34" charset="0"/>
              </a:rPr>
              <a:t>кафедрой</a:t>
            </a:r>
          </a:p>
          <a:p>
            <a:pPr>
              <a:defRPr/>
            </a:pPr>
            <a:r>
              <a:rPr lang="ru-RU" sz="1600" dirty="0">
                <a:latin typeface="Calibri" pitchFamily="34" charset="0"/>
              </a:rPr>
              <a:t>д.х.н.</a:t>
            </a:r>
            <a:r>
              <a:rPr lang="ru-RU" sz="1600" dirty="0"/>
              <a:t>,</a:t>
            </a:r>
            <a:r>
              <a:rPr lang="ru-RU" sz="1600" dirty="0">
                <a:latin typeface="Calibri" pitchFamily="34" charset="0"/>
              </a:rPr>
              <a:t> проф., </a:t>
            </a:r>
            <a:r>
              <a:rPr lang="ru-RU" sz="1600" dirty="0">
                <a:latin typeface="+mn-lt"/>
              </a:rPr>
              <a:t>академик</a:t>
            </a:r>
            <a:r>
              <a:rPr lang="ru-RU" sz="1600" dirty="0">
                <a:latin typeface="Calibri" pitchFamily="34" charset="0"/>
              </a:rPr>
              <a:t> РАН М.Ф.Чурбанов</a:t>
            </a:r>
          </a:p>
          <a:p>
            <a:pPr>
              <a:defRPr/>
            </a:pPr>
            <a:r>
              <a:rPr lang="ru-RU" sz="1600" b="1" dirty="0">
                <a:latin typeface="Calibri" pitchFamily="34" charset="0"/>
              </a:rPr>
              <a:t>Научный</a:t>
            </a:r>
            <a:r>
              <a:rPr lang="ru-RU" sz="1600" dirty="0">
                <a:latin typeface="Calibri" pitchFamily="34" charset="0"/>
              </a:rPr>
              <a:t>	</a:t>
            </a:r>
            <a:r>
              <a:rPr lang="ru-RU" sz="1600" b="1" dirty="0">
                <a:latin typeface="Calibri" pitchFamily="34" charset="0"/>
              </a:rPr>
              <a:t>руководитель:</a:t>
            </a:r>
            <a:endParaRPr lang="ru-RU" sz="1600" dirty="0">
              <a:latin typeface="Calibri" pitchFamily="34" charset="0"/>
            </a:endParaRPr>
          </a:p>
          <a:p>
            <a:pPr>
              <a:defRPr/>
            </a:pPr>
            <a:r>
              <a:rPr lang="ru-RU" sz="1600" dirty="0">
                <a:latin typeface="Calibri" pitchFamily="34" charset="0"/>
              </a:rPr>
              <a:t>к.х.н., доцент каф. Н.Х.	</a:t>
            </a:r>
          </a:p>
          <a:p>
            <a:pPr>
              <a:defRPr/>
            </a:pPr>
            <a:r>
              <a:rPr lang="ru-RU" sz="1600" dirty="0" err="1">
                <a:latin typeface="Calibri" pitchFamily="34" charset="0"/>
              </a:rPr>
              <a:t>А.А.Сибиркин</a:t>
            </a:r>
            <a:endParaRPr lang="ru-RU" sz="1600" dirty="0">
              <a:latin typeface="Calibri" pitchFamily="34" charset="0"/>
            </a:endParaRPr>
          </a:p>
          <a:p>
            <a:pPr>
              <a:defRPr/>
            </a:pPr>
            <a:r>
              <a:rPr lang="ru-RU" sz="1600" b="1" dirty="0">
                <a:latin typeface="Calibri" pitchFamily="34" charset="0"/>
              </a:rPr>
              <a:t>Исполнитель:</a:t>
            </a:r>
            <a:r>
              <a:rPr lang="ru-RU" sz="1600" dirty="0">
                <a:latin typeface="Calibri" pitchFamily="34" charset="0"/>
              </a:rPr>
              <a:t>	</a:t>
            </a:r>
          </a:p>
          <a:p>
            <a:pPr>
              <a:defRPr/>
            </a:pPr>
            <a:r>
              <a:rPr lang="ru-RU" sz="1600" dirty="0" smtClean="0">
                <a:latin typeface="Calibri" pitchFamily="34" charset="0"/>
              </a:rPr>
              <a:t>студент </a:t>
            </a:r>
            <a:r>
              <a:rPr lang="ru-RU" sz="1600" dirty="0">
                <a:latin typeface="Calibri" pitchFamily="34" charset="0"/>
              </a:rPr>
              <a:t>4 курса </a:t>
            </a:r>
            <a:r>
              <a:rPr lang="ru-RU" sz="1600" dirty="0" err="1">
                <a:latin typeface="Calibri" pitchFamily="34" charset="0"/>
              </a:rPr>
              <a:t>д</a:t>
            </a:r>
            <a:r>
              <a:rPr lang="ru-RU" sz="1600" dirty="0">
                <a:latin typeface="Calibri" pitchFamily="34" charset="0"/>
              </a:rPr>
              <a:t>/о</a:t>
            </a:r>
          </a:p>
          <a:p>
            <a:pPr>
              <a:defRPr/>
            </a:pPr>
            <a:r>
              <a:rPr lang="ru-RU" sz="1600" dirty="0">
                <a:latin typeface="Calibri" pitchFamily="34" charset="0"/>
              </a:rPr>
              <a:t>К.В.Балуева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988840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609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16EE4-221F-4E88-B283-846839D3EBC0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z="1800">
              <a:solidFill>
                <a:schemeClr val="tx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084888" y="2781300"/>
          <a:ext cx="2879600" cy="265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4"/>
                <a:gridCol w="1845716"/>
              </a:tblGrid>
              <a:tr h="101094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Длина волны, нм</a:t>
                      </a:r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Удельная интегральная</a:t>
                      </a:r>
                      <a:r>
                        <a:rPr lang="ru-RU" baseline="0" dirty="0" smtClean="0"/>
                        <a:t> интенсивность, (нм</a:t>
                      </a:r>
                      <a:r>
                        <a:rPr lang="ru-RU" baseline="30000" dirty="0" smtClean="0"/>
                        <a:t>.</a:t>
                      </a:r>
                      <a:r>
                        <a:rPr lang="ru-RU" baseline="0" dirty="0" smtClean="0"/>
                        <a:t>см</a:t>
                      </a:r>
                      <a:r>
                        <a:rPr lang="ru-RU" baseline="30000" dirty="0" smtClean="0"/>
                        <a:t>-1</a:t>
                      </a:r>
                      <a:r>
                        <a:rPr lang="ru-RU" baseline="0" dirty="0" smtClean="0"/>
                        <a:t>)/</a:t>
                      </a:r>
                      <a:r>
                        <a:rPr lang="en-US" baseline="0" dirty="0" err="1" smtClean="0"/>
                        <a:t>ppm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436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4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16,4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4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14,1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4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33,2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105273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+mn-lt"/>
              </a:rPr>
              <a:t>Расчет удельной интегральной интенсивности составляющих полос</a:t>
            </a:r>
            <a:endParaRPr lang="ru-RU" sz="2000" b="1" dirty="0">
              <a:latin typeface="+mn-lt"/>
            </a:endParaRPr>
          </a:p>
        </p:txBody>
      </p:sp>
      <p:pic>
        <p:nvPicPr>
          <p:cNvPr id="11" name="Рисунок 10" descr="10.jpg"/>
          <p:cNvPicPr>
            <a:picLocks noChangeAspect="1"/>
          </p:cNvPicPr>
          <p:nvPr/>
        </p:nvPicPr>
        <p:blipFill>
          <a:blip r:embed="rId4" cstate="print"/>
          <a:srcRect l="1745" t="3179" r="5132" b="2037"/>
          <a:stretch>
            <a:fillRect/>
          </a:stretch>
        </p:blipFill>
        <p:spPr>
          <a:xfrm>
            <a:off x="251520" y="1700808"/>
            <a:ext cx="5821370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3060848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68313" y="792163"/>
            <a:ext cx="8207375" cy="56689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>
                <a:latin typeface="Calibri" pitchFamily="34" charset="0"/>
              </a:rPr>
              <a:t>Выводы</a:t>
            </a:r>
            <a:endParaRPr lang="en-US" sz="2400">
              <a:latin typeface="Calibri" pitchFamily="34" charset="0"/>
            </a:endParaRP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Исследованы оптические свойства образцов стёкол системы </a:t>
            </a:r>
            <a:r>
              <a:rPr lang="en-US" sz="2000">
                <a:latin typeface="Calibri" pitchFamily="34" charset="0"/>
              </a:rPr>
              <a:t>TeO</a:t>
            </a:r>
            <a:r>
              <a:rPr lang="en-US" sz="2000" baseline="-25000">
                <a:latin typeface="Calibri" pitchFamily="34" charset="0"/>
              </a:rPr>
              <a:t>2</a:t>
            </a:r>
            <a:r>
              <a:rPr lang="en-US" sz="2000">
                <a:latin typeface="Calibri" pitchFamily="34" charset="0"/>
              </a:rPr>
              <a:t> – MoO</a:t>
            </a:r>
            <a:r>
              <a:rPr lang="en-US" sz="2000" baseline="-25000">
                <a:latin typeface="Calibri" pitchFamily="34" charset="0"/>
              </a:rPr>
              <a:t>3</a:t>
            </a:r>
            <a:r>
              <a:rPr lang="ru-RU" sz="2000" baseline="-25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 коротковолновой части области пропускания. Показано, что основной вклад в поглощение вносят атомы </a:t>
            </a:r>
            <a:r>
              <a:rPr lang="en-US" sz="2000">
                <a:latin typeface="Calibri" pitchFamily="34" charset="0"/>
              </a:rPr>
              <a:t>Mo</a:t>
            </a:r>
            <a:r>
              <a:rPr lang="en-US" sz="2000" baseline="30000">
                <a:latin typeface="Calibri" pitchFamily="34" charset="0"/>
              </a:rPr>
              <a:t>+5</a:t>
            </a:r>
            <a:r>
              <a:rPr lang="ru-RU" sz="2000">
                <a:latin typeface="Calibri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endParaRPr lang="ru-RU" sz="2000">
              <a:latin typeface="Calibri" pitchFamily="34" charset="0"/>
            </a:endParaRP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Разработана и реализована методика определения содержания атомов </a:t>
            </a:r>
            <a:r>
              <a:rPr lang="en-US" sz="2000">
                <a:latin typeface="Calibri" pitchFamily="34" charset="0"/>
              </a:rPr>
              <a:t>Mo</a:t>
            </a:r>
            <a:r>
              <a:rPr lang="en-US" sz="2000" baseline="30000">
                <a:latin typeface="Calibri" pitchFamily="34" charset="0"/>
              </a:rPr>
              <a:t>+5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 теллуритно-молибдатных стеклах методом ЭПР.</a:t>
            </a:r>
          </a:p>
          <a:p>
            <a:pPr algn="just">
              <a:lnSpc>
                <a:spcPct val="150000"/>
              </a:lnSpc>
              <a:buFontTx/>
              <a:buAutoNum type="arabicPeriod"/>
            </a:pPr>
            <a:endParaRPr lang="ru-RU" sz="2000">
              <a:latin typeface="Calibri" pitchFamily="34" charset="0"/>
            </a:endParaRPr>
          </a:p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Рассчитаны удельные интегральные коэффициенты поглощения света атомами </a:t>
            </a:r>
            <a:r>
              <a:rPr lang="en-US" sz="2000">
                <a:latin typeface="Calibri" pitchFamily="34" charset="0"/>
              </a:rPr>
              <a:t>Mo</a:t>
            </a:r>
            <a:r>
              <a:rPr lang="en-US" sz="2000" baseline="30000">
                <a:latin typeface="Calibri" pitchFamily="34" charset="0"/>
              </a:rPr>
              <a:t>+5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для каждой из составляющих полос. Результаты могут быть использованы для определения содержания </a:t>
            </a:r>
            <a:r>
              <a:rPr lang="en-US" sz="2000">
                <a:latin typeface="Calibri" pitchFamily="34" charset="0"/>
              </a:rPr>
              <a:t>Mo</a:t>
            </a:r>
            <a:r>
              <a:rPr lang="en-US" sz="2000" baseline="30000">
                <a:latin typeface="Calibri" pitchFamily="34" charset="0"/>
              </a:rPr>
              <a:t>+5</a:t>
            </a:r>
            <a:r>
              <a:rPr lang="ru-RU" sz="2000">
                <a:latin typeface="Calibri" pitchFamily="34" charset="0"/>
              </a:rPr>
              <a:t> в теллуритно-молибдатных стёклах.</a:t>
            </a:r>
          </a:p>
        </p:txBody>
      </p:sp>
      <p:sp>
        <p:nvSpPr>
          <p:cNvPr id="27658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732588" y="6308725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7931AE-D434-4422-AB81-935C41778373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8EBF7D-2CE1-4065-B449-2C7693543484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27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61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64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6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66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2420938"/>
            <a:ext cx="288131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7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69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1989138"/>
            <a:ext cx="3097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0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71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72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2852738"/>
            <a:ext cx="1728787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3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7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75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3429000"/>
            <a:ext cx="244792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6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77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78" name="Picture 2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3860800"/>
            <a:ext cx="1081087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9" name="Rectangle 25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80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81" name="Picture 2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4365625"/>
            <a:ext cx="2376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82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83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84" name="Picture 2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4797425"/>
            <a:ext cx="21605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85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86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87" name="Rectangle 3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768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89" name="Picture 3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611188" y="5157788"/>
            <a:ext cx="57626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90" name="Rectangle 37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9750" y="5732463"/>
            <a:ext cx="66246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latin typeface="+mn-lt"/>
              </a:rPr>
              <a:t>Н – напряжённость магнитного поля в гауссах (</a:t>
            </a:r>
            <a:r>
              <a:rPr lang="ru-RU" dirty="0" err="1">
                <a:latin typeface="+mn-lt"/>
              </a:rPr>
              <a:t>Гс</a:t>
            </a:r>
            <a:r>
              <a:rPr lang="ru-RU" dirty="0">
                <a:latin typeface="+mn-lt"/>
              </a:rPr>
              <a:t>)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980728"/>
            <a:ext cx="2664296" cy="1108347"/>
          </a:xfrm>
          <a:prstGeom prst="rect">
            <a:avLst/>
          </a:prstGeom>
          <a:noFill/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6B4EFE-6B4E-4522-82CD-F919C53331BC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28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4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6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7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68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9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69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91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69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93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95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9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98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699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700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701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702" name="Rectangle 3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8703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2124075" y="981075"/>
            <a:ext cx="52562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latin typeface="+mn-lt"/>
              </a:rPr>
              <a:t>Порядок обработки данных</a:t>
            </a:r>
          </a:p>
        </p:txBody>
      </p:sp>
      <p:sp>
        <p:nvSpPr>
          <p:cNvPr id="28705" name="TextBox 41"/>
          <p:cNvSpPr txBox="1">
            <a:spLocks noChangeArrowheads="1"/>
          </p:cNvSpPr>
          <p:nvPr/>
        </p:nvSpPr>
        <p:spPr bwMode="auto">
          <a:xfrm>
            <a:off x="468313" y="1412875"/>
            <a:ext cx="748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Этап 1. Выделение сигнала атома </a:t>
            </a:r>
            <a:r>
              <a:rPr lang="en-US"/>
              <a:t>Mo</a:t>
            </a:r>
            <a:r>
              <a:rPr lang="en-US" baseline="30000"/>
              <a:t>+5</a:t>
            </a:r>
            <a:r>
              <a:rPr lang="ru-RU" baseline="30000"/>
              <a:t> </a:t>
            </a:r>
          </a:p>
        </p:txBody>
      </p:sp>
      <p:pic>
        <p:nvPicPr>
          <p:cNvPr id="31" name="Рисунок 30" descr="8 эпр молибден.jpg"/>
          <p:cNvPicPr>
            <a:picLocks noChangeAspect="1"/>
          </p:cNvPicPr>
          <p:nvPr/>
        </p:nvPicPr>
        <p:blipFill>
          <a:blip r:embed="rId4" cstate="print"/>
          <a:srcRect l="2432" t="3876" r="4981" b="2751"/>
          <a:stretch>
            <a:fillRect/>
          </a:stretch>
        </p:blipFill>
        <p:spPr>
          <a:xfrm>
            <a:off x="1403648" y="1844823"/>
            <a:ext cx="6264696" cy="4770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552623-8326-4784-82B1-E889BA298F3B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29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8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1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11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1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13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14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15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17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23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24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25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26" name="Rectangle 3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29727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28" name="TextBox 41"/>
          <p:cNvSpPr txBox="1">
            <a:spLocks noChangeArrowheads="1"/>
          </p:cNvSpPr>
          <p:nvPr/>
        </p:nvSpPr>
        <p:spPr bwMode="auto">
          <a:xfrm>
            <a:off x="539750" y="1052513"/>
            <a:ext cx="748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Этап 2. Выделение сигнала образца-эталона</a:t>
            </a:r>
          </a:p>
        </p:txBody>
      </p:sp>
      <p:pic>
        <p:nvPicPr>
          <p:cNvPr id="31" name="Рисунок 30" descr="Марганец №8.jpg"/>
          <p:cNvPicPr>
            <a:picLocks noChangeAspect="1"/>
          </p:cNvPicPr>
          <p:nvPr/>
        </p:nvPicPr>
        <p:blipFill>
          <a:blip r:embed="rId4" cstate="print"/>
          <a:srcRect l="2414" t="3738" r="2414" b="2610"/>
          <a:stretch>
            <a:fillRect/>
          </a:stretch>
        </p:blipFill>
        <p:spPr>
          <a:xfrm>
            <a:off x="1187624" y="1340767"/>
            <a:ext cx="6624736" cy="51872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0E6C1B-CE6B-47D7-A92A-B4B5D653D95D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30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2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5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7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38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9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4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41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4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46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47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48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4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50" name="Rectangle 3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0751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52" name="TextBox 41"/>
          <p:cNvSpPr txBox="1">
            <a:spLocks noChangeArrowheads="1"/>
          </p:cNvSpPr>
          <p:nvPr/>
        </p:nvSpPr>
        <p:spPr bwMode="auto">
          <a:xfrm>
            <a:off x="684213" y="1052513"/>
            <a:ext cx="7488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Этап 3. Выбор положения нулевой линии</a:t>
            </a:r>
          </a:p>
        </p:txBody>
      </p:sp>
      <p:pic>
        <p:nvPicPr>
          <p:cNvPr id="32" name="Рисунок 31" descr="Нулевая линия Молибдена.jpg"/>
          <p:cNvPicPr>
            <a:picLocks noChangeAspect="1"/>
          </p:cNvPicPr>
          <p:nvPr/>
        </p:nvPicPr>
        <p:blipFill>
          <a:blip r:embed="rId4" cstate="print"/>
          <a:srcRect l="1764" t="4321" r="2641" b="2037"/>
          <a:stretch>
            <a:fillRect/>
          </a:stretch>
        </p:blipFill>
        <p:spPr>
          <a:xfrm>
            <a:off x="179513" y="1412776"/>
            <a:ext cx="4392487" cy="3304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Рисунок 32" descr="Нулевая Линия Марганца.jpg"/>
          <p:cNvPicPr>
            <a:picLocks noChangeAspect="1"/>
          </p:cNvPicPr>
          <p:nvPr/>
        </p:nvPicPr>
        <p:blipFill>
          <a:blip r:embed="rId5" cstate="print"/>
          <a:srcRect l="2208" t="3530" r="2208" b="2396"/>
          <a:stretch>
            <a:fillRect/>
          </a:stretch>
        </p:blipFill>
        <p:spPr>
          <a:xfrm>
            <a:off x="4427984" y="2924944"/>
            <a:ext cx="4389885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D4EEDA-3EC5-497D-AE70-345F02F3B772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31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6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9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61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6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63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6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65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67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395288" y="981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71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72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177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7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75" name="TextBox 41"/>
          <p:cNvSpPr txBox="1">
            <a:spLocks noChangeArrowheads="1"/>
          </p:cNvSpPr>
          <p:nvPr/>
        </p:nvSpPr>
        <p:spPr bwMode="auto">
          <a:xfrm>
            <a:off x="468313" y="981075"/>
            <a:ext cx="7488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Этап 4. Нахождение интенсивности сигнала интегрирования</a:t>
            </a:r>
          </a:p>
        </p:txBody>
      </p:sp>
      <p:pic>
        <p:nvPicPr>
          <p:cNvPr id="32" name="Рисунок 31" descr="2-ое интегрирование.jpg"/>
          <p:cNvPicPr>
            <a:picLocks noChangeAspect="1"/>
          </p:cNvPicPr>
          <p:nvPr/>
        </p:nvPicPr>
        <p:blipFill>
          <a:blip r:embed="rId4" cstate="print"/>
          <a:srcRect l="2579" t="2201" r="5849" b="2201"/>
          <a:stretch>
            <a:fillRect/>
          </a:stretch>
        </p:blipFill>
        <p:spPr>
          <a:xfrm>
            <a:off x="4406214" y="2636912"/>
            <a:ext cx="4501337" cy="3456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Рисунок 32" descr="1-ое интегрирование.jpg"/>
          <p:cNvPicPr>
            <a:picLocks noChangeAspect="1"/>
          </p:cNvPicPr>
          <p:nvPr/>
        </p:nvPicPr>
        <p:blipFill>
          <a:blip r:embed="rId5" cstate="print"/>
          <a:srcRect l="1496" t="1116" r="4841" b="2253"/>
          <a:stretch>
            <a:fillRect/>
          </a:stretch>
        </p:blipFill>
        <p:spPr>
          <a:xfrm>
            <a:off x="251521" y="1268760"/>
            <a:ext cx="4364532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CB99E9-B9DB-419B-889E-DAB19E107337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80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8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83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85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8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91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92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93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94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95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96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97" name="Rectangle 3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79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99" name="TextBox 41"/>
          <p:cNvSpPr txBox="1">
            <a:spLocks noChangeArrowheads="1"/>
          </p:cNvSpPr>
          <p:nvPr/>
        </p:nvSpPr>
        <p:spPr bwMode="auto">
          <a:xfrm>
            <a:off x="395288" y="981075"/>
            <a:ext cx="828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Этап 5. Нахождение удельной интегральной интенсивности и перевод в мольную долю </a:t>
            </a:r>
            <a:r>
              <a:rPr lang="en-US"/>
              <a:t>Mo</a:t>
            </a:r>
            <a:r>
              <a:rPr lang="en-US" baseline="30000"/>
              <a:t>+5</a:t>
            </a:r>
            <a:endParaRPr lang="ru-RU"/>
          </a:p>
        </p:txBody>
      </p:sp>
      <p:pic>
        <p:nvPicPr>
          <p:cNvPr id="30" name="Рисунок 29" descr="Этап 5 Удельная инт инт.jpg"/>
          <p:cNvPicPr>
            <a:picLocks noChangeAspect="1"/>
          </p:cNvPicPr>
          <p:nvPr/>
        </p:nvPicPr>
        <p:blipFill>
          <a:blip r:embed="rId4" cstate="print"/>
          <a:srcRect l="3543" t="4731" r="3543" b="2468"/>
          <a:stretch>
            <a:fillRect/>
          </a:stretch>
        </p:blipFill>
        <p:spPr>
          <a:xfrm>
            <a:off x="323527" y="1556791"/>
            <a:ext cx="5216189" cy="3888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2" name="Прямая со стрелкой 31"/>
          <p:cNvCxnSpPr/>
          <p:nvPr/>
        </p:nvCxnSpPr>
        <p:spPr>
          <a:xfrm>
            <a:off x="4427984" y="1988840"/>
            <a:ext cx="0" cy="288029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804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8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807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28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280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3" y="3141663"/>
            <a:ext cx="922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5652120" y="3645024"/>
            <a:ext cx="3168352" cy="1385023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5940152" y="2060848"/>
            <a:ext cx="2552700" cy="790575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915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915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4045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467544" y="5661248"/>
            <a:ext cx="5343525" cy="314325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915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1ACC5-5DB1-4EB8-8409-C8878E68F34F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33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4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0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7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9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1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11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1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13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15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19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2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22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23" name="Rectangle 3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382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25" name="TextBox 40"/>
          <p:cNvSpPr txBox="1">
            <a:spLocks noChangeArrowheads="1"/>
          </p:cNvSpPr>
          <p:nvPr/>
        </p:nvSpPr>
        <p:spPr bwMode="auto">
          <a:xfrm>
            <a:off x="539750" y="981075"/>
            <a:ext cx="6696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Этап 1. Деление на толщину и усреднение</a:t>
            </a:r>
          </a:p>
        </p:txBody>
      </p:sp>
      <p:pic>
        <p:nvPicPr>
          <p:cNvPr id="42" name="Рисунок 41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268760"/>
            <a:ext cx="4661811" cy="3364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5" name="Прямая со стрелкой 44"/>
          <p:cNvCxnSpPr/>
          <p:nvPr/>
        </p:nvCxnSpPr>
        <p:spPr>
          <a:xfrm>
            <a:off x="3995738" y="2852738"/>
            <a:ext cx="504825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Рисунок 33" descr="Дополнит 2.jpg"/>
          <p:cNvPicPr>
            <a:picLocks noChangeAspect="1"/>
          </p:cNvPicPr>
          <p:nvPr/>
        </p:nvPicPr>
        <p:blipFill>
          <a:blip r:embed="rId5" cstate="print"/>
          <a:srcRect l="4903" t="4013" r="4903" b="4012"/>
          <a:stretch>
            <a:fillRect/>
          </a:stretch>
        </p:blipFill>
        <p:spPr>
          <a:xfrm>
            <a:off x="4427984" y="2852936"/>
            <a:ext cx="4540017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AB9FFB-1890-41BB-901E-B176249C7133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34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8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1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3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34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5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3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7" name="Rectangle 19"/>
          <p:cNvSpPr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9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4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42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43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44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45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46" name="Rectangle 34"/>
          <p:cNvSpPr>
            <a:spLocks noChangeArrowheads="1"/>
          </p:cNvSpPr>
          <p:nvPr/>
        </p:nvSpPr>
        <p:spPr bwMode="auto">
          <a:xfrm>
            <a:off x="0" y="2505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47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48" name="TextBox 30"/>
          <p:cNvSpPr txBox="1">
            <a:spLocks noChangeArrowheads="1"/>
          </p:cNvSpPr>
          <p:nvPr/>
        </p:nvSpPr>
        <p:spPr bwMode="auto">
          <a:xfrm>
            <a:off x="323850" y="981075"/>
            <a:ext cx="84963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/>
              <a:t>Этап 2. Выбор интервала для нахождения уравнения контура полосы (360 нм) и нахождения параметров этого уравнения методом наименьших квадратов</a:t>
            </a:r>
          </a:p>
        </p:txBody>
      </p:sp>
      <p:sp>
        <p:nvSpPr>
          <p:cNvPr id="34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55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48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58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pic>
        <p:nvPicPr>
          <p:cNvPr id="41" name="Рисунок 40" descr="Дополнит 2.jpg"/>
          <p:cNvPicPr>
            <a:picLocks noChangeAspect="1"/>
          </p:cNvPicPr>
          <p:nvPr/>
        </p:nvPicPr>
        <p:blipFill>
          <a:blip r:embed="rId4" cstate="print"/>
          <a:srcRect l="4919" t="5134" r="4082" b="4013"/>
          <a:stretch>
            <a:fillRect/>
          </a:stretch>
        </p:blipFill>
        <p:spPr>
          <a:xfrm>
            <a:off x="179512" y="1844824"/>
            <a:ext cx="4176464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Рисунок 41" descr="дополнит 2 Этап 2.jpg"/>
          <p:cNvPicPr>
            <a:picLocks noChangeAspect="1"/>
          </p:cNvPicPr>
          <p:nvPr/>
        </p:nvPicPr>
        <p:blipFill>
          <a:blip r:embed="rId5" cstate="print"/>
          <a:srcRect l="2592" t="1892" r="4285" b="3037"/>
          <a:stretch>
            <a:fillRect/>
          </a:stretch>
        </p:blipFill>
        <p:spPr>
          <a:xfrm>
            <a:off x="4211960" y="2852936"/>
            <a:ext cx="4485318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1" name="Прямая со стрелкой 50"/>
          <p:cNvCxnSpPr/>
          <p:nvPr/>
        </p:nvCxnSpPr>
        <p:spPr>
          <a:xfrm>
            <a:off x="3635896" y="2996952"/>
            <a:ext cx="792162" cy="50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854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3356992"/>
            <a:ext cx="15843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7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3573016"/>
            <a:ext cx="719137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9634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3060848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39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E1AC70-A024-4B8B-8F3C-79B6944C9FD5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288" y="981075"/>
            <a:ext cx="8569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atin typeface="+mn-lt"/>
              </a:rPr>
              <a:t>Спектры поглощения </a:t>
            </a:r>
            <a:r>
              <a:rPr lang="ru-RU" sz="2000" b="1" dirty="0" err="1">
                <a:latin typeface="+mn-lt"/>
              </a:rPr>
              <a:t>теллуритных</a:t>
            </a:r>
            <a:r>
              <a:rPr lang="ru-RU" sz="2000" b="1" dirty="0">
                <a:latin typeface="+mn-lt"/>
              </a:rPr>
              <a:t> стёкол с различным содержанием </a:t>
            </a:r>
            <a:r>
              <a:rPr lang="en-US" sz="2000" b="1" dirty="0">
                <a:latin typeface="+mn-lt"/>
              </a:rPr>
              <a:t>MoO</a:t>
            </a:r>
            <a:r>
              <a:rPr lang="en-US" sz="2000" b="1" baseline="-25000" dirty="0">
                <a:latin typeface="+mn-lt"/>
              </a:rPr>
              <a:t>3</a:t>
            </a:r>
            <a:r>
              <a:rPr lang="ru-RU" sz="2000" b="1" dirty="0">
                <a:latin typeface="+mn-lt"/>
              </a:rPr>
              <a:t> </a:t>
            </a:r>
          </a:p>
        </p:txBody>
      </p:sp>
      <p:pic>
        <p:nvPicPr>
          <p:cNvPr id="9" name="Рисунок 8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49487" y="1340768"/>
            <a:ext cx="5335793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3779912" y="5373216"/>
            <a:ext cx="45364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400" b="1" dirty="0">
                <a:latin typeface="+mn-lt"/>
              </a:rPr>
              <a:t>*</a:t>
            </a:r>
            <a:r>
              <a:rPr lang="en-US" sz="1400" dirty="0" err="1">
                <a:latin typeface="+mn-lt"/>
              </a:rPr>
              <a:t>Woon</a:t>
            </a:r>
            <a:r>
              <a:rPr lang="en-US" sz="1400" dirty="0">
                <a:latin typeface="+mn-lt"/>
              </a:rPr>
              <a:t> Jin Chung. Spontaneous Raman scattering bandwidth broadening of </a:t>
            </a:r>
            <a:r>
              <a:rPr lang="en-US" sz="1400" dirty="0" err="1">
                <a:latin typeface="+mn-lt"/>
              </a:rPr>
              <a:t>tellurite</a:t>
            </a:r>
            <a:r>
              <a:rPr lang="en-US" sz="1400" dirty="0">
                <a:latin typeface="+mn-lt"/>
              </a:rPr>
              <a:t> glasses with MoO</a:t>
            </a:r>
            <a:r>
              <a:rPr lang="en-US" sz="1400" baseline="-25000" dirty="0">
                <a:latin typeface="+mn-lt"/>
              </a:rPr>
              <a:t>3</a:t>
            </a:r>
            <a:r>
              <a:rPr lang="en-US" sz="1400" dirty="0">
                <a:latin typeface="+mn-lt"/>
              </a:rPr>
              <a:t> or WO</a:t>
            </a:r>
            <a:r>
              <a:rPr lang="en-US" sz="1400" baseline="-25000" dirty="0">
                <a:latin typeface="+mn-lt"/>
              </a:rPr>
              <a:t>3</a:t>
            </a:r>
            <a:r>
              <a:rPr lang="en-US" sz="1400" dirty="0">
                <a:latin typeface="+mn-lt"/>
              </a:rPr>
              <a:t> / </a:t>
            </a:r>
            <a:r>
              <a:rPr lang="en-US" sz="1400" dirty="0" err="1">
                <a:latin typeface="+mn-lt"/>
              </a:rPr>
              <a:t>Woon</a:t>
            </a:r>
            <a:r>
              <a:rPr lang="en-US" sz="1400" dirty="0">
                <a:latin typeface="+mn-lt"/>
              </a:rPr>
              <a:t> Jin Chung, Bong Je Park, Hong </a:t>
            </a:r>
            <a:r>
              <a:rPr lang="en-US" sz="1400" dirty="0" err="1">
                <a:latin typeface="+mn-lt"/>
              </a:rPr>
              <a:t>Seok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Seo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Joon</a:t>
            </a:r>
            <a:r>
              <a:rPr lang="en-US" sz="1400" dirty="0">
                <a:latin typeface="+mn-lt"/>
              </a:rPr>
              <a:t> Tae </a:t>
            </a:r>
            <a:r>
              <a:rPr lang="en-US" sz="1400" dirty="0" err="1">
                <a:latin typeface="+mn-lt"/>
              </a:rPr>
              <a:t>Ahn</a:t>
            </a:r>
            <a:r>
              <a:rPr lang="en-US" sz="1400" dirty="0">
                <a:latin typeface="+mn-lt"/>
              </a:rPr>
              <a:t>, Yong </a:t>
            </a:r>
            <a:r>
              <a:rPr lang="en-US" sz="1400" dirty="0" err="1">
                <a:latin typeface="+mn-lt"/>
              </a:rPr>
              <a:t>Gyu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Choi</a:t>
            </a:r>
            <a:r>
              <a:rPr lang="en-US" sz="1400" dirty="0">
                <a:latin typeface="+mn-lt"/>
              </a:rPr>
              <a:t> // Chemical Physics Letters.– 2006.– V.–  419.– P. 400 – 404.</a:t>
            </a:r>
            <a:endParaRPr lang="ru-RU" sz="1400" dirty="0">
              <a:latin typeface="+mn-lt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23528" y="1412776"/>
          <a:ext cx="3168352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296144"/>
              </a:tblGrid>
              <a:tr h="67565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Стекло</a:t>
                      </a:r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Исходные вещества</a:t>
                      </a:r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2860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TeO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MoO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</a:t>
                      </a:r>
                      <a:r>
                        <a:rPr kumimoji="0" lang="ru-RU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</a:t>
                      </a:r>
                      <a:r>
                        <a:rPr kumimoji="0" lang="ru-RU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ru-RU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lang="ru-RU" dirty="0"/>
                    </a:p>
                    <a:p>
                      <a:pPr algn="ctr"/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</a:t>
                      </a:r>
                      <a:r>
                        <a:rPr kumimoji="0" lang="pt-B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MoO</a:t>
                      </a:r>
                      <a:r>
                        <a:rPr kumimoji="0" lang="pt-B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lang="ru-RU" dirty="0"/>
                    </a:p>
                    <a:p>
                      <a:pPr algn="ctr"/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</a:t>
                      </a:r>
                      <a:r>
                        <a:rPr kumimoji="0" lang="pt-B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</a:t>
                      </a:r>
                      <a:r>
                        <a:rPr kumimoji="0" lang="pt-B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pt-B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4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2060848"/>
            <a:ext cx="1872208" cy="1656184"/>
          </a:xfrm>
          <a:prstGeom prst="rect">
            <a:avLst/>
          </a:prstGeom>
          <a:noFill/>
        </p:spPr>
      </p:pic>
      <p:pic>
        <p:nvPicPr>
          <p:cNvPr id="14" name="Picture 17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3717032"/>
            <a:ext cx="1872208" cy="1756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A330E-DB09-47DD-8339-82E2A887D0D5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2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5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5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7" name="Rectangle 1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58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6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6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66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67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68" name="Rectangle 31"/>
          <p:cNvSpPr>
            <a:spLocks noChangeArrowheads="1"/>
          </p:cNvSpPr>
          <p:nvPr/>
        </p:nvSpPr>
        <p:spPr bwMode="auto">
          <a:xfrm>
            <a:off x="0" y="1238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6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71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23850" y="981075"/>
            <a:ext cx="84963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dirty="0"/>
              <a:t>Этап 3. </a:t>
            </a:r>
            <a:r>
              <a:rPr lang="ru-RU" sz="2000" dirty="0">
                <a:latin typeface="+mn-lt"/>
              </a:rPr>
              <a:t>Нахождение вклада Мо</a:t>
            </a:r>
            <a:r>
              <a:rPr lang="ru-RU" sz="2000" baseline="30000" dirty="0">
                <a:latin typeface="+mn-lt"/>
              </a:rPr>
              <a:t>+5</a:t>
            </a:r>
            <a:r>
              <a:rPr lang="ru-RU" sz="2000" dirty="0">
                <a:latin typeface="+mn-lt"/>
              </a:rPr>
              <a:t> в спектре поглощения </a:t>
            </a:r>
          </a:p>
        </p:txBody>
      </p:sp>
      <p:sp>
        <p:nvSpPr>
          <p:cNvPr id="358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78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3587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81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pic>
        <p:nvPicPr>
          <p:cNvPr id="47" name="Рисунок 46" descr="дополнит 2 Этап 2.jpg"/>
          <p:cNvPicPr>
            <a:picLocks noChangeAspect="1"/>
          </p:cNvPicPr>
          <p:nvPr/>
        </p:nvPicPr>
        <p:blipFill>
          <a:blip r:embed="rId4" cstate="print"/>
          <a:srcRect l="2592" t="3037" r="2592" b="3037"/>
          <a:stretch>
            <a:fillRect/>
          </a:stretch>
        </p:blipFill>
        <p:spPr>
          <a:xfrm>
            <a:off x="251520" y="3861048"/>
            <a:ext cx="3816424" cy="2736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" name="Рисунок 45" descr="Дополнит 2.jpg"/>
          <p:cNvPicPr>
            <a:picLocks noChangeAspect="1"/>
          </p:cNvPicPr>
          <p:nvPr/>
        </p:nvPicPr>
        <p:blipFill>
          <a:blip r:embed="rId5" cstate="print"/>
          <a:srcRect l="4903" t="4013" r="4083" b="2891"/>
          <a:stretch>
            <a:fillRect/>
          </a:stretch>
        </p:blipFill>
        <p:spPr>
          <a:xfrm>
            <a:off x="251520" y="1268760"/>
            <a:ext cx="3816424" cy="2746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877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4221088"/>
            <a:ext cx="14398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8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4365104"/>
            <a:ext cx="7921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Рисунок 49" descr="Дополнит Этап 3.jpg"/>
          <p:cNvPicPr>
            <a:picLocks noChangeAspect="1"/>
          </p:cNvPicPr>
          <p:nvPr/>
        </p:nvPicPr>
        <p:blipFill>
          <a:blip r:embed="rId8" cstate="print"/>
          <a:srcRect l="6077" t="3037" r="3543" b="1892"/>
          <a:stretch>
            <a:fillRect/>
          </a:stretch>
        </p:blipFill>
        <p:spPr>
          <a:xfrm>
            <a:off x="3923928" y="1988840"/>
            <a:ext cx="4919968" cy="3816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1" name="Прямая со стрелкой 50"/>
          <p:cNvCxnSpPr/>
          <p:nvPr/>
        </p:nvCxnSpPr>
        <p:spPr>
          <a:xfrm>
            <a:off x="3275856" y="2204864"/>
            <a:ext cx="792163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3203848" y="4653136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168352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3060848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259632" y="1628800"/>
          <a:ext cx="6626225" cy="3240360"/>
        </p:xfrm>
        <a:graphic>
          <a:graphicData uri="http://schemas.openxmlformats.org/drawingml/2006/table">
            <a:tbl>
              <a:tblPr/>
              <a:tblGrid>
                <a:gridCol w="2208212"/>
                <a:gridCol w="2209800"/>
                <a:gridCol w="2208213"/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 перехода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Длина волны, нм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Источник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</a:tr>
              <a:tr h="539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r>
                        <a:rPr kumimoji="0" 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2g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 → </a:t>
                      </a:r>
                      <a:r>
                        <a:rPr kumimoji="0" lang="ru-RU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r>
                        <a:rPr kumimoji="0" 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1g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380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]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r>
                        <a:rPr kumimoji="0" 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→</a:t>
                      </a:r>
                      <a:r>
                        <a:rPr kumimoji="0" lang="ru-RU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620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]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2g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 → </a:t>
                      </a:r>
                      <a:r>
                        <a:rPr kumimoji="0" 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]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→</a:t>
                      </a:r>
                      <a:r>
                        <a:rPr kumimoji="0" 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]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→</a:t>
                      </a:r>
                      <a:r>
                        <a:rPr kumimoji="0" 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]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71" name="Номер слайда 7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50A86B-B281-4283-AB4D-0D62FC380862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18476" name="TextBox 10"/>
          <p:cNvSpPr txBox="1">
            <a:spLocks noChangeArrowheads="1"/>
          </p:cNvSpPr>
          <p:nvPr/>
        </p:nvSpPr>
        <p:spPr bwMode="auto">
          <a:xfrm>
            <a:off x="395288" y="5300663"/>
            <a:ext cx="80645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400" b="1">
                <a:latin typeface="Calibri" pitchFamily="34" charset="0"/>
              </a:rPr>
              <a:t>1</a:t>
            </a:r>
            <a:r>
              <a:rPr lang="ru-RU" sz="1400">
                <a:latin typeface="Calibri" pitchFamily="34" charset="0"/>
              </a:rPr>
              <a:t>. </a:t>
            </a:r>
            <a:r>
              <a:rPr lang="en-US" sz="1400">
                <a:latin typeface="Calibri" pitchFamily="34" charset="0"/>
              </a:rPr>
              <a:t>Sreedhar, B. Preparation and characterization of lithium fluorophosphate glasses doped with MoO</a:t>
            </a:r>
            <a:r>
              <a:rPr lang="en-US" sz="1400" baseline="-25000">
                <a:latin typeface="Calibri" pitchFamily="34" charset="0"/>
              </a:rPr>
              <a:t>3</a:t>
            </a:r>
            <a:r>
              <a:rPr lang="en-US" sz="1400">
                <a:latin typeface="Calibri" pitchFamily="34" charset="0"/>
              </a:rPr>
              <a:t> / B.Sreedhar, M.Sairam, D.K.Chattopadhyay, K.Kojima //Materials Chemistry and Physics.- 2005.-V. 92.-P. 492 - 498.</a:t>
            </a:r>
            <a:endParaRPr lang="ru-RU" sz="1400">
              <a:latin typeface="Calibri" pitchFamily="34" charset="0"/>
            </a:endParaRPr>
          </a:p>
          <a:p>
            <a:pPr algn="just"/>
            <a:r>
              <a:rPr lang="ru-RU" sz="1400" b="1">
                <a:latin typeface="Calibri" pitchFamily="34" charset="0"/>
              </a:rPr>
              <a:t>2</a:t>
            </a:r>
            <a:r>
              <a:rPr lang="ru-RU" sz="1400">
                <a:latin typeface="Calibri" pitchFamily="34" charset="0"/>
              </a:rPr>
              <a:t>. </a:t>
            </a:r>
            <a:r>
              <a:rPr lang="en-US" sz="1400">
                <a:latin typeface="Calibri" pitchFamily="34" charset="0"/>
              </a:rPr>
              <a:t>Rajan</a:t>
            </a:r>
            <a:r>
              <a:rPr lang="ru-RU" sz="1400">
                <a:latin typeface="Calibri" pitchFamily="34" charset="0"/>
              </a:rPr>
              <a:t>,</a:t>
            </a:r>
            <a:r>
              <a:rPr lang="en-US" sz="1400">
                <a:latin typeface="Calibri" pitchFamily="34" charset="0"/>
              </a:rPr>
              <a:t> Jose. Optical properties of MoO</a:t>
            </a:r>
            <a:r>
              <a:rPr lang="en-US" sz="1400" baseline="-25000">
                <a:latin typeface="Calibri" pitchFamily="34" charset="0"/>
              </a:rPr>
              <a:t>3</a:t>
            </a:r>
            <a:r>
              <a:rPr lang="en-US" sz="1400">
                <a:latin typeface="Calibri" pitchFamily="34" charset="0"/>
              </a:rPr>
              <a:t> containing tellurite glasses / Rajan Jose, Yusuke Arai, Yasutake Ohishi // Applied Physics Letters.– 2008.– V. 93.– № 161901.</a:t>
            </a:r>
            <a:endParaRPr lang="ru-RU" sz="140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05273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+mn-lt"/>
              </a:rPr>
              <a:t>Электронные переходы атома </a:t>
            </a:r>
            <a:r>
              <a:rPr lang="en-US" sz="2000" b="1" dirty="0" smtClean="0">
                <a:latin typeface="+mn-lt"/>
              </a:rPr>
              <a:t>Mo</a:t>
            </a:r>
            <a:r>
              <a:rPr lang="en-US" sz="2000" b="1" baseline="30000" dirty="0" smtClean="0">
                <a:latin typeface="+mn-lt"/>
              </a:rPr>
              <a:t>+5</a:t>
            </a:r>
            <a:r>
              <a:rPr lang="ru-RU" sz="2000" b="1" dirty="0" smtClean="0">
                <a:latin typeface="+mn-lt"/>
              </a:rPr>
              <a:t>  </a:t>
            </a:r>
            <a:endParaRPr lang="ru-RU" sz="20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988840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68313" y="1196975"/>
            <a:ext cx="8280400" cy="44319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Calibri" pitchFamily="34" charset="0"/>
              </a:rPr>
              <a:t>Цель работы</a:t>
            </a:r>
            <a:endParaRPr lang="en-US" sz="2400" dirty="0">
              <a:latin typeface="Calibri" pitchFamily="34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  </a:t>
            </a:r>
            <a:r>
              <a:rPr lang="ru-RU" sz="2000" dirty="0">
                <a:latin typeface="Calibri" pitchFamily="34" charset="0"/>
              </a:rPr>
              <a:t>исследовать поглощение света </a:t>
            </a:r>
            <a:r>
              <a:rPr lang="ru-RU" sz="2000" dirty="0">
                <a:latin typeface="+mn-lt"/>
              </a:rPr>
              <a:t>атомами</a:t>
            </a:r>
            <a:r>
              <a:rPr lang="en-US" sz="2000" dirty="0">
                <a:latin typeface="Calibri" pitchFamily="34" charset="0"/>
              </a:rPr>
              <a:t> Mo</a:t>
            </a:r>
            <a:r>
              <a:rPr lang="en-US" sz="2000" baseline="30000" dirty="0">
                <a:latin typeface="Calibri" pitchFamily="34" charset="0"/>
              </a:rPr>
              <a:t>+5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>
                <a:latin typeface="+mn-lt"/>
              </a:rPr>
              <a:t>в стёклах </a:t>
            </a:r>
            <a:r>
              <a:rPr lang="ru-RU" sz="2000" dirty="0">
                <a:latin typeface="Calibri" pitchFamily="34" charset="0"/>
              </a:rPr>
              <a:t>системы </a:t>
            </a:r>
            <a:r>
              <a:rPr lang="en-US" sz="2000" dirty="0">
                <a:latin typeface="Calibri" pitchFamily="34" charset="0"/>
              </a:rPr>
              <a:t>TeO</a:t>
            </a:r>
            <a:r>
              <a:rPr lang="en-US" sz="2000" baseline="-25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</a:rPr>
              <a:t> – MoO</a:t>
            </a:r>
            <a:r>
              <a:rPr lang="en-US" sz="2000" baseline="-25000" dirty="0">
                <a:latin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</a:rPr>
              <a:t>.</a:t>
            </a:r>
            <a:endParaRPr lang="ru-RU" sz="2000" dirty="0">
              <a:latin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latin typeface="Calibri" pitchFamily="34" charset="0"/>
              </a:rPr>
              <a:t>Задачи</a:t>
            </a:r>
          </a:p>
          <a:p>
            <a:pPr algn="just">
              <a:lnSpc>
                <a:spcPct val="150000"/>
              </a:lnSpc>
              <a:buFont typeface="Calibri" pitchFamily="34" charset="0"/>
              <a:buAutoNum type="arabicParenR"/>
            </a:pPr>
            <a:r>
              <a:rPr lang="ru-RU" sz="2000" dirty="0"/>
              <a:t> </a:t>
            </a:r>
            <a:r>
              <a:rPr lang="ru-RU" sz="2000" dirty="0">
                <a:latin typeface="Calibri" pitchFamily="34" charset="0"/>
              </a:rPr>
              <a:t>синтезировать стёкла системы </a:t>
            </a:r>
            <a:r>
              <a:rPr lang="en-US" sz="2000" dirty="0">
                <a:latin typeface="Calibri" pitchFamily="34" charset="0"/>
              </a:rPr>
              <a:t>TeO</a:t>
            </a:r>
            <a:r>
              <a:rPr lang="en-US" sz="2000" baseline="-25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</a:rPr>
              <a:t> – MoO</a:t>
            </a:r>
            <a:r>
              <a:rPr lang="en-US" sz="2000" baseline="-25000" dirty="0">
                <a:latin typeface="Calibri" pitchFamily="34" charset="0"/>
              </a:rPr>
              <a:t>3</a:t>
            </a:r>
            <a:r>
              <a:rPr lang="ru-RU" sz="2000" baseline="-25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и зарегистрировать полосы оптического поглощения в них;</a:t>
            </a:r>
          </a:p>
          <a:p>
            <a:pPr algn="just">
              <a:lnSpc>
                <a:spcPct val="150000"/>
              </a:lnSpc>
              <a:buFont typeface="Calibri" pitchFamily="34" charset="0"/>
              <a:buAutoNum type="arabicParenR"/>
            </a:pPr>
            <a:r>
              <a:rPr lang="ru-RU" sz="2000" dirty="0">
                <a:latin typeface="Calibri" pitchFamily="34" charset="0"/>
              </a:rPr>
              <a:t> определить содержание атомов </a:t>
            </a:r>
            <a:r>
              <a:rPr lang="en-US" sz="2000" dirty="0">
                <a:latin typeface="Calibri" pitchFamily="34" charset="0"/>
              </a:rPr>
              <a:t>Mo</a:t>
            </a:r>
            <a:r>
              <a:rPr lang="en-US" sz="2000" baseline="30000" dirty="0">
                <a:latin typeface="Calibri" pitchFamily="34" charset="0"/>
              </a:rPr>
              <a:t>+5</a:t>
            </a:r>
            <a:r>
              <a:rPr lang="ru-RU" sz="2000" dirty="0">
                <a:latin typeface="Calibri" pitchFamily="34" charset="0"/>
              </a:rPr>
              <a:t> в образцах методом ЭПР;</a:t>
            </a:r>
          </a:p>
          <a:p>
            <a:pPr algn="just">
              <a:lnSpc>
                <a:spcPct val="150000"/>
              </a:lnSpc>
              <a:buFont typeface="Calibri" pitchFamily="34" charset="0"/>
              <a:buAutoNum type="arabicParenR"/>
            </a:pPr>
            <a:r>
              <a:rPr lang="ru-RU" sz="2000" dirty="0">
                <a:latin typeface="Calibri" pitchFamily="34" charset="0"/>
              </a:rPr>
              <a:t> выделить вклады составляющих полос в спектрах поглощения стёкол  и определить количественные характеристики полос поглощения.</a:t>
            </a:r>
          </a:p>
        </p:txBody>
      </p:sp>
      <p:sp>
        <p:nvSpPr>
          <p:cNvPr id="19466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C64B49-9F2B-47D1-8EF0-A740447BA6BB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988840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0"/>
            <a:ext cx="1296144" cy="886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489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6A6910-C9BE-4BAF-8202-78FD1FE5832E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z="1800">
              <a:solidFill>
                <a:schemeClr val="tx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-541338" y="7389813"/>
          <a:ext cx="7704857" cy="268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74"/>
                <a:gridCol w="1194252"/>
                <a:gridCol w="1213008"/>
                <a:gridCol w="1179314"/>
                <a:gridCol w="1179315"/>
                <a:gridCol w="1100694"/>
              </a:tblGrid>
              <a:tr h="1336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Из ТеО</a:t>
                      </a:r>
                      <a:r>
                        <a:rPr lang="ru-RU" sz="2000" baseline="-25000" dirty="0" smtClean="0"/>
                        <a:t>2</a:t>
                      </a:r>
                      <a:r>
                        <a:rPr lang="ru-RU" sz="2000" baseline="0" dirty="0" smtClean="0"/>
                        <a:t> и </a:t>
                      </a:r>
                      <a:r>
                        <a:rPr lang="ru-RU" sz="2000" dirty="0" smtClean="0"/>
                        <a:t>МоО</a:t>
                      </a:r>
                      <a:r>
                        <a:rPr lang="ru-RU" sz="2000" baseline="-25000" dirty="0" smtClean="0"/>
                        <a:t>3</a:t>
                      </a:r>
                      <a:endParaRPr lang="ru-RU" sz="20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* Из Н</a:t>
                      </a:r>
                      <a:r>
                        <a:rPr lang="ru-RU" sz="2000" baseline="-25000" dirty="0" smtClean="0"/>
                        <a:t>6</a:t>
                      </a:r>
                      <a:r>
                        <a:rPr lang="ru-RU" sz="2000" dirty="0" smtClean="0"/>
                        <a:t>ТеО</a:t>
                      </a:r>
                      <a:r>
                        <a:rPr lang="ru-RU" sz="2000" baseline="-25000" dirty="0" smtClean="0"/>
                        <a:t>6</a:t>
                      </a:r>
                      <a:r>
                        <a:rPr lang="ru-RU" sz="2000" dirty="0" smtClean="0"/>
                        <a:t> и (</a:t>
                      </a:r>
                      <a:r>
                        <a:rPr lang="en-US" sz="2000" dirty="0" smtClean="0"/>
                        <a:t>NH</a:t>
                      </a:r>
                      <a:r>
                        <a:rPr lang="en-US" sz="2000" baseline="-25000" dirty="0" smtClean="0"/>
                        <a:t>4</a:t>
                      </a:r>
                      <a:r>
                        <a:rPr lang="en-US" sz="2000" dirty="0" smtClean="0"/>
                        <a:t>)</a:t>
                      </a:r>
                      <a:r>
                        <a:rPr lang="en-US" sz="2000" baseline="-25000" dirty="0" smtClean="0"/>
                        <a:t>6</a:t>
                      </a:r>
                      <a:r>
                        <a:rPr lang="en-US" sz="2000" dirty="0" smtClean="0"/>
                        <a:t>Mo</a:t>
                      </a:r>
                      <a:r>
                        <a:rPr lang="en-US" sz="2000" baseline="-25000" dirty="0" smtClean="0"/>
                        <a:t>7</a:t>
                      </a:r>
                      <a:r>
                        <a:rPr lang="en-US" sz="2000" dirty="0" smtClean="0"/>
                        <a:t>O</a:t>
                      </a:r>
                      <a:r>
                        <a:rPr lang="en-US" sz="2000" baseline="-25000" dirty="0" smtClean="0"/>
                        <a:t>24</a:t>
                      </a:r>
                      <a:endParaRPr lang="ru-RU" sz="2000" baseline="-250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2713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№ образца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7106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Содержание МоО</a:t>
                      </a:r>
                      <a:r>
                        <a:rPr lang="ru-RU" sz="2000" b="1" baseline="-25000" dirty="0" smtClean="0"/>
                        <a:t>3</a:t>
                      </a:r>
                      <a:r>
                        <a:rPr lang="ru-RU" sz="2000" b="1" dirty="0" smtClean="0"/>
                        <a:t>,</a:t>
                      </a:r>
                      <a:r>
                        <a:rPr lang="ru-RU" sz="2000" b="1" baseline="0" dirty="0" smtClean="0"/>
                        <a:t> %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82986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Содержание ТеО</a:t>
                      </a:r>
                      <a:r>
                        <a:rPr lang="ru-RU" sz="2000" b="1" baseline="-25000" dirty="0" smtClean="0"/>
                        <a:t>2</a:t>
                      </a:r>
                      <a:r>
                        <a:rPr lang="ru-RU" sz="2000" b="1" dirty="0" smtClean="0"/>
                        <a:t>,</a:t>
                      </a:r>
                      <a:r>
                        <a:rPr lang="ru-RU" sz="2000" b="1" baseline="0" dirty="0" smtClean="0"/>
                        <a:t> %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ru-RU" sz="2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74" name="TextBox 10"/>
          <p:cNvSpPr txBox="1">
            <a:spLocks noChangeArrowheads="1"/>
          </p:cNvSpPr>
          <p:nvPr/>
        </p:nvSpPr>
        <p:spPr bwMode="auto">
          <a:xfrm>
            <a:off x="971550" y="908050"/>
            <a:ext cx="71294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400" b="1">
                <a:latin typeface="Calibri" pitchFamily="34" charset="0"/>
              </a:rPr>
              <a:t>Состав стёкол</a:t>
            </a:r>
          </a:p>
        </p:txBody>
      </p:sp>
      <p:graphicFrame>
        <p:nvGraphicFramePr>
          <p:cNvPr id="20529" name="Object 2"/>
          <p:cNvGraphicFramePr>
            <a:graphicFrameLocks noChangeAspect="1"/>
          </p:cNvGraphicFramePr>
          <p:nvPr/>
        </p:nvGraphicFramePr>
        <p:xfrm>
          <a:off x="1908175" y="5661025"/>
          <a:ext cx="5616575" cy="987425"/>
        </p:xfrm>
        <a:graphic>
          <a:graphicData uri="http://schemas.openxmlformats.org/presentationml/2006/ole">
            <p:oleObj spid="_x0000_s20529" name="Формула" r:id="rId5" imgW="4597200" imgH="799920" progId="Equation.3">
              <p:embed/>
            </p:oleObj>
          </a:graphicData>
        </a:graphic>
      </p:graphicFrame>
      <p:graphicFrame>
        <p:nvGraphicFramePr>
          <p:cNvPr id="20530" name="Object 3"/>
          <p:cNvGraphicFramePr>
            <a:graphicFrameLocks noChangeAspect="1"/>
          </p:cNvGraphicFramePr>
          <p:nvPr/>
        </p:nvGraphicFramePr>
        <p:xfrm>
          <a:off x="2124075" y="4797425"/>
          <a:ext cx="5040313" cy="720725"/>
        </p:xfrm>
        <a:graphic>
          <a:graphicData uri="http://schemas.openxmlformats.org/presentationml/2006/ole">
            <p:oleObj spid="_x0000_s20530" name="Формула" r:id="rId6" imgW="3670200" imgH="533160" progId="Equation.3">
              <p:embed/>
            </p:oleObj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900113" y="1412875"/>
          <a:ext cx="7200799" cy="3352800"/>
        </p:xfrm>
        <a:graphic>
          <a:graphicData uri="http://schemas.openxmlformats.org/drawingml/2006/table">
            <a:tbl>
              <a:tblPr/>
              <a:tblGrid>
                <a:gridCol w="2448271"/>
                <a:gridCol w="1329736"/>
                <a:gridCol w="1334560"/>
                <a:gridCol w="2088232"/>
              </a:tblGrid>
              <a:tr h="2080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Исходные вещества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Содержание, % мол.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Номер образца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</a:tr>
              <a:tr h="2240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ТеО</a:t>
                      </a:r>
                      <a:r>
                        <a:rPr lang="ru-RU" sz="1800" b="1" baseline="-25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МоО</a:t>
                      </a:r>
                      <a:r>
                        <a:rPr lang="ru-RU" sz="1800" b="1" baseline="-25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ru-RU" sz="18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12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ТеО</a:t>
                      </a:r>
                      <a:r>
                        <a:rPr lang="ru-RU" sz="2000" baseline="-25000" dirty="0" smtClean="0"/>
                        <a:t>2</a:t>
                      </a:r>
                      <a:endParaRPr lang="ru-RU" sz="2000" baseline="0" dirty="0" smtClean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МоО</a:t>
                      </a:r>
                      <a:r>
                        <a:rPr lang="ru-RU" sz="2000" baseline="-25000" dirty="0" smtClean="0"/>
                        <a:t>3</a:t>
                      </a:r>
                      <a:endParaRPr lang="ru-RU" sz="20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2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</a:t>
                      </a:r>
                      <a:r>
                        <a:rPr lang="ru-RU" sz="2000" baseline="-25000" dirty="0" smtClean="0"/>
                        <a:t>6</a:t>
                      </a:r>
                      <a:r>
                        <a:rPr lang="ru-RU" sz="2000" dirty="0" smtClean="0"/>
                        <a:t>ТеО</a:t>
                      </a:r>
                      <a:r>
                        <a:rPr lang="ru-RU" sz="2000" baseline="-25000" dirty="0" smtClean="0"/>
                        <a:t>6</a:t>
                      </a:r>
                      <a:endParaRPr lang="ru-RU" sz="2000" baseline="0" dirty="0" smtClean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(</a:t>
                      </a:r>
                      <a:r>
                        <a:rPr lang="en-US" sz="2000" dirty="0" smtClean="0"/>
                        <a:t>NH</a:t>
                      </a:r>
                      <a:r>
                        <a:rPr lang="en-US" sz="2000" baseline="-25000" dirty="0" smtClean="0"/>
                        <a:t>4</a:t>
                      </a:r>
                      <a:r>
                        <a:rPr lang="en-US" sz="2000" dirty="0" smtClean="0"/>
                        <a:t>)</a:t>
                      </a:r>
                      <a:r>
                        <a:rPr lang="en-US" sz="2000" baseline="-25000" dirty="0" smtClean="0"/>
                        <a:t>6</a:t>
                      </a:r>
                      <a:r>
                        <a:rPr lang="en-US" sz="2000" dirty="0" smtClean="0"/>
                        <a:t>Mo</a:t>
                      </a:r>
                      <a:r>
                        <a:rPr lang="en-US" sz="2000" baseline="-25000" dirty="0" smtClean="0"/>
                        <a:t>7</a:t>
                      </a:r>
                      <a:r>
                        <a:rPr lang="en-US" sz="2000" dirty="0" smtClean="0"/>
                        <a:t>O</a:t>
                      </a:r>
                      <a:r>
                        <a:rPr lang="en-US" sz="2000" baseline="-25000" dirty="0" smtClean="0"/>
                        <a:t>24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 4Н</a:t>
                      </a:r>
                      <a:r>
                        <a:rPr lang="ru-RU" sz="20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2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2000" baseline="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680" y="0"/>
            <a:ext cx="2880320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40152" y="-99392"/>
            <a:ext cx="3060848" cy="9807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51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6F138-359B-4ABE-93F9-AFBF49FBDD0F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611188" y="1052513"/>
            <a:ext cx="7921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+mn-lt"/>
              </a:rPr>
              <a:t>Спектр поглощения стекла (</a:t>
            </a:r>
            <a:r>
              <a:rPr lang="en-US" sz="2000" b="1" dirty="0">
                <a:latin typeface="+mn-lt"/>
              </a:rPr>
              <a:t>TeO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ru-RU" sz="2000" b="1" dirty="0">
                <a:latin typeface="+mn-lt"/>
              </a:rPr>
              <a:t>)</a:t>
            </a:r>
            <a:r>
              <a:rPr lang="en-US" sz="2000" b="1" baseline="-25000" dirty="0">
                <a:latin typeface="+mn-lt"/>
              </a:rPr>
              <a:t>0.50</a:t>
            </a:r>
            <a:r>
              <a:rPr lang="ru-RU" sz="2000" b="1" dirty="0">
                <a:latin typeface="+mn-lt"/>
              </a:rPr>
              <a:t>(</a:t>
            </a:r>
            <a:r>
              <a:rPr lang="en-US" sz="2000" b="1" dirty="0">
                <a:latin typeface="+mn-lt"/>
              </a:rPr>
              <a:t>MoO</a:t>
            </a:r>
            <a:r>
              <a:rPr lang="en-US" sz="2000" b="1" baseline="-25000" dirty="0">
                <a:latin typeface="+mn-lt"/>
              </a:rPr>
              <a:t>3</a:t>
            </a:r>
            <a:r>
              <a:rPr lang="ru-RU" sz="2000" b="1" dirty="0">
                <a:latin typeface="+mn-lt"/>
              </a:rPr>
              <a:t>)</a:t>
            </a:r>
            <a:r>
              <a:rPr lang="en-US" sz="2000" b="1" baseline="-25000" dirty="0">
                <a:latin typeface="+mn-lt"/>
              </a:rPr>
              <a:t>0.50</a:t>
            </a:r>
            <a:endParaRPr lang="ru-RU" sz="2000" b="1" baseline="-25000" dirty="0">
              <a:latin typeface="+mn-lt"/>
            </a:endParaRPr>
          </a:p>
        </p:txBody>
      </p:sp>
      <p:pic>
        <p:nvPicPr>
          <p:cNvPr id="9" name="Рисунок 8" descr="6.jpg"/>
          <p:cNvPicPr>
            <a:picLocks noChangeAspect="1"/>
          </p:cNvPicPr>
          <p:nvPr/>
        </p:nvPicPr>
        <p:blipFill>
          <a:blip r:embed="rId4" cstate="print"/>
          <a:srcRect l="5433" t="3108" r="4608" b="3108"/>
          <a:stretch>
            <a:fillRect/>
          </a:stretch>
        </p:blipFill>
        <p:spPr>
          <a:xfrm>
            <a:off x="1187624" y="1412776"/>
            <a:ext cx="6912768" cy="5200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2952328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585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4A00CC-DB10-44DC-8EA0-EF09813D9875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353425" cy="4000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ru-RU" sz="2000" b="1" dirty="0">
                <a:latin typeface="+mn-lt"/>
              </a:rPr>
              <a:t>Совокупная полоса поглощения света атомами Мо</a:t>
            </a:r>
            <a:r>
              <a:rPr lang="ru-RU" sz="2000" b="1" baseline="30000" dirty="0">
                <a:latin typeface="+mn-lt"/>
              </a:rPr>
              <a:t>+5</a:t>
            </a:r>
            <a:r>
              <a:rPr lang="ru-RU" sz="2000" b="1" dirty="0">
                <a:latin typeface="+mn-lt"/>
              </a:rPr>
              <a:t> и её составляющие</a:t>
            </a:r>
          </a:p>
        </p:txBody>
      </p:sp>
      <p:pic>
        <p:nvPicPr>
          <p:cNvPr id="9" name="Рисунок 8" descr="7 слайд правильный.jpg"/>
          <p:cNvPicPr>
            <a:picLocks noChangeAspect="1"/>
          </p:cNvPicPr>
          <p:nvPr/>
        </p:nvPicPr>
        <p:blipFill>
          <a:blip r:embed="rId4" cstate="print"/>
          <a:srcRect l="1780" t="2037" r="3415" b="2037"/>
          <a:stretch>
            <a:fillRect/>
          </a:stretch>
        </p:blipFill>
        <p:spPr>
          <a:xfrm>
            <a:off x="899592" y="1268760"/>
            <a:ext cx="7344816" cy="5318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0"/>
            <a:ext cx="3024336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2844824" cy="8367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537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992860-FEBC-454B-B235-7869E206924A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22538" name="TextBox 12"/>
          <p:cNvSpPr txBox="1">
            <a:spLocks noChangeArrowheads="1"/>
          </p:cNvSpPr>
          <p:nvPr/>
        </p:nvSpPr>
        <p:spPr bwMode="auto">
          <a:xfrm>
            <a:off x="250825" y="5732463"/>
            <a:ext cx="8497888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b="1">
                <a:latin typeface="Calibri" pitchFamily="34" charset="0"/>
              </a:rPr>
              <a:t>*</a:t>
            </a:r>
            <a:r>
              <a:rPr lang="ru-RU" sz="1600">
                <a:latin typeface="Calibri" pitchFamily="34" charset="0"/>
              </a:rPr>
              <a:t> </a:t>
            </a:r>
            <a:r>
              <a:rPr lang="en-US" sz="1600">
                <a:latin typeface="Calibri" pitchFamily="34" charset="0"/>
              </a:rPr>
              <a:t>Šubčík, J. Structure and properties of MoO</a:t>
            </a:r>
            <a:r>
              <a:rPr lang="en-US" sz="1600" baseline="-25000">
                <a:latin typeface="Calibri" pitchFamily="34" charset="0"/>
              </a:rPr>
              <a:t>3</a:t>
            </a:r>
            <a:r>
              <a:rPr lang="en-US" sz="1600">
                <a:latin typeface="Calibri" pitchFamily="34" charset="0"/>
              </a:rPr>
              <a:t> – containing zinc borophosphate glasses / J. Šubčík, L. Koudelka, P.Mošner // Journal of Non-Crystalline Solids.– </a:t>
            </a:r>
            <a:r>
              <a:rPr lang="ru-RU" sz="1600">
                <a:latin typeface="Calibri" pitchFamily="34" charset="0"/>
              </a:rPr>
              <a:t>2009</a:t>
            </a:r>
            <a:r>
              <a:rPr lang="en-US" sz="1600">
                <a:latin typeface="Calibri" pitchFamily="34" charset="0"/>
              </a:rPr>
              <a:t>.–V. </a:t>
            </a:r>
            <a:r>
              <a:rPr lang="ru-RU" sz="1600">
                <a:latin typeface="Calibri" pitchFamily="34" charset="0"/>
              </a:rPr>
              <a:t>35</a:t>
            </a:r>
            <a:r>
              <a:rPr lang="en-US" sz="1600">
                <a:latin typeface="Calibri" pitchFamily="34" charset="0"/>
              </a:rPr>
              <a:t>5.– P. </a:t>
            </a:r>
            <a:r>
              <a:rPr lang="ru-RU" sz="1600">
                <a:latin typeface="Calibri" pitchFamily="34" charset="0"/>
              </a:rPr>
              <a:t>970</a:t>
            </a:r>
            <a:r>
              <a:rPr lang="en-US" sz="1600">
                <a:latin typeface="Calibri" pitchFamily="34" charset="0"/>
              </a:rPr>
              <a:t>–</a:t>
            </a:r>
            <a:r>
              <a:rPr lang="ru-RU" sz="1600">
                <a:latin typeface="Calibri" pitchFamily="34" charset="0"/>
              </a:rPr>
              <a:t>975</a:t>
            </a:r>
            <a:r>
              <a:rPr lang="en-US" sz="1600">
                <a:latin typeface="Calibri" pitchFamily="34" charset="0"/>
              </a:rPr>
              <a:t>.</a:t>
            </a:r>
            <a:endParaRPr lang="ru-RU" sz="1600">
              <a:latin typeface="Calibri" pitchFamily="34" charset="0"/>
            </a:endParaRPr>
          </a:p>
          <a:p>
            <a:pPr algn="just"/>
            <a:r>
              <a:rPr lang="ru-RU">
                <a:latin typeface="Calibri" pitchFamily="34" charset="0"/>
              </a:rPr>
              <a:t>  </a:t>
            </a:r>
          </a:p>
        </p:txBody>
      </p:sp>
      <p:sp>
        <p:nvSpPr>
          <p:cNvPr id="22539" name="TextBox 17"/>
          <p:cNvSpPr txBox="1">
            <a:spLocks noChangeArrowheads="1"/>
          </p:cNvSpPr>
          <p:nvPr/>
        </p:nvSpPr>
        <p:spPr bwMode="auto">
          <a:xfrm>
            <a:off x="1042988" y="908050"/>
            <a:ext cx="7561262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>
                <a:latin typeface="Calibri" pitchFamily="34" charset="0"/>
              </a:rPr>
              <a:t>Сигнал ЭПР атомов Мо</a:t>
            </a:r>
            <a:r>
              <a:rPr lang="ru-RU" sz="2000" b="1" baseline="30000">
                <a:latin typeface="Calibri" pitchFamily="34" charset="0"/>
              </a:rPr>
              <a:t>+5</a:t>
            </a:r>
            <a:endParaRPr lang="ru-RU" sz="2000" baseline="30000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13" name="Рисунок 12" descr="7 слай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268760"/>
            <a:ext cx="4824536" cy="4064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541" name="TextBox 13"/>
          <p:cNvSpPr txBox="1">
            <a:spLocks noChangeArrowheads="1"/>
          </p:cNvSpPr>
          <p:nvPr/>
        </p:nvSpPr>
        <p:spPr bwMode="auto">
          <a:xfrm>
            <a:off x="250825" y="1341438"/>
            <a:ext cx="433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а)</a:t>
            </a:r>
          </a:p>
        </p:txBody>
      </p:sp>
      <p:sp>
        <p:nvSpPr>
          <p:cNvPr id="22542" name="TextBox 13"/>
          <p:cNvSpPr txBox="1">
            <a:spLocks noChangeArrowheads="1"/>
          </p:cNvSpPr>
          <p:nvPr/>
        </p:nvSpPr>
        <p:spPr bwMode="auto">
          <a:xfrm>
            <a:off x="250825" y="5300663"/>
            <a:ext cx="864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а) экспериментальные данные                                б) ЭПР-спектр согласно работе (*)</a:t>
            </a:r>
            <a:endParaRPr lang="ru-RU"/>
          </a:p>
        </p:txBody>
      </p:sp>
      <p:pic>
        <p:nvPicPr>
          <p:cNvPr id="15" name="Рисунок 14" descr="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1268760"/>
            <a:ext cx="4248473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544" name="TextBox 14"/>
          <p:cNvSpPr txBox="1">
            <a:spLocks noChangeArrowheads="1"/>
          </p:cNvSpPr>
          <p:nvPr/>
        </p:nvSpPr>
        <p:spPr bwMode="auto">
          <a:xfrm>
            <a:off x="4643438" y="1341438"/>
            <a:ext cx="433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б)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-99392"/>
            <a:ext cx="309634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Нижегородский государственный университет им. Н.И.Лобачевского</a:t>
            </a:r>
          </a:p>
        </p:txBody>
      </p:sp>
      <p:pic>
        <p:nvPicPr>
          <p:cNvPr id="5" name="Рисунок 4" descr="NG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1307637" cy="980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903640" y="0"/>
            <a:ext cx="3060848" cy="764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Институт химии высокочистых веществ им. Г.Г.Девятых</a:t>
            </a: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0"/>
            <a:ext cx="1368152" cy="93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561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6804025" y="6237288"/>
            <a:ext cx="2133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110EF9-C161-4351-8A39-BE07942CB64F}" type="slidenum">
              <a:rPr lang="ru-RU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539750" y="1052513"/>
            <a:ext cx="8064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Calibri" pitchFamily="34" charset="0"/>
              </a:rPr>
              <a:t>Нахождение относительной интенсивности</a:t>
            </a:r>
            <a:r>
              <a:rPr lang="ru-RU" sz="2000" b="1" dirty="0"/>
              <a:t> </a:t>
            </a:r>
            <a:r>
              <a:rPr lang="ru-RU" sz="2000" b="1" dirty="0">
                <a:latin typeface="Calibri" pitchFamily="34" charset="0"/>
              </a:rPr>
              <a:t>сигналов</a:t>
            </a:r>
            <a:r>
              <a:rPr lang="ru-RU" sz="2000" b="1" dirty="0"/>
              <a:t> ЭПР</a:t>
            </a:r>
            <a:r>
              <a:rPr lang="ru-RU" sz="2000" b="1" dirty="0">
                <a:latin typeface="Calibri" pitchFamily="34" charset="0"/>
              </a:rPr>
              <a:t> образца и стандарта</a:t>
            </a:r>
          </a:p>
        </p:txBody>
      </p:sp>
      <p:pic>
        <p:nvPicPr>
          <p:cNvPr id="11" name="Рисунок 10" descr="7 сл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43" y="1628800"/>
            <a:ext cx="6863341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833</Words>
  <Application>Microsoft Office PowerPoint</Application>
  <PresentationFormat>Экран (4:3)</PresentationFormat>
  <Paragraphs>200</Paragraphs>
  <Slides>20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Формула</vt:lpstr>
      <vt:lpstr>Оптическое поглощение атомами Mo+5 в теллуритно-молибдатном стекле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Кристина</dc:creator>
  <cp:lastModifiedBy>Кристина</cp:lastModifiedBy>
  <cp:revision>108</cp:revision>
  <dcterms:created xsi:type="dcterms:W3CDTF">2015-06-01T13:11:27Z</dcterms:created>
  <dcterms:modified xsi:type="dcterms:W3CDTF">2015-06-08T17:59:34Z</dcterms:modified>
</cp:coreProperties>
</file>