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4"/>
  </p:notesMasterIdLst>
  <p:sldIdLst>
    <p:sldId id="262" r:id="rId2"/>
    <p:sldId id="261" r:id="rId3"/>
    <p:sldId id="267" r:id="rId4"/>
    <p:sldId id="256" r:id="rId5"/>
    <p:sldId id="259" r:id="rId6"/>
    <p:sldId id="268" r:id="rId7"/>
    <p:sldId id="270" r:id="rId8"/>
    <p:sldId id="271" r:id="rId9"/>
    <p:sldId id="260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607" autoAdjust="0"/>
  </p:normalViewPr>
  <p:slideViewPr>
    <p:cSldViewPr snapToGrid="0">
      <p:cViewPr varScale="1">
        <p:scale>
          <a:sx n="100" d="100"/>
          <a:sy n="100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07.04.2021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Вступление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33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385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методики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827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87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расстеклования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2583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604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35-5-60 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594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ABCE-DAE9-4467-B7D5-243AF05A7281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76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3938-65C5-477B-8909-9DD136266CA3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237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B910-9D15-4459-A38A-2430BE1BA055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26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AEA5-0827-482B-B6E0-2028CD24F0BC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693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2401-946D-4B76-B151-4AC875792EE9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976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79BB-943D-4B5B-82D8-9AE364468F69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83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6D1E-3687-49B9-89C7-6391B5EC1C16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426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3A16-A89E-4D37-A498-4B6C09208AD2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41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0B56-BBE0-4EB4-B290-FDD091D12C6F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94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8FE8-7A25-434C-B008-7377DA62051F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81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51B-F291-4B94-8C4B-551836F19E47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282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6E8B-CAF2-4C2C-A1DD-8E9325FC3EDD}" type="datetime1">
              <a:rPr lang="ru-RU" smtClean="0"/>
              <a:t>07.04.2021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179538"/>
            <a:ext cx="7886700" cy="1620058"/>
          </a:xfrm>
        </p:spPr>
        <p:txBody>
          <a:bodyPr>
            <a:noAutofit/>
          </a:bodyPr>
          <a:lstStyle/>
          <a:p>
            <a:r>
              <a:rPr lang="ru-RU" sz="3600" dirty="0"/>
              <a:t>Термодинамическое моделирование химических и фазовых превращений в стеклообразующей системе </a:t>
            </a:r>
            <a:r>
              <a:rPr lang="ru-RU" sz="3600" dirty="0" err="1"/>
              <a:t>Ge-Ga-Se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3100" y="4589464"/>
            <a:ext cx="6567487" cy="150018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sz="1800" dirty="0" smtClean="0"/>
              <a:t>Выполнил студент 2 курса :</a:t>
            </a:r>
          </a:p>
          <a:p>
            <a:pPr algn="r"/>
            <a:r>
              <a:rPr lang="ru-RU" sz="1800" dirty="0" err="1" smtClean="0"/>
              <a:t>Крайнов</a:t>
            </a:r>
            <a:r>
              <a:rPr lang="ru-RU" sz="1800" dirty="0" smtClean="0"/>
              <a:t> </a:t>
            </a:r>
            <a:r>
              <a:rPr lang="ru-RU" sz="1800" dirty="0" smtClean="0"/>
              <a:t>Илья</a:t>
            </a:r>
          </a:p>
          <a:p>
            <a:pPr algn="r"/>
            <a:r>
              <a:rPr lang="ru-RU" sz="1800" dirty="0" smtClean="0"/>
              <a:t>Научные консультанты:</a:t>
            </a:r>
          </a:p>
          <a:p>
            <a:pPr algn="r"/>
            <a:endParaRPr lang="ru-RU" sz="1800" dirty="0" smtClean="0"/>
          </a:p>
          <a:p>
            <a:pPr algn="r"/>
            <a:endParaRPr lang="ru-RU" sz="1800" dirty="0" smtClean="0"/>
          </a:p>
          <a:p>
            <a:pPr algn="r"/>
            <a:r>
              <a:rPr lang="ru-RU" sz="1800" dirty="0" smtClean="0"/>
              <a:t>2021 г.</a:t>
            </a:r>
          </a:p>
          <a:p>
            <a:pPr algn="r"/>
            <a:endParaRPr lang="ru-RU" sz="1800" dirty="0" smtClean="0"/>
          </a:p>
          <a:p>
            <a:pPr algn="r"/>
            <a:endParaRPr lang="ru-RU" sz="1800" dirty="0" smtClean="0"/>
          </a:p>
          <a:p>
            <a:pPr algn="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8793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A831770-25C6-481D-8C7C-E44FB2307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60552"/>
            <a:ext cx="9144000" cy="4737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7E0D39-3F19-455C-828F-7DE32E599CA4}"/>
              </a:ext>
            </a:extLst>
          </p:cNvPr>
          <p:cNvSpPr txBox="1"/>
          <p:nvPr/>
        </p:nvSpPr>
        <p:spPr>
          <a:xfrm>
            <a:off x="2352454" y="5450144"/>
            <a:ext cx="1131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 smtClean="0"/>
              <a:t>450 </a:t>
            </a:r>
            <a:r>
              <a:rPr lang="ru-RU" sz="1350" b="1" dirty="0"/>
              <a:t>– 530 К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="" xmlns:a16="http://schemas.microsoft.com/office/drawing/2014/main" id="{FC9E49D8-25C7-4E26-AA1B-9C6E30C8E6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18159" y="4873926"/>
            <a:ext cx="6196" cy="5762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C138558-5385-46C3-888F-ECBA285B4CF8}"/>
              </a:ext>
            </a:extLst>
          </p:cNvPr>
          <p:cNvSpPr txBox="1"/>
          <p:nvPr/>
        </p:nvSpPr>
        <p:spPr>
          <a:xfrm>
            <a:off x="5160969" y="5473429"/>
            <a:ext cx="1131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 smtClean="0"/>
              <a:t>680 </a:t>
            </a:r>
            <a:r>
              <a:rPr lang="ru-RU" sz="1350" b="1" dirty="0"/>
              <a:t>– 710 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9D8847D6-696E-4C34-8DCE-25936195B9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26674" y="4873925"/>
            <a:ext cx="1266" cy="59950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F807073-A10C-4232-A5D0-A589F67B0A3F}"/>
              </a:ext>
            </a:extLst>
          </p:cNvPr>
          <p:cNvSpPr txBox="1"/>
          <p:nvPr/>
        </p:nvSpPr>
        <p:spPr>
          <a:xfrm>
            <a:off x="5547443" y="6194894"/>
            <a:ext cx="1532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 smtClean="0"/>
              <a:t>710 </a:t>
            </a:r>
            <a:r>
              <a:rPr lang="ru-RU" sz="1350" b="1" dirty="0"/>
              <a:t>– 770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2E47D80F-1DF2-4B1B-B073-5E5707B5B36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313798" y="4873926"/>
            <a:ext cx="20475" cy="13209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D9DE8E8-0798-4B09-8AC7-DDC84BDF886C}"/>
              </a:ext>
            </a:extLst>
          </p:cNvPr>
          <p:cNvSpPr txBox="1"/>
          <p:nvPr/>
        </p:nvSpPr>
        <p:spPr>
          <a:xfrm>
            <a:off x="6397585" y="5522839"/>
            <a:ext cx="1131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 smtClean="0"/>
              <a:t>770 </a:t>
            </a:r>
            <a:r>
              <a:rPr lang="ru-RU" sz="1350" b="1" dirty="0"/>
              <a:t>– 790 К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="" xmlns:a16="http://schemas.microsoft.com/office/drawing/2014/main" id="{04022C07-CEF0-41DE-BBD0-D8A06792F01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76352" y="4873925"/>
            <a:ext cx="186938" cy="6489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1D33984-B7A6-4DA0-8769-81C75B1796BA}"/>
              </a:ext>
            </a:extLst>
          </p:cNvPr>
          <p:cNvSpPr txBox="1"/>
          <p:nvPr/>
        </p:nvSpPr>
        <p:spPr>
          <a:xfrm>
            <a:off x="7338111" y="619489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790 – 860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="" xmlns:a16="http://schemas.microsoft.com/office/drawing/2014/main" id="{41DB674A-73A9-4C04-B807-E81BFB9D654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58919" y="4873925"/>
            <a:ext cx="444897" cy="132096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="" xmlns:a16="http://schemas.microsoft.com/office/drawing/2014/main" id="{74CD410F-C1D0-4747-85E5-DA26B5C9CA30}"/>
              </a:ext>
            </a:extLst>
          </p:cNvPr>
          <p:cNvSpPr/>
          <p:nvPr/>
        </p:nvSpPr>
        <p:spPr>
          <a:xfrm>
            <a:off x="8749263" y="66055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ACB1DFD-4D85-42BE-81CB-C2F6A6880106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</a:t>
            </a:r>
            <a:r>
              <a:rPr lang="ru-RU" sz="1400" dirty="0"/>
              <a:t>5</a:t>
            </a:r>
            <a:r>
              <a:rPr lang="en-US" sz="2800" dirty="0"/>
              <a:t>Ga</a:t>
            </a:r>
            <a:r>
              <a:rPr lang="ru-RU" sz="1400" dirty="0"/>
              <a:t>5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8590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18858" y="1070593"/>
            <a:ext cx="7101191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Выводы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В ходе термодинамического исследования кристаллизационной устойчивости халькогенидных стёкол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GexGaySez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методом минимизации энергии Гиббса: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путём сопоставления химических потенциалов кристаллических компонентов и экстраполированных в область переохлаждённого расплава предсказана кристаллизация в зависимости от состава стёкол.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Проведена интерпретация кривых ДСК изученных составов стекол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0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r>
              <a:rPr lang="ru-RU" sz="3200" dirty="0" smtClean="0"/>
              <a:t>!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dirty="0" smtClean="0"/>
              <a:t>Термический анализ выполнен в лаборатории </a:t>
            </a:r>
            <a:r>
              <a:rPr lang="ru-RU" sz="3200" dirty="0" err="1" smtClean="0"/>
              <a:t>ТВСиРСВ</a:t>
            </a:r>
            <a:r>
              <a:rPr lang="ru-RU" sz="3200" dirty="0" smtClean="0"/>
              <a:t> ИХВВ РАН</a:t>
            </a:r>
          </a:p>
          <a:p>
            <a:pPr algn="ctr"/>
            <a:r>
              <a:rPr lang="ru-RU" sz="3200" dirty="0" smtClean="0"/>
              <a:t>Образцы стекол представлены лаб. ВБС</a:t>
            </a:r>
          </a:p>
          <a:p>
            <a:pPr algn="ctr"/>
            <a:endParaRPr lang="ru-RU" sz="6000" dirty="0" smtClean="0"/>
          </a:p>
          <a:p>
            <a:pPr algn="ctr"/>
            <a:endParaRPr lang="ru-RU" sz="6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038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9368" y="-34506"/>
            <a:ext cx="3416062" cy="22773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4" y="1111020"/>
            <a:ext cx="3398284" cy="22428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55" t="6939" r="8774" b="8758"/>
          <a:stretch/>
        </p:blipFill>
        <p:spPr>
          <a:xfrm>
            <a:off x="4063042" y="4129902"/>
            <a:ext cx="4822166" cy="24643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056" name="Picture 8" descr="https://metalik-msk.ru/img/plavka-latuni-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17020"/>
          <a:stretch/>
        </p:blipFill>
        <p:spPr bwMode="auto">
          <a:xfrm>
            <a:off x="0" y="3866112"/>
            <a:ext cx="3994030" cy="299188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85" r="32442"/>
          <a:stretch/>
        </p:blipFill>
        <p:spPr bwMode="auto">
          <a:xfrm>
            <a:off x="-57773" y="74405"/>
            <a:ext cx="2856622" cy="338478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620" y="2133223"/>
            <a:ext cx="3238303" cy="242872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73260" y="5232660"/>
            <a:ext cx="6033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398284" y="5232660"/>
            <a:ext cx="4749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638907" y="1091196"/>
            <a:ext cx="5457217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89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Цель данной работы: методом минимизации энергии Гиббса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Ge-Ga-Se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4="http://schemas.microsoft.com/office/drawing/2010/main" xmlns:a16="http://schemas.microsoft.com/office/drawing/2014/main" xmlns:mc="http://schemas.openxmlformats.org/markup-compatibility/2006" id="{BE4C370A-E465-4D83-89C8-BA19E89EA5F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" y="4101860"/>
            <a:ext cx="4066903" cy="907941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96DD8DB-2178-460D-B8AC-0314AEDA776F}"/>
                  </a:ext>
                </a:extLst>
              </p:cNvPr>
              <p:cNvSpPr txBox="1"/>
              <p:nvPr/>
            </p:nvSpPr>
            <p:spPr>
              <a:xfrm>
                <a:off x="4630905" y="4267016"/>
                <a:ext cx="44457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696DD8DB-2178-460D-B8AC-0314AED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05" y="4267016"/>
                <a:ext cx="4445726" cy="58477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701818-A6AE-4933-87DF-06AD29BA61A8}"/>
              </a:ext>
            </a:extLst>
          </p:cNvPr>
          <p:cNvSpPr txBox="1"/>
          <p:nvPr/>
        </p:nvSpPr>
        <p:spPr>
          <a:xfrm>
            <a:off x="4782766" y="4917467"/>
            <a:ext cx="41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Химический потенциал вещества </a:t>
            </a:r>
            <a:r>
              <a:rPr lang="en-US" dirty="0"/>
              <a:t>AB2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5397771" y="3973884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Энергия Гиббса вещества </a:t>
            </a:r>
            <a:r>
              <a:rPr lang="en-US" dirty="0" err="1"/>
              <a:t>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AD7C7AC2-4109-4D2D-96A4-77D1DA5020A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882410"/>
            <a:ext cx="4563535" cy="30305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FC382331-0DC7-4D83-87F0-D862A7C6C5E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7023" y="3816174"/>
            <a:ext cx="4580466" cy="3041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80" y="58322"/>
            <a:ext cx="91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Теоретическая </a:t>
            </a:r>
            <a:r>
              <a:rPr lang="ru-RU" sz="2400" b="1" dirty="0" smtClean="0"/>
              <a:t>часть  </a:t>
            </a:r>
            <a:r>
              <a:rPr lang="ru-RU" sz="2400" b="1" dirty="0" smtClean="0"/>
              <a:t>Методика расчета</a:t>
            </a:r>
          </a:p>
          <a:p>
            <a:pPr algn="ctr"/>
            <a:r>
              <a:rPr lang="ru-RU" sz="2400" b="1" dirty="0" smtClean="0"/>
              <a:t>Общий вид калькулятора </a:t>
            </a:r>
            <a:r>
              <a:rPr lang="ru-RU" sz="2400" dirty="0" err="1" smtClean="0"/>
              <a:t>Chemical</a:t>
            </a:r>
            <a:r>
              <a:rPr lang="ru-RU" sz="2400" dirty="0" smtClean="0"/>
              <a:t> </a:t>
            </a:r>
            <a:r>
              <a:rPr lang="ru-RU" sz="2400" dirty="0" err="1" smtClean="0"/>
              <a:t>Thermodynamics</a:t>
            </a:r>
            <a:r>
              <a:rPr lang="ru-RU" sz="2400" dirty="0" smtClean="0"/>
              <a:t> </a:t>
            </a:r>
            <a:r>
              <a:rPr lang="ru-RU" sz="2400" dirty="0" err="1" smtClean="0"/>
              <a:t>Calculator</a:t>
            </a:r>
            <a:r>
              <a:rPr lang="ru-RU" sz="2400" dirty="0" smtClean="0"/>
              <a:t> </a:t>
            </a:r>
            <a:r>
              <a:rPr lang="ru-RU" sz="2400" dirty="0" smtClean="0"/>
              <a:t> (автор Кутьин А.М.).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950096" y="1868859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комментарий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902471" y="5412159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комментарий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91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3E5A002-06C7-47EC-973E-D9F727D99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1080" y="0"/>
            <a:ext cx="9175079" cy="47538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8496" y="4713731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214" y="4713489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6277" y="4722922"/>
            <a:ext cx="471467" cy="335506"/>
          </a:xfrm>
          <a:prstGeom prst="rect">
            <a:avLst/>
          </a:prstGeom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869368" y="1057514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425145" y="1357596"/>
            <a:ext cx="555777" cy="7608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0510" y="127780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Области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4540922" y="635611"/>
            <a:ext cx="1049041" cy="1487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BE9B805-0FF0-40A3-8CE2-58B52DAC1E8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8555" y="4708506"/>
            <a:ext cx="471467" cy="335742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44798CA-D8D4-456C-8A3A-890A8E70423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5799" y="4709610"/>
            <a:ext cx="471467" cy="335742"/>
          </a:xfrm>
          <a:prstGeom prst="rect">
            <a:avLst/>
          </a:prstGeom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29778" y="2320414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=""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5" y="2620496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=""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9C0711-2396-4D12-9E75-3E7C8D319F3C}"/>
              </a:ext>
            </a:extLst>
          </p:cNvPr>
          <p:cNvSpPr txBox="1"/>
          <p:nvPr/>
        </p:nvSpPr>
        <p:spPr>
          <a:xfrm>
            <a:off x="7328706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="" xmlns:a16="http://schemas.microsoft.com/office/drawing/2014/main" id="{4B545050-6A90-48D0-8EB4-F408DA61B6F1}"/>
              </a:ext>
            </a:extLst>
          </p:cNvPr>
          <p:cNvSpPr/>
          <p:nvPr/>
        </p:nvSpPr>
        <p:spPr>
          <a:xfrm rot="5400000">
            <a:off x="6363782" y="4091878"/>
            <a:ext cx="269667" cy="22887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7E1056-394D-4965-B6AE-D120C11C98B1}"/>
              </a:ext>
            </a:extLst>
          </p:cNvPr>
          <p:cNvSpPr txBox="1"/>
          <p:nvPr/>
        </p:nvSpPr>
        <p:spPr>
          <a:xfrm>
            <a:off x="5837467" y="5298885"/>
            <a:ext cx="15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xmlns="" val="1225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FEC87CC-E029-4571-9DF2-A2644D16A8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8578" y="566184"/>
            <a:ext cx="2357309" cy="23495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1520" y="566630"/>
            <a:ext cx="2306289" cy="23409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2289" y="566629"/>
            <a:ext cx="2312163" cy="23508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9802" y="3630401"/>
            <a:ext cx="2320041" cy="23627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8058" y="3630400"/>
            <a:ext cx="2320040" cy="2362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8768" y="2834265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6514" y="2864999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6957" y="282447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5957" y="3635171"/>
            <a:ext cx="2329830" cy="2353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2545022" y="2470922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3405434" y="1011633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=""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405434" y="1926890"/>
            <a:ext cx="145728" cy="5440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=""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905637" y="1519464"/>
            <a:ext cx="83080" cy="5019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7123530" y="853633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 smtClean="0"/>
              <a:t>Граница области </a:t>
            </a:r>
            <a:r>
              <a:rPr lang="ru-RU" sz="1350" dirty="0"/>
              <a:t>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=""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90581" y="1361464"/>
            <a:ext cx="1393361" cy="3336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CA2D1381-2702-479B-8926-343ECC8BCCA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8098" y="3635171"/>
            <a:ext cx="2337789" cy="2353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208378"/>
            <a:ext cx="9133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Результат расчета </a:t>
            </a:r>
            <a:r>
              <a:rPr lang="ru-RU" sz="2400" b="1" dirty="0" smtClean="0"/>
              <a:t>э</a:t>
            </a:r>
            <a:r>
              <a:rPr lang="ru-RU" sz="2400" b="1" dirty="0" smtClean="0"/>
              <a:t>нергии Гиббса </a:t>
            </a:r>
            <a:r>
              <a:rPr lang="ru-RU" sz="2400" b="1" dirty="0" smtClean="0"/>
              <a:t>химических </a:t>
            </a:r>
            <a:r>
              <a:rPr lang="ru-RU" sz="2400" b="1" dirty="0" smtClean="0"/>
              <a:t>компонентов и их соединений</a:t>
            </a:r>
            <a:endParaRPr lang="ru-RU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9733A66-40A9-49CE-AE96-CFDA37C648D0}"/>
              </a:ext>
            </a:extLst>
          </p:cNvPr>
          <p:cNvSpPr txBox="1"/>
          <p:nvPr/>
        </p:nvSpPr>
        <p:spPr>
          <a:xfrm>
            <a:off x="-49802" y="5944679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9CA716E-BE85-4196-B1C2-8DEF76968B81}"/>
              </a:ext>
            </a:extLst>
          </p:cNvPr>
          <p:cNvSpPr txBox="1"/>
          <p:nvPr/>
        </p:nvSpPr>
        <p:spPr>
          <a:xfrm>
            <a:off x="2295715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83511C-B58B-43C7-B610-643A67BAE39A}"/>
              </a:ext>
            </a:extLst>
          </p:cNvPr>
          <p:cNvSpPr txBox="1"/>
          <p:nvPr/>
        </p:nvSpPr>
        <p:spPr>
          <a:xfrm>
            <a:off x="4641232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B1F51C7-AC65-412F-9E0A-25C5947119D5}"/>
              </a:ext>
            </a:extLst>
          </p:cNvPr>
          <p:cNvSpPr txBox="1"/>
          <p:nvPr/>
        </p:nvSpPr>
        <p:spPr>
          <a:xfrm>
            <a:off x="6949091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</p:spTree>
    <p:extLst>
      <p:ext uri="{BB962C8B-B14F-4D97-AF65-F5344CB8AC3E}">
        <p14:creationId xmlns:p14="http://schemas.microsoft.com/office/powerpoint/2010/main" xmlns="" val="622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FCAA7B5D-6B29-4996-A807-08FC6014C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6266" cy="65861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A218643-78D8-42EC-80C8-C39B89EE2B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2784" y="2295079"/>
            <a:ext cx="2320789" cy="23054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52F9B4A-5CDE-4EE5-9973-119424ABF19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2784" y="4591673"/>
            <a:ext cx="2331216" cy="229659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C24A7336-922F-488B-9D86-670F05C76F0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14109" y="0"/>
            <a:ext cx="2327074" cy="2300149"/>
          </a:xfrm>
          <a:prstGeom prst="rect">
            <a:avLst/>
          </a:prstGeom>
        </p:spPr>
      </p:pic>
      <p:sp>
        <p:nvSpPr>
          <p:cNvPr id="23" name="Стрелка: вверх 22">
            <a:extLst>
              <a:ext uri="{FF2B5EF4-FFF2-40B4-BE49-F238E27FC236}">
                <a16:creationId xmlns="" xmlns:a16="http://schemas.microsoft.com/office/drawing/2014/main" id="{A1D3A70A-6CF7-4FD2-9AD4-10E2080F4B8D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2B06D4B-41CE-4056-B6C3-AD1BA945BCA2}"/>
              </a:ext>
            </a:extLst>
          </p:cNvPr>
          <p:cNvSpPr txBox="1"/>
          <p:nvPr/>
        </p:nvSpPr>
        <p:spPr>
          <a:xfrm>
            <a:off x="4690008" y="392640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463" y="1930817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плавление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79" y="58322"/>
            <a:ext cx="6714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Интервал </a:t>
            </a:r>
            <a:r>
              <a:rPr lang="ru-RU" sz="2400" b="1" dirty="0" err="1" smtClean="0"/>
              <a:t>температуы</a:t>
            </a:r>
            <a:r>
              <a:rPr lang="ru-RU" sz="2400" b="1" dirty="0" smtClean="0"/>
              <a:t> 700-900 К</a:t>
            </a:r>
          </a:p>
          <a:p>
            <a:pPr algn="ctr"/>
            <a:r>
              <a:rPr lang="ru-RU" sz="2400" b="1" dirty="0" smtClean="0"/>
              <a:t>Результат расчета </a:t>
            </a:r>
            <a:r>
              <a:rPr lang="ru-RU" sz="2400" b="1" dirty="0" smtClean="0"/>
              <a:t>и ДСК стекла для системы СОСТАВ</a:t>
            </a:r>
          </a:p>
          <a:p>
            <a:pPr algn="ctr"/>
            <a:r>
              <a:rPr lang="ru-RU" sz="2400" b="1" dirty="0" smtClean="0"/>
              <a:t>И температурная зависимость Э Г. соединений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xmlns="" val="1947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25F647D-35E8-480B-8386-FCA17E34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9083" cy="6739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9A9271DE-1940-49FD-9A22-EF7BF37462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3710" y="2449507"/>
            <a:ext cx="2331216" cy="23158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DE226419-0EC8-405E-B72C-18788728A1F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9252" y="4843509"/>
            <a:ext cx="2331216" cy="22965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5F5C74ED-60CE-4D9A-8CCD-224D4E6738E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62850" y="126459"/>
            <a:ext cx="2327074" cy="2300149"/>
          </a:xfrm>
          <a:prstGeom prst="rect">
            <a:avLst/>
          </a:prstGeom>
        </p:spPr>
      </p:pic>
      <p:sp>
        <p:nvSpPr>
          <p:cNvPr id="11" name="Стрелка: вверх 10">
            <a:extLst>
              <a:ext uri="{FF2B5EF4-FFF2-40B4-BE49-F238E27FC236}">
                <a16:creationId xmlns="" xmlns:a16="http://schemas.microsoft.com/office/drawing/2014/main" id="{AA284F94-2E16-4048-864F-62B5A0B843F8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0E10851-CA78-4BE6-A2F6-092E00A88ED4}"/>
              </a:ext>
            </a:extLst>
          </p:cNvPr>
          <p:cNvSpPr txBox="1"/>
          <p:nvPr/>
        </p:nvSpPr>
        <p:spPr>
          <a:xfrm>
            <a:off x="5604408" y="471888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9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A2A519D-F0AF-4C8A-B4A9-91B32DAA7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6874467" cy="67613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C10D44ED-E10F-4F8B-9318-2CAE360633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3577" y="2321550"/>
            <a:ext cx="2300421" cy="236259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0E9BA5B-1745-4EFE-A3C1-97C49E7D107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4839" y="-2"/>
            <a:ext cx="2299160" cy="2330178"/>
          </a:xfrm>
          <a:prstGeom prst="rect">
            <a:avLst/>
          </a:prstGeom>
        </p:spPr>
      </p:pic>
      <p:sp>
        <p:nvSpPr>
          <p:cNvPr id="15" name="Стрелка: вверх 14">
            <a:extLst>
              <a:ext uri="{FF2B5EF4-FFF2-40B4-BE49-F238E27FC236}">
                <a16:creationId xmlns="" xmlns:a16="http://schemas.microsoft.com/office/drawing/2014/main" id="{D8CE218C-C797-41D4-8FE8-A98456D9FABA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F0E0BF0A-089A-4C04-A43C-B0FA8F0553A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90918" y="2599212"/>
            <a:ext cx="2300423" cy="2361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802" y="112144"/>
            <a:ext cx="25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Стеклование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1837" y="4661974"/>
            <a:ext cx="2312163" cy="23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8076A31A-C9D6-4C0C-92B9-DA3FC7DF19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6669"/>
            <a:ext cx="9144000" cy="4690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C2FACC-F874-41BF-9F64-F4D798F76BD6}"/>
              </a:ext>
            </a:extLst>
          </p:cNvPr>
          <p:cNvSpPr txBox="1"/>
          <p:nvPr/>
        </p:nvSpPr>
        <p:spPr>
          <a:xfrm>
            <a:off x="2256577" y="548832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540 К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="" xmlns:a16="http://schemas.microsoft.com/office/drawing/2014/main" id="{4DB78FCE-EFC8-4B9C-AA82-1579AC1255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22282" y="4767115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854C1C7-EB88-4E27-BE1A-E9B46C43F15F}"/>
              </a:ext>
            </a:extLst>
          </p:cNvPr>
          <p:cNvSpPr txBox="1"/>
          <p:nvPr/>
        </p:nvSpPr>
        <p:spPr>
          <a:xfrm>
            <a:off x="5065092" y="551161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682 – 715 К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203D7676-8855-4D27-A315-06E280D0617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630797" y="4790400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79C4D79-6C9C-4999-8089-B9FC6093FE3E}"/>
              </a:ext>
            </a:extLst>
          </p:cNvPr>
          <p:cNvSpPr txBox="1"/>
          <p:nvPr/>
        </p:nvSpPr>
        <p:spPr>
          <a:xfrm>
            <a:off x="5451566" y="6233075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715 – 760 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="" xmlns:a16="http://schemas.microsoft.com/office/drawing/2014/main" id="{D9EB5CAC-5E1A-43B3-B37D-3B96BA6F54D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96503" y="4790401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108B9E4-296C-465E-9490-E02BD4858FA6}"/>
              </a:ext>
            </a:extLst>
          </p:cNvPr>
          <p:cNvSpPr txBox="1"/>
          <p:nvPr/>
        </p:nvSpPr>
        <p:spPr>
          <a:xfrm>
            <a:off x="6301708" y="556102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760 – 780 К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="" xmlns:a16="http://schemas.microsoft.com/office/drawing/2014/main" id="{CAD459CF-D967-4C02-8C77-AAAD610F4CB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662057" y="4790400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D4B2CE9-353E-4F47-9D3E-79F4577C8783}"/>
              </a:ext>
            </a:extLst>
          </p:cNvPr>
          <p:cNvSpPr txBox="1"/>
          <p:nvPr/>
        </p:nvSpPr>
        <p:spPr>
          <a:xfrm>
            <a:off x="7242234" y="623307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780 – 840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="" xmlns:a16="http://schemas.microsoft.com/office/drawing/2014/main" id="{DCBD99DC-CE3B-4D6D-8C35-987678B8F50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327911" y="4790401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трелка: вверх 27">
            <a:extLst>
              <a:ext uri="{FF2B5EF4-FFF2-40B4-BE49-F238E27FC236}">
                <a16:creationId xmlns="" xmlns:a16="http://schemas.microsoft.com/office/drawing/2014/main" id="{7490B723-B5DC-42AA-872B-EBDCB292AF84}"/>
              </a:ext>
            </a:extLst>
          </p:cNvPr>
          <p:cNvSpPr/>
          <p:nvPr/>
        </p:nvSpPr>
        <p:spPr>
          <a:xfrm>
            <a:off x="8749263" y="665378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34A67C0-8683-4E37-8FEB-0B8CDFE8D08E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30</a:t>
            </a:r>
            <a:r>
              <a:rPr lang="en-US" sz="2800" dirty="0"/>
              <a:t>Ga</a:t>
            </a:r>
            <a:r>
              <a:rPr lang="en-US" sz="1400" dirty="0"/>
              <a:t>10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529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318</Words>
  <Application>Microsoft Office PowerPoint</Application>
  <PresentationFormat>Экран (4:3)</PresentationFormat>
  <Paragraphs>91</Paragraphs>
  <Slides>12</Slides>
  <Notes>11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Термодинамическое моделирование химических и фазовых превращений в стеклообразующей системе Ge-Ga-Se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plekhovich</cp:lastModifiedBy>
  <cp:revision>100</cp:revision>
  <dcterms:created xsi:type="dcterms:W3CDTF">2021-03-22T16:23:39Z</dcterms:created>
  <dcterms:modified xsi:type="dcterms:W3CDTF">2021-04-07T11:14:42Z</dcterms:modified>
</cp:coreProperties>
</file>