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262" r:id="rId2"/>
    <p:sldId id="261" r:id="rId3"/>
    <p:sldId id="267" r:id="rId4"/>
    <p:sldId id="256" r:id="rId5"/>
    <p:sldId id="259" r:id="rId6"/>
    <p:sldId id="269" r:id="rId7"/>
    <p:sldId id="268" r:id="rId8"/>
    <p:sldId id="270" r:id="rId9"/>
    <p:sldId id="271" r:id="rId10"/>
    <p:sldId id="260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607" autoAdjust="0"/>
  </p:normalViewPr>
  <p:slideViewPr>
    <p:cSldViewPr snapToGrid="0">
      <p:cViewPr varScale="1">
        <p:scale>
          <a:sx n="111" d="100"/>
          <a:sy n="111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Вступление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374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35-5-60 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94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310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r>
              <a:rPr lang="ru-RU" baseline="0" dirty="0" smtClean="0"/>
              <a:t>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68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0385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Описание методики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с подписями линий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0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Энергии Гиббса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25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Промежуточный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10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ДСК для плавления и паузы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73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2 пиков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87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ДСК расстеклования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83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04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6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74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65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93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8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30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26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18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49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11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25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0CAE-7DEC-4379-94E3-CFB24A5D3887}" type="datetimeFigureOut">
              <a:rPr lang="ru-RU" smtClean="0"/>
              <a:t>06.04.2021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179538"/>
            <a:ext cx="7886700" cy="1620058"/>
          </a:xfrm>
        </p:spPr>
        <p:txBody>
          <a:bodyPr>
            <a:noAutofit/>
          </a:bodyPr>
          <a:lstStyle/>
          <a:p>
            <a:r>
              <a:rPr lang="ru-RU" sz="3600" dirty="0"/>
              <a:t>Термодинамическое моделирование химических и фазовых превращений в стеклообразующей системе </a:t>
            </a:r>
            <a:r>
              <a:rPr lang="ru-RU" sz="3600" dirty="0" err="1"/>
              <a:t>Ge-Ga-Se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86100" y="4589464"/>
            <a:ext cx="3024487" cy="1500187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Выполнил студент 2 курса :</a:t>
            </a:r>
          </a:p>
          <a:p>
            <a:pPr algn="r"/>
            <a:r>
              <a:rPr lang="ru-RU" sz="1800" dirty="0" err="1" smtClean="0"/>
              <a:t>Крайнов</a:t>
            </a:r>
            <a:r>
              <a:rPr lang="ru-RU" sz="1800" dirty="0" smtClean="0"/>
              <a:t> Илья</a:t>
            </a:r>
          </a:p>
          <a:p>
            <a:pPr algn="r"/>
            <a:endParaRPr lang="ru-RU" sz="1800" dirty="0"/>
          </a:p>
        </p:txBody>
      </p:sp>
      <p:pic>
        <p:nvPicPr>
          <p:cNvPr id="1028" name="Picture 4" descr="https://sun9-27.userapi.com/impf/c638428/v638428369/30dd4/TfS4HDspetE.jpg?size=1167x915&amp;quality=96&amp;proxy=1&amp;sign=5737c9f6cbe4c14c4d543393586efb74&amp;c_uniq_tag=IijRC3zfWhE40lkR5_YEj7kzDgpBCBJEg5Sb0l9sK38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4188"/>
            <a:ext cx="5106500" cy="400381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8076A31A-C9D6-4C0C-92B9-DA3FC7DF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669"/>
            <a:ext cx="9144000" cy="46907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C2FACC-F874-41BF-9F64-F4D798F76BD6}"/>
              </a:ext>
            </a:extLst>
          </p:cNvPr>
          <p:cNvSpPr txBox="1"/>
          <p:nvPr/>
        </p:nvSpPr>
        <p:spPr>
          <a:xfrm>
            <a:off x="2256577" y="5488325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Стеклование </a:t>
            </a:r>
            <a:r>
              <a:rPr lang="ru-RU" sz="1350" b="1" dirty="0"/>
              <a:t>450 – 540 К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xmlns="" id="{4DB78FCE-EFC8-4B9C-AA82-1579AC125516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22282" y="4767115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854C1C7-EB88-4E27-BE1A-E9B46C43F15F}"/>
              </a:ext>
            </a:extLst>
          </p:cNvPr>
          <p:cNvSpPr txBox="1"/>
          <p:nvPr/>
        </p:nvSpPr>
        <p:spPr>
          <a:xfrm>
            <a:off x="5065092" y="551161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Малый пик </a:t>
            </a:r>
            <a:r>
              <a:rPr lang="ru-RU" sz="1350" b="1" dirty="0"/>
              <a:t>682 – 715 К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203D7676-8855-4D27-A315-06E280D0617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630797" y="4790400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79C4D79-6C9C-4999-8089-B9FC6093FE3E}"/>
              </a:ext>
            </a:extLst>
          </p:cNvPr>
          <p:cNvSpPr txBox="1"/>
          <p:nvPr/>
        </p:nvSpPr>
        <p:spPr>
          <a:xfrm>
            <a:off x="5451566" y="6233075"/>
            <a:ext cx="153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Основной пик</a:t>
            </a:r>
          </a:p>
          <a:p>
            <a:pPr algn="ctr"/>
            <a:r>
              <a:rPr lang="ru-RU" sz="1350" dirty="0"/>
              <a:t> </a:t>
            </a:r>
            <a:r>
              <a:rPr lang="ru-RU" sz="1350" b="1" dirty="0"/>
              <a:t>715 – 760 К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D9EB5CAC-5E1A-43B3-B37D-3B96BA6F54D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196503" y="4790401"/>
            <a:ext cx="2141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108B9E4-296C-465E-9490-E02BD4858FA6}"/>
              </a:ext>
            </a:extLst>
          </p:cNvPr>
          <p:cNvSpPr txBox="1"/>
          <p:nvPr/>
        </p:nvSpPr>
        <p:spPr>
          <a:xfrm>
            <a:off x="6301708" y="556102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Пауза</a:t>
            </a:r>
          </a:p>
          <a:p>
            <a:pPr algn="ctr"/>
            <a:r>
              <a:rPr lang="ru-RU" sz="1350" b="1" dirty="0"/>
              <a:t>760 – 780 К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AD459CF-D967-4C02-8C77-AAAD610F4CB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662057" y="4790400"/>
            <a:ext cx="205356" cy="7706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D4B2CE9-353E-4F47-9D3E-79F4577C8783}"/>
              </a:ext>
            </a:extLst>
          </p:cNvPr>
          <p:cNvSpPr txBox="1"/>
          <p:nvPr/>
        </p:nvSpPr>
        <p:spPr>
          <a:xfrm>
            <a:off x="7242234" y="6233075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780 – 840 К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DCBD99DC-CE3B-4D6D-8C35-987678B8F509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327911" y="4790401"/>
            <a:ext cx="48002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трелка: вверх 27">
            <a:extLst>
              <a:ext uri="{FF2B5EF4-FFF2-40B4-BE49-F238E27FC236}">
                <a16:creationId xmlns:a16="http://schemas.microsoft.com/office/drawing/2014/main" xmlns="" id="{7490B723-B5DC-42AA-872B-EBDCB292AF84}"/>
              </a:ext>
            </a:extLst>
          </p:cNvPr>
          <p:cNvSpPr/>
          <p:nvPr/>
        </p:nvSpPr>
        <p:spPr>
          <a:xfrm>
            <a:off x="8749263" y="665378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34A67C0-8683-4E37-8FEB-0B8CDFE8D08E}"/>
              </a:ext>
            </a:extLst>
          </p:cNvPr>
          <p:cNvSpPr txBox="1"/>
          <p:nvPr/>
        </p:nvSpPr>
        <p:spPr>
          <a:xfrm>
            <a:off x="0" y="133449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Ge</a:t>
            </a:r>
            <a:r>
              <a:rPr lang="en-US" sz="1400" dirty="0"/>
              <a:t>30</a:t>
            </a:r>
            <a:r>
              <a:rPr lang="en-US" sz="2800" dirty="0"/>
              <a:t>Ga</a:t>
            </a:r>
            <a:r>
              <a:rPr lang="en-US" sz="1400" dirty="0"/>
              <a:t>10</a:t>
            </a:r>
            <a:r>
              <a:rPr lang="en-US" sz="2800" dirty="0"/>
              <a:t>Se</a:t>
            </a:r>
            <a:r>
              <a:rPr lang="en-US" sz="1400" dirty="0"/>
              <a:t>60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93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A831770-25C6-481D-8C7C-E44FB2307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552"/>
            <a:ext cx="9144000" cy="4737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7E0D39-3F19-455C-828F-7DE32E599CA4}"/>
              </a:ext>
            </a:extLst>
          </p:cNvPr>
          <p:cNvSpPr txBox="1"/>
          <p:nvPr/>
        </p:nvSpPr>
        <p:spPr>
          <a:xfrm>
            <a:off x="2352454" y="545014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Стеклование </a:t>
            </a:r>
            <a:r>
              <a:rPr lang="ru-RU" sz="1350" b="1" dirty="0"/>
              <a:t>450 – 530 К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xmlns="" id="{FC9E49D8-25C7-4E26-AA1B-9C6E30C8E67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918159" y="4873925"/>
            <a:ext cx="6196" cy="5762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C138558-5385-46C3-888F-ECBA285B4CF8}"/>
              </a:ext>
            </a:extLst>
          </p:cNvPr>
          <p:cNvSpPr txBox="1"/>
          <p:nvPr/>
        </p:nvSpPr>
        <p:spPr>
          <a:xfrm>
            <a:off x="5160969" y="5473429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Малый пик </a:t>
            </a:r>
            <a:r>
              <a:rPr lang="ru-RU" sz="1350" b="1" dirty="0"/>
              <a:t>680 – 710 К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D8847D6-696E-4C34-8DCE-25936195B97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726674" y="4873925"/>
            <a:ext cx="1266" cy="59950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F807073-A10C-4232-A5D0-A589F67B0A3F}"/>
              </a:ext>
            </a:extLst>
          </p:cNvPr>
          <p:cNvSpPr txBox="1"/>
          <p:nvPr/>
        </p:nvSpPr>
        <p:spPr>
          <a:xfrm>
            <a:off x="5547443" y="6194894"/>
            <a:ext cx="153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Основной пик</a:t>
            </a:r>
          </a:p>
          <a:p>
            <a:pPr algn="ctr"/>
            <a:r>
              <a:rPr lang="ru-RU" sz="1350" dirty="0"/>
              <a:t> </a:t>
            </a:r>
            <a:r>
              <a:rPr lang="ru-RU" sz="1350" b="1" dirty="0"/>
              <a:t>710 – 770 К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2E47D80F-1DF2-4B1B-B073-5E5707B5B36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313798" y="4873925"/>
            <a:ext cx="20475" cy="132096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9DE8E8-0798-4B09-8AC7-DDC84BDF886C}"/>
              </a:ext>
            </a:extLst>
          </p:cNvPr>
          <p:cNvSpPr txBox="1"/>
          <p:nvPr/>
        </p:nvSpPr>
        <p:spPr>
          <a:xfrm>
            <a:off x="6397585" y="5522839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Пауза</a:t>
            </a:r>
          </a:p>
          <a:p>
            <a:pPr algn="ctr"/>
            <a:r>
              <a:rPr lang="ru-RU" sz="1350" b="1" dirty="0"/>
              <a:t>770 – 790 К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04022C07-CEF0-41DE-BBD0-D8A06792F01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76352" y="4873925"/>
            <a:ext cx="186938" cy="64891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1D33984-B7A6-4DA0-8769-81C75B1796BA}"/>
              </a:ext>
            </a:extLst>
          </p:cNvPr>
          <p:cNvSpPr txBox="1"/>
          <p:nvPr/>
        </p:nvSpPr>
        <p:spPr>
          <a:xfrm>
            <a:off x="7338111" y="6194894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790 – 860 К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xmlns="" id="{41DB674A-73A9-4C04-B807-E81BFB9D654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458919" y="4873925"/>
            <a:ext cx="444897" cy="132096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xmlns="" id="{74CD410F-C1D0-4747-85E5-DA26B5C9CA30}"/>
              </a:ext>
            </a:extLst>
          </p:cNvPr>
          <p:cNvSpPr/>
          <p:nvPr/>
        </p:nvSpPr>
        <p:spPr>
          <a:xfrm>
            <a:off x="8749263" y="660552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ACB1DFD-4D85-42BE-81CB-C2F6A6880106}"/>
              </a:ext>
            </a:extLst>
          </p:cNvPr>
          <p:cNvSpPr txBox="1"/>
          <p:nvPr/>
        </p:nvSpPr>
        <p:spPr>
          <a:xfrm>
            <a:off x="0" y="133449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Ge</a:t>
            </a:r>
            <a:r>
              <a:rPr lang="en-US" sz="1400" dirty="0"/>
              <a:t>3</a:t>
            </a:r>
            <a:r>
              <a:rPr lang="ru-RU" sz="1400" dirty="0"/>
              <a:t>5</a:t>
            </a:r>
            <a:r>
              <a:rPr lang="en-US" sz="2800" dirty="0"/>
              <a:t>Ga</a:t>
            </a:r>
            <a:r>
              <a:rPr lang="ru-RU" sz="1400" dirty="0"/>
              <a:t>5</a:t>
            </a:r>
            <a:r>
              <a:rPr lang="en-US" sz="2800" dirty="0"/>
              <a:t>Se</a:t>
            </a:r>
            <a:r>
              <a:rPr lang="en-US" sz="1400" dirty="0"/>
              <a:t>60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90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30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369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038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avatars.mds.yandex.net/get-zen_doc/1856956/pub_5d6fc00f1ee34f00ad096c5c_5d6fc01595aa9f00acf0168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68" y="-34506"/>
            <a:ext cx="3416062" cy="227737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01.alicdn.com/kf/HTB1Ty6mIpXXXXa9XpXX760XFXXXt/200244385/HTB1Ty6mIpXXXXa9XpXX760XFXX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4" y="1111020"/>
            <a:ext cx="3398284" cy="224286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6939" r="8774" b="8758"/>
          <a:stretch/>
        </p:blipFill>
        <p:spPr>
          <a:xfrm>
            <a:off x="4063042" y="4129902"/>
            <a:ext cx="4822166" cy="246430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056" name="Picture 8" descr="https://metalik-msk.ru/img/plavka-latuni-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20"/>
          <a:stretch/>
        </p:blipFill>
        <p:spPr bwMode="auto">
          <a:xfrm>
            <a:off x="0" y="3866112"/>
            <a:ext cx="3994030" cy="299188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ytimg.com/vi/iwEEJO7QK7w/maxres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5" r="32442"/>
          <a:stretch/>
        </p:blipFill>
        <p:spPr bwMode="auto">
          <a:xfrm>
            <a:off x="-57773" y="74405"/>
            <a:ext cx="2856622" cy="3384787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imax-shop.ru/upload/medialibrary/aab/232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0" y="2133223"/>
            <a:ext cx="3238303" cy="2428727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3873260" y="5232660"/>
            <a:ext cx="6033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3398284" y="5232660"/>
            <a:ext cx="4749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BE4C370A-E465-4D83-89C8-BA19E89EA5F4}"/>
                  </a:ext>
                </a:extLst>
              </p:cNvPr>
              <p:cNvSpPr txBox="1"/>
              <p:nvPr/>
            </p:nvSpPr>
            <p:spPr>
              <a:xfrm>
                <a:off x="152400" y="4101860"/>
                <a:ext cx="4066903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8829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𝐴𝐵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3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= 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+2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sz="3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E4C370A-E465-4D83-89C8-BA19E89EA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01860"/>
                <a:ext cx="4066903" cy="9079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96DD8DB-2178-460D-B8AC-0314AEDA776F}"/>
                  </a:ext>
                </a:extLst>
              </p:cNvPr>
              <p:cNvSpPr txBox="1"/>
              <p:nvPr/>
            </p:nvSpPr>
            <p:spPr>
              <a:xfrm>
                <a:off x="4630905" y="4267016"/>
                <a:ext cx="44457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6DD8DB-2178-460D-B8AC-0314AED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05" y="4267016"/>
                <a:ext cx="444572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701818-A6AE-4933-87DF-06AD29BA61A8}"/>
              </a:ext>
            </a:extLst>
          </p:cNvPr>
          <p:cNvSpPr txBox="1"/>
          <p:nvPr/>
        </p:nvSpPr>
        <p:spPr>
          <a:xfrm>
            <a:off x="152400" y="3897684"/>
            <a:ext cx="415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Химический потенциал вещества </a:t>
            </a:r>
            <a:r>
              <a:rPr lang="en-US" dirty="0"/>
              <a:t>AB2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CD4BBC-E89B-4827-80B2-04BA7814016F}"/>
              </a:ext>
            </a:extLst>
          </p:cNvPr>
          <p:cNvSpPr txBox="1"/>
          <p:nvPr/>
        </p:nvSpPr>
        <p:spPr>
          <a:xfrm>
            <a:off x="5397771" y="3897684"/>
            <a:ext cx="278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Энергия Гиббса вещества </a:t>
            </a:r>
            <a:r>
              <a:rPr lang="en-US" dirty="0" err="1"/>
              <a:t>i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D7C7AC2-4109-4D2D-96A4-77D1DA502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2860"/>
            <a:ext cx="4563535" cy="303058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FC382331-0DC7-4D83-87F0-D862A7C6C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535" y="672861"/>
            <a:ext cx="4580466" cy="3041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80" y="58322"/>
            <a:ext cx="913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Методика расчета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918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3E5A002-06C7-47EC-973E-D9F727D9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0" y="0"/>
            <a:ext cx="9175079" cy="47538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19882C91-3EDE-4746-B585-005025FC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105" y="4744369"/>
            <a:ext cx="2121229" cy="215676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496" y="4713731"/>
            <a:ext cx="471467" cy="335506"/>
          </a:xfrm>
          <a:prstGeom prst="rect">
            <a:avLst/>
          </a:prstGeom>
          <a:ln>
            <a:noFill/>
          </a:ln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214" y="4713489"/>
            <a:ext cx="471467" cy="335506"/>
          </a:xfrm>
          <a:prstGeom prst="rect">
            <a:avLst/>
          </a:prstGeom>
          <a:ln>
            <a:noFill/>
          </a:ln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277" y="4722922"/>
            <a:ext cx="471467" cy="335506"/>
          </a:xfrm>
          <a:prstGeom prst="rect">
            <a:avLst/>
          </a:prstGeom>
          <a:ln>
            <a:noFill/>
          </a:ln>
        </p:spPr>
      </p:pic>
      <p:sp>
        <p:nvSpPr>
          <p:cNvPr id="31" name="TextBox 30"/>
          <p:cNvSpPr txBox="1"/>
          <p:nvPr/>
        </p:nvSpPr>
        <p:spPr>
          <a:xfrm>
            <a:off x="869368" y="1057514"/>
            <a:ext cx="111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Кривая ДСК</a:t>
            </a:r>
          </a:p>
        </p:txBody>
      </p:sp>
      <p:cxnSp>
        <p:nvCxnSpPr>
          <p:cNvPr id="33" name="Прямая со стрелкой 32"/>
          <p:cNvCxnSpPr>
            <a:cxnSpLocks/>
            <a:stCxn id="31" idx="2"/>
          </p:cNvCxnSpPr>
          <p:nvPr/>
        </p:nvCxnSpPr>
        <p:spPr>
          <a:xfrm>
            <a:off x="1425145" y="1357596"/>
            <a:ext cx="555777" cy="7608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80510" y="127780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Области превращений</a:t>
            </a:r>
          </a:p>
        </p:txBody>
      </p:sp>
      <p:cxnSp>
        <p:nvCxnSpPr>
          <p:cNvPr id="39" name="Прямая со стрелкой 38"/>
          <p:cNvCxnSpPr>
            <a:cxnSpLocks/>
            <a:stCxn id="37" idx="2"/>
          </p:cNvCxnSpPr>
          <p:nvPr/>
        </p:nvCxnSpPr>
        <p:spPr>
          <a:xfrm>
            <a:off x="4540922" y="635611"/>
            <a:ext cx="1049041" cy="1487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BE9B805-0FF0-40A3-8CE2-58B52DAC1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555" y="4708506"/>
            <a:ext cx="471467" cy="335742"/>
          </a:xfrm>
          <a:prstGeom prst="rect">
            <a:avLst/>
          </a:prstGeom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B44798CA-D8D4-456C-8A3A-890A8E7042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5799" y="4709610"/>
            <a:ext cx="471467" cy="335742"/>
          </a:xfrm>
          <a:prstGeom prst="rect">
            <a:avLst/>
          </a:prstGeom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8991951-34D4-4DB6-BDA9-8610850FCD73}"/>
              </a:ext>
            </a:extLst>
          </p:cNvPr>
          <p:cNvSpPr txBox="1"/>
          <p:nvPr/>
        </p:nvSpPr>
        <p:spPr>
          <a:xfrm>
            <a:off x="429778" y="2320414"/>
            <a:ext cx="1990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Концентрации веществ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66BD0CC5-A85D-41D7-A576-801A7941C5F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425145" y="2620496"/>
            <a:ext cx="194649" cy="444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D5702AA-C668-499D-A928-2EFB111207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7948" y="4747976"/>
            <a:ext cx="2121229" cy="2153154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xmlns="" id="{00000000-0008-0000-0000-000008000000}"/>
              </a:ext>
            </a:extLst>
          </p:cNvPr>
          <p:cNvSpPr/>
          <p:nvPr/>
        </p:nvSpPr>
        <p:spPr>
          <a:xfrm>
            <a:off x="8670624" y="0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49C0711-2396-4D12-9E75-3E7C8D319F3C}"/>
              </a:ext>
            </a:extLst>
          </p:cNvPr>
          <p:cNvSpPr txBox="1"/>
          <p:nvPr/>
        </p:nvSpPr>
        <p:spPr>
          <a:xfrm>
            <a:off x="7328706" y="2576575"/>
            <a:ext cx="390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2D050"/>
                </a:solidFill>
              </a:rPr>
              <a:t>[L]</a:t>
            </a:r>
            <a:endParaRPr lang="ru-RU" sz="1350" dirty="0">
              <a:solidFill>
                <a:srgbClr val="92D050"/>
              </a:solidFill>
            </a:endParaRPr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xmlns="" id="{4B545050-6A90-48D0-8EB4-F408DA61B6F1}"/>
              </a:ext>
            </a:extLst>
          </p:cNvPr>
          <p:cNvSpPr/>
          <p:nvPr/>
        </p:nvSpPr>
        <p:spPr>
          <a:xfrm rot="5400000">
            <a:off x="6363782" y="4091878"/>
            <a:ext cx="269667" cy="228877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7E1056-394D-4965-B6AE-D120C11C98B1}"/>
              </a:ext>
            </a:extLst>
          </p:cNvPr>
          <p:cNvSpPr txBox="1"/>
          <p:nvPr/>
        </p:nvSpPr>
        <p:spPr>
          <a:xfrm>
            <a:off x="5837467" y="5298885"/>
            <a:ext cx="15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Температуры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2255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FEC87CC-E029-4571-9DF2-A2644D16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578" y="566184"/>
            <a:ext cx="2357309" cy="23495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EE6D0C9E-5075-40B0-8C5F-14A05F4F0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520" y="566630"/>
            <a:ext cx="2306289" cy="23409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07FCE67B-6FF9-4CB2-BD21-DED37104F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289" y="566629"/>
            <a:ext cx="2312163" cy="235089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8F35BBC3-E6F8-4B62-9FE9-6954117E5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9802" y="3630401"/>
            <a:ext cx="2320041" cy="23627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ED63B645-6C7F-4157-AC23-CAC582FF7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8058" y="3630400"/>
            <a:ext cx="2320040" cy="2362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8768" y="2834265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76514" y="2864999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6957" y="2824471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C3485AFC-AB84-4628-8C0F-D324AE6CE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5957" y="3635171"/>
            <a:ext cx="2329830" cy="23532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5618D3D-5E49-4C0A-8EA0-B5E6FCB5A374}"/>
              </a:ext>
            </a:extLst>
          </p:cNvPr>
          <p:cNvSpPr txBox="1"/>
          <p:nvPr/>
        </p:nvSpPr>
        <p:spPr>
          <a:xfrm>
            <a:off x="2545022" y="2470922"/>
            <a:ext cx="1720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Твердый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EE54A3-F0F0-42B4-BBEA-66201E13580E}"/>
              </a:ext>
            </a:extLst>
          </p:cNvPr>
          <p:cNvSpPr txBox="1"/>
          <p:nvPr/>
        </p:nvSpPr>
        <p:spPr>
          <a:xfrm>
            <a:off x="3405434" y="1011633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Отдельная фаза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xmlns="" id="{8E2AE812-4C2E-4285-8248-09E5E5E8A6C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405434" y="1926890"/>
            <a:ext cx="145728" cy="5440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xmlns="" id="{85C2CA74-486F-4BBE-AEF3-9F54D1044FB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905637" y="1519464"/>
            <a:ext cx="83080" cy="5019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2836136-0FF9-4EEA-A8FE-C08A7F21F67D}"/>
              </a:ext>
            </a:extLst>
          </p:cNvPr>
          <p:cNvSpPr txBox="1"/>
          <p:nvPr/>
        </p:nvSpPr>
        <p:spPr>
          <a:xfrm>
            <a:off x="7123530" y="853633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Границы областей превращения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EC443A1C-9F12-4932-B315-B068F680325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590581" y="1361464"/>
            <a:ext cx="1393361" cy="3336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2D1381-2702-479B-8926-343ECC8BCC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8098" y="3635171"/>
            <a:ext cx="2337789" cy="2353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80" y="58322"/>
            <a:ext cx="913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Энергии Гиббса</a:t>
            </a:r>
            <a:endParaRPr lang="ru-RU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9733A66-40A9-49CE-AE96-CFDA37C648D0}"/>
              </a:ext>
            </a:extLst>
          </p:cNvPr>
          <p:cNvSpPr txBox="1"/>
          <p:nvPr/>
        </p:nvSpPr>
        <p:spPr>
          <a:xfrm>
            <a:off x="-49802" y="5944679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9CA716E-BE85-4196-B1C2-8DEF76968B81}"/>
              </a:ext>
            </a:extLst>
          </p:cNvPr>
          <p:cNvSpPr txBox="1"/>
          <p:nvPr/>
        </p:nvSpPr>
        <p:spPr>
          <a:xfrm>
            <a:off x="2295715" y="5942131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D83511C-B58B-43C7-B610-643A67BAE39A}"/>
              </a:ext>
            </a:extLst>
          </p:cNvPr>
          <p:cNvSpPr txBox="1"/>
          <p:nvPr/>
        </p:nvSpPr>
        <p:spPr>
          <a:xfrm>
            <a:off x="4641232" y="5942131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B1F51C7-AC65-412F-9E0A-25C5947119D5}"/>
              </a:ext>
            </a:extLst>
          </p:cNvPr>
          <p:cNvSpPr txBox="1"/>
          <p:nvPr/>
        </p:nvSpPr>
        <p:spPr>
          <a:xfrm>
            <a:off x="6949091" y="5942131"/>
            <a:ext cx="1487700" cy="477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600" dirty="0"/>
              <a:t>λ</a:t>
            </a:r>
            <a:r>
              <a:rPr lang="ru-RU" sz="1050" dirty="0"/>
              <a:t> </a:t>
            </a:r>
            <a:br>
              <a:rPr lang="ru-RU" sz="1050" dirty="0"/>
            </a:br>
            <a:r>
              <a:rPr lang="ru-RU" sz="900" dirty="0"/>
              <a:t>моль/(моль*атом)</a:t>
            </a:r>
          </a:p>
        </p:txBody>
      </p:sp>
    </p:spTree>
    <p:extLst>
      <p:ext uri="{BB962C8B-B14F-4D97-AF65-F5344CB8AC3E}">
        <p14:creationId xmlns:p14="http://schemas.microsoft.com/office/powerpoint/2010/main" val="622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AE9BAFFA-3B81-4647-BA40-44CDFF43B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476"/>
            <a:ext cx="9144000" cy="4737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ECB4992-7CF4-4634-AA15-CAB91BA1E807}"/>
              </a:ext>
            </a:extLst>
          </p:cNvPr>
          <p:cNvSpPr txBox="1"/>
          <p:nvPr/>
        </p:nvSpPr>
        <p:spPr>
          <a:xfrm>
            <a:off x="2230451" y="5539926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Стеклование </a:t>
            </a:r>
            <a:r>
              <a:rPr lang="ru-RU" sz="1350" b="1" dirty="0"/>
              <a:t>445 – 515 К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xmlns="" id="{054A4A3E-603F-495E-8775-A953AAAB451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796156" y="4818716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34DCFB-3272-4181-A822-C6FEECFD6ED3}"/>
              </a:ext>
            </a:extLst>
          </p:cNvPr>
          <p:cNvSpPr txBox="1"/>
          <p:nvPr/>
        </p:nvSpPr>
        <p:spPr>
          <a:xfrm>
            <a:off x="5038966" y="5563211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Малый пик </a:t>
            </a:r>
            <a:r>
              <a:rPr lang="ru-RU" sz="1350" b="1" dirty="0"/>
              <a:t>680 – 705 К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xmlns="" id="{ABF87CEC-4300-4FF4-AB20-A7E634D8FF2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04671" y="4842001"/>
            <a:ext cx="0" cy="72121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355F28-2BBE-42BA-9AE9-8E5A7A01D09E}"/>
              </a:ext>
            </a:extLst>
          </p:cNvPr>
          <p:cNvSpPr txBox="1"/>
          <p:nvPr/>
        </p:nvSpPr>
        <p:spPr>
          <a:xfrm>
            <a:off x="5425440" y="6284676"/>
            <a:ext cx="15327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Основной пик</a:t>
            </a:r>
          </a:p>
          <a:p>
            <a:pPr algn="ctr"/>
            <a:r>
              <a:rPr lang="ru-RU" sz="1350" dirty="0"/>
              <a:t> </a:t>
            </a:r>
            <a:r>
              <a:rPr lang="ru-RU" sz="1350" b="1" dirty="0"/>
              <a:t>705 – 758 К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8EE37365-C581-457B-8A1C-B161B17B118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170377" y="4842002"/>
            <a:ext cx="2141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B53E69-4DF2-4C39-B67D-2B242CCC35B8}"/>
              </a:ext>
            </a:extLst>
          </p:cNvPr>
          <p:cNvSpPr txBox="1"/>
          <p:nvPr/>
        </p:nvSpPr>
        <p:spPr>
          <a:xfrm>
            <a:off x="6275582" y="5612621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Пауза</a:t>
            </a:r>
          </a:p>
          <a:p>
            <a:pPr algn="ctr"/>
            <a:r>
              <a:rPr lang="ru-RU" sz="1350" b="1" dirty="0"/>
              <a:t>758 – 778 К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727EAC52-7BB3-40F2-AD70-230D3EA2DA0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635931" y="4842001"/>
            <a:ext cx="205356" cy="7706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8C4D205-DCAF-437F-B326-E6F2B1C1B8FD}"/>
              </a:ext>
            </a:extLst>
          </p:cNvPr>
          <p:cNvSpPr txBox="1"/>
          <p:nvPr/>
        </p:nvSpPr>
        <p:spPr>
          <a:xfrm>
            <a:off x="7216108" y="6284676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Плавление </a:t>
            </a:r>
            <a:r>
              <a:rPr lang="ru-RU" sz="1350" b="1" dirty="0"/>
              <a:t>778 – 830 К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68F4091-78BB-4649-B88D-EF4D3D67C4D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301785" y="4842002"/>
            <a:ext cx="480028" cy="144267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: вверх 23">
            <a:extLst>
              <a:ext uri="{FF2B5EF4-FFF2-40B4-BE49-F238E27FC236}">
                <a16:creationId xmlns:a16="http://schemas.microsoft.com/office/drawing/2014/main" xmlns="" id="{B2F642AD-63D4-4376-AF71-8522C9ADC90D}"/>
              </a:ext>
            </a:extLst>
          </p:cNvPr>
          <p:cNvSpPr/>
          <p:nvPr/>
        </p:nvSpPr>
        <p:spPr>
          <a:xfrm>
            <a:off x="8670624" y="612476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9CC2DA-8575-41E6-AB2E-1CF0FAEC85E7}"/>
              </a:ext>
            </a:extLst>
          </p:cNvPr>
          <p:cNvSpPr txBox="1"/>
          <p:nvPr/>
        </p:nvSpPr>
        <p:spPr>
          <a:xfrm>
            <a:off x="7354833" y="3189051"/>
            <a:ext cx="390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2D050"/>
                </a:solidFill>
              </a:rPr>
              <a:t>[L]</a:t>
            </a:r>
            <a:endParaRPr lang="ru-RU" sz="1350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80" y="58322"/>
            <a:ext cx="913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График концентраций и сигнала ДСК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677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FCAA7B5D-6B29-4996-A807-08FC6014C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" y="0"/>
            <a:ext cx="6856266" cy="658619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A218643-78D8-42EC-80C8-C39B89EE2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84" y="2295079"/>
            <a:ext cx="2320789" cy="23054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52F9B4A-5CDE-4EE5-9973-119424ABF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784" y="4591673"/>
            <a:ext cx="2331216" cy="229659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C24A7336-922F-488B-9D86-670F05C76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109" y="0"/>
            <a:ext cx="2327074" cy="2300149"/>
          </a:xfrm>
          <a:prstGeom prst="rect">
            <a:avLst/>
          </a:prstGeom>
        </p:spPr>
      </p:pic>
      <p:sp>
        <p:nvSpPr>
          <p:cNvPr id="23" name="Стрелка: вверх 22">
            <a:extLst>
              <a:ext uri="{FF2B5EF4-FFF2-40B4-BE49-F238E27FC236}">
                <a16:creationId xmlns:a16="http://schemas.microsoft.com/office/drawing/2014/main" xmlns="" id="{A1D3A70A-6CF7-4FD2-9AD4-10E2080F4B8D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2B06D4B-41CE-4056-B6C3-AD1BA945BCA2}"/>
              </a:ext>
            </a:extLst>
          </p:cNvPr>
          <p:cNvSpPr txBox="1"/>
          <p:nvPr/>
        </p:nvSpPr>
        <p:spPr>
          <a:xfrm>
            <a:off x="4690008" y="3926404"/>
            <a:ext cx="10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[L]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9463" y="1930817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плавление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39827" y="471045"/>
            <a:ext cx="74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пауза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479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25F647D-35E8-480B-8386-FCA17E345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59083" cy="67399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9A9271DE-1940-49FD-9A22-EF7BF3746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84" y="2295079"/>
            <a:ext cx="2331216" cy="23158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DE226419-0EC8-405E-B72C-18788728A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784" y="4600299"/>
            <a:ext cx="2331216" cy="229659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5F5C74ED-60CE-4D9A-8CCD-224D4E673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109" y="0"/>
            <a:ext cx="2327074" cy="2300149"/>
          </a:xfrm>
          <a:prstGeom prst="rect">
            <a:avLst/>
          </a:prstGeom>
        </p:spPr>
      </p:pic>
      <p:sp>
        <p:nvSpPr>
          <p:cNvPr id="11" name="Стрелка: вверх 10">
            <a:extLst>
              <a:ext uri="{FF2B5EF4-FFF2-40B4-BE49-F238E27FC236}">
                <a16:creationId xmlns:a16="http://schemas.microsoft.com/office/drawing/2014/main" xmlns="" id="{AA284F94-2E16-4048-864F-62B5A0B843F8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E10851-CA78-4BE6-A2F6-092E00A88ED4}"/>
              </a:ext>
            </a:extLst>
          </p:cNvPr>
          <p:cNvSpPr txBox="1"/>
          <p:nvPr/>
        </p:nvSpPr>
        <p:spPr>
          <a:xfrm>
            <a:off x="5604408" y="4718884"/>
            <a:ext cx="10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[L]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9383" y="4230967"/>
            <a:ext cx="175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основой пик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80866" y="1680754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малый пик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789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A2A519D-F0AF-4C8A-B4A9-91B32DAA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74467" cy="67613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C10D44ED-E10F-4F8B-9318-2CAE36063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577" y="2321550"/>
            <a:ext cx="2300421" cy="236259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00E9BA5B-1745-4EFE-A3C1-97C49E7D1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839" y="-2"/>
            <a:ext cx="2299160" cy="2330178"/>
          </a:xfrm>
          <a:prstGeom prst="rect">
            <a:avLst/>
          </a:prstGeom>
        </p:spPr>
      </p:pic>
      <p:sp>
        <p:nvSpPr>
          <p:cNvPr id="15" name="Стрелка: вверх 14">
            <a:extLst>
              <a:ext uri="{FF2B5EF4-FFF2-40B4-BE49-F238E27FC236}">
                <a16:creationId xmlns:a16="http://schemas.microsoft.com/office/drawing/2014/main" xmlns="" id="{D8CE218C-C797-41D4-8FE8-A98456D9FABA}"/>
              </a:ext>
            </a:extLst>
          </p:cNvPr>
          <p:cNvSpPr/>
          <p:nvPr/>
        </p:nvSpPr>
        <p:spPr>
          <a:xfrm>
            <a:off x="6567207" y="0"/>
            <a:ext cx="394737" cy="1680754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4939" y="1311422"/>
            <a:ext cx="159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стеклование</a:t>
            </a:r>
            <a:endParaRPr lang="ru-RU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F0E0BF0A-089A-4C04-A43C-B0FA8F055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576" y="4527822"/>
            <a:ext cx="2300423" cy="2361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802" y="112144"/>
            <a:ext cx="25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Стеклование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225</Words>
  <Application>Microsoft Office PowerPoint</Application>
  <PresentationFormat>Экран (4:3)</PresentationFormat>
  <Paragraphs>89</Paragraphs>
  <Slides>13</Slides>
  <Notes>12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Термодинамическое моделирование химических и фазовых превращений в стеклообразующей системе Ge-Ga-Se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Администратор</cp:lastModifiedBy>
  <cp:revision>84</cp:revision>
  <dcterms:created xsi:type="dcterms:W3CDTF">2021-03-22T16:23:39Z</dcterms:created>
  <dcterms:modified xsi:type="dcterms:W3CDTF">2021-04-06T15:19:22Z</dcterms:modified>
</cp:coreProperties>
</file>