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13"/>
  </p:notesMasterIdLst>
  <p:sldIdLst>
    <p:sldId id="275" r:id="rId2"/>
    <p:sldId id="261" r:id="rId3"/>
    <p:sldId id="267" r:id="rId4"/>
    <p:sldId id="282" r:id="rId5"/>
    <p:sldId id="256" r:id="rId6"/>
    <p:sldId id="259" r:id="rId7"/>
    <p:sldId id="284" r:id="rId8"/>
    <p:sldId id="260" r:id="rId9"/>
    <p:sldId id="278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Ia" initials="I" lastIdx="1" clrIdx="0">
    <p:extLst>
      <p:ext uri="{19B8F6BF-5375-455C-9EA6-DF929625EA0E}">
        <p15:presenceInfo xmlns:p15="http://schemas.microsoft.com/office/powerpoint/2012/main" userId="Il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5" autoAdjust="0"/>
    <p:restoredTop sz="97338" autoAdjust="0"/>
  </p:normalViewPr>
  <p:slideViewPr>
    <p:cSldViewPr snapToGrid="0">
      <p:cViewPr varScale="1">
        <p:scale>
          <a:sx n="112" d="100"/>
          <a:sy n="112" d="100"/>
        </p:scale>
        <p:origin x="157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548C-EAA0-4F98-90B8-F588E14A775F}" type="datetimeFigureOut">
              <a:rPr lang="ru-RU" smtClean="0"/>
              <a:pPr/>
              <a:t>17.04.2021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32AA-D285-4475-A712-967CA9C5AE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42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37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0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25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</a:t>
            </a:r>
            <a:r>
              <a:rPr lang="en-US" baseline="0" dirty="0"/>
              <a:t> </a:t>
            </a:r>
            <a:r>
              <a:rPr lang="ru-RU" baseline="0" dirty="0"/>
              <a:t>убрать из банка М </a:t>
            </a:r>
            <a:r>
              <a:rPr lang="en-US" baseline="0" dirty="0"/>
              <a:t>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2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04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30-10-60 ДСК</a:t>
            </a:r>
            <a:endParaRPr lang="ru-RU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398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310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ru-RU" baseline="0" dirty="0"/>
              <a:t>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68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C40-C23C-4741-A600-5B99CA51CC6A}" type="datetime1">
              <a:rPr lang="ru-RU" smtClean="0"/>
              <a:pPr/>
              <a:t>17.04.2021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1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0FA6-A07B-4671-B280-AF019BE3E935}" type="datetime1">
              <a:rPr lang="ru-RU" smtClean="0"/>
              <a:pPr/>
              <a:t>17.04.2021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99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9956-0F8A-4303-AD13-D82C2F3EB061}" type="datetime1">
              <a:rPr lang="ru-RU" smtClean="0"/>
              <a:pPr/>
              <a:t>17.04.2021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69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6522"/>
            <a:ext cx="9144000" cy="826863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" y="1118507"/>
            <a:ext cx="9127671" cy="523784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641B-D866-4AED-9BCD-A8CEF1A297A1}" type="datetime1">
              <a:rPr lang="ru-RU" smtClean="0"/>
              <a:pPr/>
              <a:t>17.04.2021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67701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27BAA5E-164F-45A3-897B-BD561E9B8A39}"/>
              </a:ext>
            </a:extLst>
          </p:cNvPr>
          <p:cNvSpPr/>
          <p:nvPr userDrawn="1"/>
        </p:nvSpPr>
        <p:spPr>
          <a:xfrm>
            <a:off x="-138793" y="136524"/>
            <a:ext cx="9544050" cy="8268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4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69D-25FC-4CCC-9835-A712E07C2AB4}" type="datetime1">
              <a:rPr lang="ru-RU" smtClean="0"/>
              <a:pPr/>
              <a:t>17.04.2021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2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BF5-D1EA-43A3-AE1C-E5A43B039450}" type="datetime1">
              <a:rPr lang="ru-RU" smtClean="0"/>
              <a:pPr/>
              <a:t>17.04.2021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38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8361-EC6C-46B1-AC80-C22A1550886E}" type="datetime1">
              <a:rPr lang="ru-RU" smtClean="0"/>
              <a:pPr/>
              <a:t>17.04.2021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59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81EF-20A4-477C-90BC-CBE76C27463B}" type="datetime1">
              <a:rPr lang="ru-RU" smtClean="0"/>
              <a:pPr/>
              <a:t>17.04.2021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86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1B70-E847-4ED8-B1CC-11C2CD43FC6E}" type="datetime1">
              <a:rPr lang="ru-RU" smtClean="0"/>
              <a:pPr/>
              <a:t>17.04.2021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6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54BD-0EB7-4E97-8C66-53E07DF2557A}" type="datetime1">
              <a:rPr lang="ru-RU" smtClean="0"/>
              <a:pPr/>
              <a:t>17.04.2021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09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B037-1989-4FF7-BD58-95622BADFCB1}" type="datetime1">
              <a:rPr lang="ru-RU" smtClean="0"/>
              <a:pPr/>
              <a:t>17.04.2021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48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7BE2-7632-410E-B636-211B737EA5E5}" type="datetime1">
              <a:rPr lang="ru-RU" smtClean="0"/>
              <a:pPr/>
              <a:t>17.04.2021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4E2A-F2F9-42E4-914F-48C9A8B5C50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6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group.com/portfolio/hsc-chemistry/?r=2" TargetMode="External"/><Relationship Id="rId4" Type="http://schemas.openxmlformats.org/officeDocument/2006/relationships/hyperlink" Target="https://webbook.nist.gov/chemistr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>
            <a:extLst>
              <a:ext uri="{FF2B5EF4-FFF2-40B4-BE49-F238E27FC236}">
                <a16:creationId xmlns:a16="http://schemas.microsoft.com/office/drawing/2014/main" id="{08333B1C-2DE8-4FB8-9D07-2039CCB10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724400"/>
            <a:ext cx="34559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студент 2-го курса</a:t>
            </a:r>
          </a:p>
          <a:p>
            <a:pPr algn="r"/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Крайнов </a:t>
            </a:r>
            <a:r>
              <a:rPr lang="ru-RU" sz="2000" b="1" u="sng" dirty="0" err="1">
                <a:latin typeface="Times New Roman" pitchFamily="18" charset="0"/>
                <a:cs typeface="Times New Roman" pitchFamily="18" charset="0"/>
              </a:rPr>
              <a:t>И.О</a:t>
            </a:r>
            <a:r>
              <a:rPr lang="ru-RU" sz="2000" b="1" u="sng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r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Научные консультанты: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д.х.н.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Кутьин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А.М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к.х.н.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Плехович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А.Д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024E97-49A0-4E51-A0B3-370F800E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3080491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Термодинамическое моделирование химических и фазовых превращений в стеклообразующей системе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Ge-Ga-Se</a:t>
            </a: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unn.ru/images/header_summer.jpg">
            <a:extLst>
              <a:ext uri="{FF2B5EF4-FFF2-40B4-BE49-F238E27FC236}">
                <a16:creationId xmlns:a16="http://schemas.microsoft.com/office/drawing/2014/main" id="{BE687E47-C4A4-4B49-898D-8FFAF044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1828"/>
            <a:ext cx="9144000" cy="1280948"/>
          </a:xfrm>
          <a:prstGeom prst="rect">
            <a:avLst/>
          </a:prstGeom>
          <a:noFill/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4F43B98-A9BA-49D8-9CC0-4B186B101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00" y="1268760"/>
            <a:ext cx="9156700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E1D65F-3F05-4762-95B0-6C8038195B0F}"/>
              </a:ext>
            </a:extLst>
          </p:cNvPr>
          <p:cNvSpPr/>
          <p:nvPr/>
        </p:nvSpPr>
        <p:spPr>
          <a:xfrm>
            <a:off x="3779912" y="1412776"/>
            <a:ext cx="5184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Институт химии высокочистых веществ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им. Г.Г.Девятых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kern="0" dirty="0">
                <a:latin typeface="Times New Roman" pitchFamily="18" charset="0"/>
                <a:cs typeface="Times New Roman" pitchFamily="18" charset="0"/>
              </a:rPr>
              <a:t>Российской академии наук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AD824-3941-4F09-9309-2BECE1F1E8E6}"/>
              </a:ext>
            </a:extLst>
          </p:cNvPr>
          <p:cNvSpPr txBox="1"/>
          <p:nvPr/>
        </p:nvSpPr>
        <p:spPr>
          <a:xfrm>
            <a:off x="3347864" y="63813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Нижний Новгород – 2021 </a:t>
            </a:r>
          </a:p>
        </p:txBody>
      </p:sp>
    </p:spTree>
    <p:extLst>
      <p:ext uri="{BB962C8B-B14F-4D97-AF65-F5344CB8AC3E}">
        <p14:creationId xmlns:p14="http://schemas.microsoft.com/office/powerpoint/2010/main" val="133930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B3D23-5310-4A6F-8BAC-53EC5DED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64B944-A78D-44D4-B123-B1A6655D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" y="1118507"/>
            <a:ext cx="8737147" cy="5237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В ходе термодинамического исследования кристаллизационной устойчивости халькогенидных стёкол </a:t>
            </a:r>
            <a:r>
              <a:rPr lang="ru-RU" sz="2400" dirty="0" err="1"/>
              <a:t>GexGaySez</a:t>
            </a:r>
            <a:r>
              <a:rPr lang="ru-RU" sz="2400" dirty="0"/>
              <a:t> методом минимизации энергии Гиббса:</a:t>
            </a:r>
          </a:p>
          <a:p>
            <a:pPr marL="0" indent="0">
              <a:buNone/>
            </a:pPr>
            <a:endParaRPr lang="ru-RU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с позиции ассоциированных растворов проведено моделирование расплава и раствора твёрдых компонентов, определен температурный интервал плавления и стеклования</a:t>
            </a:r>
          </a:p>
          <a:p>
            <a:pPr marL="457200" lvl="1" indent="0">
              <a:buNone/>
            </a:pPr>
            <a:endParaRPr lang="ru-RU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путём сопоставления химических потенциалов кристаллических компонентов и экстраполированных в область </a:t>
            </a:r>
            <a:r>
              <a:rPr lang="ru-RU" sz="2000" dirty="0" err="1"/>
              <a:t>переохлаждённогорасплава</a:t>
            </a:r>
            <a:r>
              <a:rPr lang="ru-RU" sz="2000" dirty="0"/>
              <a:t> предсказана кристаллизация в зависимости от состава стёкол.</a:t>
            </a:r>
          </a:p>
          <a:p>
            <a:pPr marL="457200" lvl="1" indent="0">
              <a:buNone/>
            </a:pPr>
            <a:endParaRPr lang="ru-RU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000" dirty="0"/>
              <a:t>Проведена интерпретация кривых ДСК изученных составов стекол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3C2823-ECF7-4DEF-8B68-D6722E2B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3090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14066"/>
            <a:ext cx="9144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Спасибо за внимание!</a:t>
            </a:r>
          </a:p>
          <a:p>
            <a:pPr algn="ctr"/>
            <a:endParaRPr lang="ru-RU" sz="3200" dirty="0"/>
          </a:p>
          <a:p>
            <a:pPr algn="ctr"/>
            <a:r>
              <a:rPr lang="ru-RU" sz="3200" dirty="0"/>
              <a:t>Термический анализ выполнен в лаборатории </a:t>
            </a:r>
            <a:r>
              <a:rPr lang="ru-RU" sz="3200" dirty="0" err="1"/>
              <a:t>ТВСиРСВ</a:t>
            </a:r>
            <a:r>
              <a:rPr lang="ru-RU" sz="3200" dirty="0"/>
              <a:t> ИХВВ РАН</a:t>
            </a:r>
          </a:p>
          <a:p>
            <a:pPr algn="ctr"/>
            <a:r>
              <a:rPr lang="ru-RU" sz="3200" dirty="0"/>
              <a:t>Образцы стекол представлены лаб. ВБС</a:t>
            </a:r>
          </a:p>
          <a:p>
            <a:pPr algn="ctr"/>
            <a:endParaRPr lang="ru-RU" sz="6000" dirty="0"/>
          </a:p>
          <a:p>
            <a:pPr algn="ctr"/>
            <a:endParaRPr lang="ru-RU" sz="6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2C2B69-C2B5-4835-9CC1-9A4E76B5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80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avatars.mds.yandex.net/get-zen_doc/1856956/pub_5d6fc00f1ee34f00ad096c5c_5d6fc01595aa9f00acf01682/scale_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40" y="2308409"/>
            <a:ext cx="2769288" cy="1846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01.alicdn.com/kf/HTB1Ty6mIpXXXXa9XpXX760XFXXXt/200244385/HTB1Ty6mIpXXXXa9XpXX760XFXXX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531" y="2308408"/>
            <a:ext cx="2797263" cy="1846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.ytimg.com/vi/iwEEJO7QK7w/maxresdefaul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5" r="32442"/>
          <a:stretch/>
        </p:blipFill>
        <p:spPr bwMode="auto">
          <a:xfrm>
            <a:off x="140166" y="4192103"/>
            <a:ext cx="2134687" cy="2529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imax-shop.ru/upload/medialibrary/aab/232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6" y="2308408"/>
            <a:ext cx="2461604" cy="1846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t="6939" r="8774" b="8758"/>
          <a:stretch/>
        </p:blipFill>
        <p:spPr>
          <a:xfrm>
            <a:off x="3454442" y="4208516"/>
            <a:ext cx="4931257" cy="2520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Прямая со стрелкой 4"/>
          <p:cNvCxnSpPr>
            <a:cxnSpLocks/>
          </p:cNvCxnSpPr>
          <p:nvPr/>
        </p:nvCxnSpPr>
        <p:spPr>
          <a:xfrm>
            <a:off x="2407031" y="5456789"/>
            <a:ext cx="92250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192612A-9B48-4BC0-A715-E74A8AFE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ВСТУПЛЕНИЕ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80DFBBE-C183-416F-A343-35981747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	</a:t>
            </a:r>
            <a:r>
              <a:rPr lang="ru-RU" sz="2400" b="1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ЦЕЛЬ РАБОТЫ: </a:t>
            </a:r>
            <a:r>
              <a:rPr lang="ru-RU" sz="2400" dirty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М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етодом минимизации энергии Гиббса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определить температурные режимы синтеза и состав возможных кристаллических фаз в стеклообразующей системе </a:t>
            </a:r>
            <a:r>
              <a:rPr kumimoji="0" lang="ru-RU" sz="24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ea typeface="Calibri" pitchFamily="34" charset="0"/>
                <a:cs typeface="Calibri" pitchFamily="34" charset="0"/>
              </a:rPr>
              <a:t>Ge-Ga-Se</a:t>
            </a:r>
            <a:r>
              <a:rPr lang="ru-RU" sz="2400" b="1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63731-B63A-4456-BCF3-549B23B5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02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CD4BBC-E89B-4827-80B2-04BA7814016F}"/>
              </a:ext>
            </a:extLst>
          </p:cNvPr>
          <p:cNvSpPr txBox="1"/>
          <p:nvPr/>
        </p:nvSpPr>
        <p:spPr>
          <a:xfrm>
            <a:off x="4728519" y="1671632"/>
            <a:ext cx="441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Два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раствора: </a:t>
            </a:r>
          </a:p>
          <a:p>
            <a:pPr marL="342900" indent="-342900"/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 кристаллических компонентов</a:t>
            </a:r>
          </a:p>
          <a:p>
            <a:pPr marL="342900" indent="-342900"/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 жидких</a:t>
            </a:r>
            <a:endParaRPr lang="ru-RU" sz="200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7A56D62-F2D6-4FA9-8562-24C32106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ТЕОРЕТИЧЕСКАЯ ЧАСТЬ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070C9E-3A09-4349-9B21-5CDD6176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B3A4-5586-40D7-83BC-00768F72EFDA}"/>
              </a:ext>
            </a:extLst>
          </p:cNvPr>
          <p:cNvSpPr txBox="1"/>
          <p:nvPr/>
        </p:nvSpPr>
        <p:spPr>
          <a:xfrm>
            <a:off x="152400" y="1065050"/>
            <a:ext cx="4415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Общий вид калькулятора </a:t>
            </a:r>
          </a:p>
          <a:p>
            <a:r>
              <a:rPr lang="en-US" dirty="0"/>
              <a:t>Chemical Thermodynamics Calculator 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автор </a:t>
            </a:r>
            <a:r>
              <a:rPr lang="ru-RU" b="1" dirty="0" err="1"/>
              <a:t>КУТЬИН</a:t>
            </a:r>
            <a:r>
              <a:rPr lang="ru-RU" b="1" dirty="0"/>
              <a:t> </a:t>
            </a:r>
            <a:r>
              <a:rPr lang="ru-RU" b="1" dirty="0" err="1"/>
              <a:t>А.М</a:t>
            </a:r>
            <a:r>
              <a:rPr lang="ru-RU" b="1" dirty="0"/>
              <a:t>.</a:t>
            </a:r>
            <a:r>
              <a:rPr lang="ru-RU" dirty="0"/>
              <a:t>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B793B-04A2-431B-A3F8-EFAC14F72D0D}"/>
              </a:ext>
            </a:extLst>
          </p:cNvPr>
          <p:cNvSpPr txBox="1"/>
          <p:nvPr/>
        </p:nvSpPr>
        <p:spPr>
          <a:xfrm>
            <a:off x="4728519" y="2766404"/>
            <a:ext cx="441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2. </a:t>
            </a:r>
            <a:r>
              <a:rPr lang="ru-RU" sz="2000" dirty="0">
                <a:cs typeface="Times New Roman" panose="02020603050405020304" pitchFamily="18" charset="0"/>
              </a:rPr>
              <a:t>Жидкий раствор;</a:t>
            </a:r>
            <a:endParaRPr lang="ru-RU" sz="2000" dirty="0"/>
          </a:p>
          <a:p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Отдельные кристаллические компоненты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304A50-9376-4BDB-8461-7864B4BEF6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399" y="2014261"/>
            <a:ext cx="4419600" cy="2934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D448E-A0B9-4411-B450-7D6E28A41C10}"/>
              </a:ext>
            </a:extLst>
          </p:cNvPr>
          <p:cNvSpPr txBox="1"/>
          <p:nvPr/>
        </p:nvSpPr>
        <p:spPr>
          <a:xfrm>
            <a:off x="4728519" y="4056706"/>
            <a:ext cx="4415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3. </a:t>
            </a:r>
            <a:r>
              <a:rPr lang="ru-RU" sz="2000" dirty="0">
                <a:cs typeface="Times New Roman" panose="02020603050405020304" pitchFamily="18" charset="0"/>
              </a:rPr>
              <a:t>Жидкий раствор;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твердые компоненты исключены</a:t>
            </a:r>
            <a:endParaRPr lang="ru-RU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E04BA-986C-45AB-8D2A-B3A5D9034034}"/>
              </a:ext>
            </a:extLst>
          </p:cNvPr>
          <p:cNvSpPr txBox="1"/>
          <p:nvPr/>
        </p:nvSpPr>
        <p:spPr>
          <a:xfrm>
            <a:off x="152399" y="5255687"/>
            <a:ext cx="8991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	Список источников:</a:t>
            </a:r>
          </a:p>
          <a:p>
            <a:r>
              <a:rPr lang="en-US" sz="1400" dirty="0"/>
              <a:t>[1]	</a:t>
            </a:r>
            <a:r>
              <a:rPr lang="en-US" sz="1400" i="1" dirty="0"/>
              <a:t>M. </a:t>
            </a:r>
            <a:r>
              <a:rPr lang="en-US" sz="1400" i="1" dirty="0" err="1"/>
              <a:t>Binnewies</a:t>
            </a:r>
            <a:r>
              <a:rPr lang="en-US" sz="1400" i="1" dirty="0"/>
              <a:t> </a:t>
            </a:r>
            <a:r>
              <a:rPr lang="en-US" sz="1400" dirty="0"/>
              <a:t>Thermochemical Data of </a:t>
            </a:r>
            <a:r>
              <a:rPr lang="en-US" sz="1400" dirty="0" err="1"/>
              <a:t>Elementsand</a:t>
            </a:r>
            <a:r>
              <a:rPr lang="en-US" sz="1400" dirty="0"/>
              <a:t> Compounds/ M. </a:t>
            </a:r>
            <a:r>
              <a:rPr lang="en-US" sz="1400" dirty="0" err="1"/>
              <a:t>Binnewies</a:t>
            </a:r>
            <a:r>
              <a:rPr lang="en-US" sz="1400" dirty="0"/>
              <a:t>, E. Mike. – Wiley</a:t>
            </a:r>
            <a:r>
              <a:rPr lang="ru-RU" sz="1400" dirty="0"/>
              <a:t>-</a:t>
            </a:r>
            <a:r>
              <a:rPr lang="en-US" sz="1400" dirty="0" err="1"/>
              <a:t>VCH</a:t>
            </a:r>
            <a:r>
              <a:rPr lang="en-US" sz="1400" dirty="0"/>
              <a:t> Verlag GmbH, Weinheim, 2002. - ISBN 3-527-30524</a:t>
            </a:r>
          </a:p>
          <a:p>
            <a:r>
              <a:rPr lang="en-US" sz="1400" dirty="0"/>
              <a:t>[2]	</a:t>
            </a:r>
            <a:r>
              <a:rPr lang="en-US" sz="1400" i="1" dirty="0"/>
              <a:t>NIST Chemistry </a:t>
            </a:r>
            <a:r>
              <a:rPr lang="en-US" sz="1400" i="1" dirty="0" err="1"/>
              <a:t>WebBook</a:t>
            </a:r>
            <a:r>
              <a:rPr lang="en-US" sz="1400" dirty="0"/>
              <a:t>: </a:t>
            </a:r>
            <a:r>
              <a:rPr lang="ru-RU" sz="1400" dirty="0"/>
              <a:t>термодинамическая база данных. </a:t>
            </a:r>
            <a:r>
              <a:rPr lang="en-US" sz="1400" dirty="0"/>
              <a:t>U.S. Secretary of Commerce on behalf of the United States of America, 2018. - URL: </a:t>
            </a:r>
            <a:r>
              <a:rPr lang="en-US" sz="1400" dirty="0">
                <a:hlinkClick r:id="rId4"/>
              </a:rPr>
              <a:t>https://webbook.nist.gov/chemistry/</a:t>
            </a:r>
            <a:r>
              <a:rPr lang="en-US" sz="1400" dirty="0"/>
              <a:t>.</a:t>
            </a:r>
            <a:r>
              <a:rPr lang="ru-RU" sz="1400" dirty="0"/>
              <a:t> </a:t>
            </a:r>
            <a:r>
              <a:rPr lang="en-US" sz="1400" dirty="0"/>
              <a:t> - DOI: https://doi.org/10.18434/T4D303 </a:t>
            </a:r>
          </a:p>
          <a:p>
            <a:r>
              <a:rPr lang="en-US" sz="1400" dirty="0"/>
              <a:t>[3]	</a:t>
            </a:r>
            <a:r>
              <a:rPr lang="ru-RU" sz="1400" i="1" dirty="0"/>
              <a:t>База данных </a:t>
            </a:r>
            <a:r>
              <a:rPr lang="en-US" sz="1400" i="1" dirty="0" err="1"/>
              <a:t>Outotech</a:t>
            </a:r>
            <a:r>
              <a:rPr lang="en-US" sz="1400" dirty="0"/>
              <a:t>. URL: </a:t>
            </a:r>
            <a:r>
              <a:rPr lang="en-US" sz="1400" dirty="0">
                <a:hlinkClick r:id="rId5"/>
              </a:rPr>
              <a:t>https://www.mogroup.com/portfolio/hsc-chemistry/?r=2</a:t>
            </a:r>
            <a:r>
              <a:rPr lang="en-US" sz="1400" dirty="0"/>
              <a:t>.</a:t>
            </a:r>
            <a:r>
              <a:rPr lang="ru-RU" sz="1400" dirty="0"/>
              <a:t> </a:t>
            </a:r>
            <a:endParaRPr lang="en-US" sz="1400" dirty="0"/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189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Фазовые диаграммы систем </a:t>
            </a:r>
            <a:r>
              <a:rPr lang="en-US" dirty="0"/>
              <a:t>Ge-Se, Ge-Ga, Ga-Se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35784E6-2AAF-4BC9-B30E-CA63A90B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3" y="1085331"/>
            <a:ext cx="4055540" cy="2799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0750C36-A92D-46F8-A006-BC7D5E6B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19" y="1085331"/>
            <a:ext cx="3664687" cy="2799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CA5C081-A510-4AE1-B9DD-B2685B5EB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049" y="4044355"/>
            <a:ext cx="3481902" cy="2677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C702A2-388A-427F-8678-13C9718FB845}"/>
              </a:ext>
            </a:extLst>
          </p:cNvPr>
          <p:cNvSpPr txBox="1"/>
          <p:nvPr/>
        </p:nvSpPr>
        <p:spPr>
          <a:xfrm>
            <a:off x="119643" y="3884400"/>
            <a:ext cx="9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Ga-Se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57E99-3FCE-4E36-979B-72E56BF03587}"/>
              </a:ext>
            </a:extLst>
          </p:cNvPr>
          <p:cNvSpPr txBox="1"/>
          <p:nvPr/>
        </p:nvSpPr>
        <p:spPr>
          <a:xfrm>
            <a:off x="7816970" y="3889009"/>
            <a:ext cx="9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Ge-Se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25466-3ED0-4407-9606-E5A4BB7C5145}"/>
              </a:ext>
            </a:extLst>
          </p:cNvPr>
          <p:cNvSpPr txBox="1"/>
          <p:nvPr/>
        </p:nvSpPr>
        <p:spPr>
          <a:xfrm>
            <a:off x="4175182" y="3702039"/>
            <a:ext cx="9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Ga-Se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C1482-C7CC-4C1B-AC9B-F83928C2AA6B}"/>
              </a:ext>
            </a:extLst>
          </p:cNvPr>
          <p:cNvSpPr txBox="1"/>
          <p:nvPr/>
        </p:nvSpPr>
        <p:spPr>
          <a:xfrm>
            <a:off x="119643" y="4318811"/>
            <a:ext cx="97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</a:t>
            </a:r>
          </a:p>
          <a:p>
            <a:r>
              <a:rPr lang="en-US" dirty="0" err="1"/>
              <a:t>GaSe</a:t>
            </a:r>
            <a:endParaRPr lang="en-US" dirty="0"/>
          </a:p>
          <a:p>
            <a:r>
              <a:rPr lang="en-US" dirty="0"/>
              <a:t>Ga2Se3</a:t>
            </a:r>
          </a:p>
          <a:p>
            <a:r>
              <a:rPr lang="en-US" dirty="0"/>
              <a:t>Se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6E7840-9DBE-4672-A2BB-C6CB0F2CA436}"/>
              </a:ext>
            </a:extLst>
          </p:cNvPr>
          <p:cNvSpPr txBox="1"/>
          <p:nvPr/>
        </p:nvSpPr>
        <p:spPr>
          <a:xfrm>
            <a:off x="7816969" y="4318811"/>
            <a:ext cx="97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</a:t>
            </a:r>
          </a:p>
          <a:p>
            <a:r>
              <a:rPr lang="en-US" dirty="0" err="1"/>
              <a:t>GeSe</a:t>
            </a:r>
            <a:endParaRPr lang="en-US" dirty="0"/>
          </a:p>
          <a:p>
            <a:r>
              <a:rPr lang="en-US" dirty="0"/>
              <a:t>GeSe2</a:t>
            </a:r>
          </a:p>
          <a:p>
            <a:r>
              <a:rPr lang="en-US" dirty="0"/>
              <a:t>Se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EE5760-EBD9-4CDA-B27E-37882DCE2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031"/>
            <a:ext cx="9144000" cy="474383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7788" y="2448462"/>
            <a:ext cx="1111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Кривая ДСК</a:t>
            </a:r>
          </a:p>
        </p:txBody>
      </p:sp>
      <p:cxnSp>
        <p:nvCxnSpPr>
          <p:cNvPr id="33" name="Прямая со стрелкой 32"/>
          <p:cNvCxnSpPr>
            <a:cxnSpLocks/>
            <a:stCxn id="31" idx="2"/>
          </p:cNvCxnSpPr>
          <p:nvPr/>
        </p:nvCxnSpPr>
        <p:spPr>
          <a:xfrm>
            <a:off x="773565" y="2748544"/>
            <a:ext cx="324826" cy="4637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91951-34D4-4DB6-BDA9-8610850FCD73}"/>
              </a:ext>
            </a:extLst>
          </p:cNvPr>
          <p:cNvSpPr txBox="1"/>
          <p:nvPr/>
        </p:nvSpPr>
        <p:spPr>
          <a:xfrm>
            <a:off x="2492100" y="4570251"/>
            <a:ext cx="19907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Концентрации веществ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6BD0CC5-A85D-41D7-A576-801A7941C5F8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487467" y="4870333"/>
            <a:ext cx="194649" cy="44492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8705063" y="1165706"/>
            <a:ext cx="442297" cy="1883260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5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56E87C3A-473A-4420-9282-E1873D06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РАСЧЕТА И ДСК СТЕКЛА ДЛЯ СИСТЕМЫ СОСТАВА: </a:t>
            </a:r>
            <a:r>
              <a:rPr lang="en-US" dirty="0"/>
              <a:t>Ge</a:t>
            </a:r>
            <a:r>
              <a:rPr lang="en-US" b="1" dirty="0"/>
              <a:t>20</a:t>
            </a:r>
            <a:r>
              <a:rPr lang="en-US" dirty="0"/>
              <a:t>Ga</a:t>
            </a:r>
            <a:r>
              <a:rPr lang="en-US" b="1" dirty="0"/>
              <a:t>20</a:t>
            </a:r>
            <a:r>
              <a:rPr lang="en-US" dirty="0"/>
              <a:t>Se</a:t>
            </a:r>
            <a:r>
              <a:rPr lang="en-US" b="1" dirty="0"/>
              <a:t>60</a:t>
            </a:r>
            <a:endParaRPr lang="ru-RU" b="1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164012-125C-4366-978D-BBF703D5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E6D65D-BCC1-4636-8DF1-2638DEF12FCC}"/>
              </a:ext>
            </a:extLst>
          </p:cNvPr>
          <p:cNvSpPr txBox="1"/>
          <p:nvPr/>
        </p:nvSpPr>
        <p:spPr>
          <a:xfrm>
            <a:off x="6302379" y="1482125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780 – 820 К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232DC62-DCB3-4B85-B723-33A98A2E66D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152296" y="2066900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9E5D073D-56D2-4658-AE16-86D4A88DBA36}"/>
              </a:ext>
            </a:extLst>
          </p:cNvPr>
          <p:cNvSpPr/>
          <p:nvPr/>
        </p:nvSpPr>
        <p:spPr>
          <a:xfrm>
            <a:off x="-387179" y="706158"/>
            <a:ext cx="10585621" cy="296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216C06B-73F6-4AAE-BDA8-587A031D24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8089"/>
            <a:ext cx="1919008" cy="200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8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5546FA-42E2-461B-B0AE-89D6236F7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79" y="1145030"/>
            <a:ext cx="2621244" cy="27383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532F0C3-BA53-44E3-A1BC-0BEF563E4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" y="1145032"/>
            <a:ext cx="2621243" cy="273834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679A3EA-A414-42AF-8F68-4ADB4E422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43" y="1145031"/>
            <a:ext cx="2625561" cy="27383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6EE54A3-F0F0-42B4-BBEA-66201E13580E}"/>
              </a:ext>
            </a:extLst>
          </p:cNvPr>
          <p:cNvSpPr txBox="1"/>
          <p:nvPr/>
        </p:nvSpPr>
        <p:spPr>
          <a:xfrm>
            <a:off x="1086117" y="1769374"/>
            <a:ext cx="1166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Отдельная фаза </a:t>
            </a:r>
            <a:r>
              <a:rPr lang="en-US" sz="1350" dirty="0"/>
              <a:t>Ge</a:t>
            </a:r>
            <a:endParaRPr lang="ru-RU" sz="1350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5C2CA74-486F-4BBE-AEF3-9F54D1044FB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30507" y="2277205"/>
            <a:ext cx="38893" cy="2770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EBF13C3-C8D8-40F4-B230-E941B9CD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 РАСЧЕТА ЭНЕРГИИ ГИББСА ХИМИЧЕСКИХ КОМПОНЕНТОВ И ИХ СОЕДИНЕНИЙ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10E53C-ADC9-4454-80C5-CE6EB8F3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25721"/>
            <a:ext cx="2057400" cy="365125"/>
          </a:xfrm>
        </p:spPr>
        <p:txBody>
          <a:bodyPr/>
          <a:lstStyle/>
          <a:p>
            <a:fld id="{C9EB4E2A-F2F9-42E4-914F-48C9A8B5C503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3E01CD-052A-451C-B891-ACDC76C083EE}"/>
              </a:ext>
            </a:extLst>
          </p:cNvPr>
          <p:cNvSpPr txBox="1"/>
          <p:nvPr/>
        </p:nvSpPr>
        <p:spPr>
          <a:xfrm>
            <a:off x="1086117" y="3290444"/>
            <a:ext cx="1166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Жидкий раствор </a:t>
            </a:r>
            <a:r>
              <a:rPr lang="en-US" sz="1350" dirty="0"/>
              <a:t>Ge</a:t>
            </a:r>
            <a:endParaRPr lang="ru-RU" sz="1350" dirty="0"/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2AEFA15-4A44-437C-9A99-45A7E61839D9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555336" y="2901548"/>
            <a:ext cx="114064" cy="38889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8967F66-ABDA-4DB9-9EE1-63DA4310BE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" y="3983135"/>
            <a:ext cx="2621243" cy="273834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BC342C6-EE75-4C1B-A201-850330C07F53}"/>
              </a:ext>
            </a:extLst>
          </p:cNvPr>
          <p:cNvSpPr txBox="1"/>
          <p:nvPr/>
        </p:nvSpPr>
        <p:spPr>
          <a:xfrm>
            <a:off x="3888902" y="2300313"/>
            <a:ext cx="16869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Область плавления</a:t>
            </a: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FB9A3600-54FB-481A-8E34-B50408DF35C4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32366" y="1948441"/>
            <a:ext cx="673220" cy="35187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328FE6E-12E6-4DB1-9767-55C1DA5FC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43" y="3887885"/>
            <a:ext cx="2625561" cy="273834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44EF91D-5FA0-45A5-983C-E94D336CD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43" y="1145031"/>
            <a:ext cx="2625561" cy="274285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F9C135C-6FBE-46C0-9A1E-A9230F8B1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031"/>
            <a:ext cx="6445746" cy="3344001"/>
          </a:xfrm>
          <a:prstGeom prst="rect">
            <a:avLst/>
          </a:prstGeom>
        </p:spPr>
      </p:pic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6094235" y="1145031"/>
            <a:ext cx="348408" cy="1483490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56E87C3A-473A-4420-9282-E1873D06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РАСЧЕТА, ЭНЕРГИИ ГИББСА И ДСК СТЕКЛА ДЛЯ СИСТЕМЫ СОСТАВА: </a:t>
            </a:r>
            <a:r>
              <a:rPr lang="en-US" dirty="0"/>
              <a:t>Ge</a:t>
            </a:r>
            <a:r>
              <a:rPr lang="en-US" b="1" dirty="0"/>
              <a:t>20</a:t>
            </a:r>
            <a:r>
              <a:rPr lang="en-US" dirty="0"/>
              <a:t>Ga</a:t>
            </a:r>
            <a:r>
              <a:rPr lang="en-US" b="1" dirty="0"/>
              <a:t>20</a:t>
            </a:r>
            <a:r>
              <a:rPr lang="en-US" dirty="0"/>
              <a:t>Se</a:t>
            </a:r>
            <a:r>
              <a:rPr lang="en-US" b="1" dirty="0"/>
              <a:t>60</a:t>
            </a:r>
            <a:endParaRPr lang="ru-RU" b="1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164012-125C-4366-978D-BBF703D5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9E5D073D-56D2-4658-AE16-86D4A88DBA36}"/>
              </a:ext>
            </a:extLst>
          </p:cNvPr>
          <p:cNvSpPr/>
          <p:nvPr/>
        </p:nvSpPr>
        <p:spPr>
          <a:xfrm>
            <a:off x="-387179" y="706158"/>
            <a:ext cx="10585621" cy="296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86259-6AA2-4F1C-ACDB-20757628264F}"/>
              </a:ext>
            </a:extLst>
          </p:cNvPr>
          <p:cNvSpPr txBox="1"/>
          <p:nvPr/>
        </p:nvSpPr>
        <p:spPr>
          <a:xfrm>
            <a:off x="6791051" y="1899382"/>
            <a:ext cx="1316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Жидкий раствор </a:t>
            </a:r>
            <a:r>
              <a:rPr lang="en-US" sz="1050" dirty="0"/>
              <a:t>Se</a:t>
            </a:r>
            <a:endParaRPr lang="ru-RU" sz="1050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AB61AF6-26E3-41AB-876B-12019F381A30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449078" y="1817864"/>
            <a:ext cx="239282" cy="8151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E08F4F-F2C6-4065-A0D9-183EF5F45C80}"/>
              </a:ext>
            </a:extLst>
          </p:cNvPr>
          <p:cNvSpPr txBox="1"/>
          <p:nvPr/>
        </p:nvSpPr>
        <p:spPr>
          <a:xfrm>
            <a:off x="6979459" y="2816671"/>
            <a:ext cx="1417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Отдельная фаза </a:t>
            </a:r>
            <a:r>
              <a:rPr lang="en-US" sz="1050" dirty="0"/>
              <a:t>Se</a:t>
            </a:r>
            <a:endParaRPr lang="ru-RU" sz="1050" dirty="0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35BC2F5E-97B0-4ED4-ACC4-310B1F5C403F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688360" y="2176732"/>
            <a:ext cx="122496" cy="63993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3CADABE-8B2E-4C27-B8A4-141CE9063E70}"/>
              </a:ext>
            </a:extLst>
          </p:cNvPr>
          <p:cNvSpPr txBox="1"/>
          <p:nvPr/>
        </p:nvSpPr>
        <p:spPr>
          <a:xfrm>
            <a:off x="6979459" y="4428012"/>
            <a:ext cx="148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Жидкий раствор </a:t>
            </a:r>
            <a:r>
              <a:rPr lang="en-US" sz="1050" dirty="0" err="1"/>
              <a:t>GeSe</a:t>
            </a:r>
            <a:endParaRPr lang="ru-RU" sz="105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2EE7F69-2313-4677-BAED-FBC8648C286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37486" y="4681928"/>
            <a:ext cx="83830" cy="28548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46DADBB-2245-427B-98AA-0D628EBCD07D}"/>
              </a:ext>
            </a:extLst>
          </p:cNvPr>
          <p:cNvSpPr txBox="1"/>
          <p:nvPr/>
        </p:nvSpPr>
        <p:spPr>
          <a:xfrm>
            <a:off x="7170322" y="5718501"/>
            <a:ext cx="1417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Отдельная фаза </a:t>
            </a:r>
            <a:r>
              <a:rPr lang="en-US" sz="1050" dirty="0" err="1"/>
              <a:t>GeSe</a:t>
            </a:r>
            <a:endParaRPr lang="ru-RU" sz="1050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537931C2-1856-4755-92A2-5C06E08DD7E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7751036" y="5051416"/>
            <a:ext cx="128187" cy="6670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A844AE-C054-4C4F-B667-AA4E6D7D2C9B}"/>
              </a:ext>
            </a:extLst>
          </p:cNvPr>
          <p:cNvSpPr txBox="1"/>
          <p:nvPr/>
        </p:nvSpPr>
        <p:spPr>
          <a:xfrm>
            <a:off x="4397901" y="1572061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780 – 820 К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F90357F4-9F23-4092-BEE7-733CE52DEB71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247818" y="2156836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37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0857A-B71A-4E37-8E27-044C598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РАСЧЕТА, ЭНЕРГИИ ГИББСА И ДСК СТЕКЛА ДЛЯ СИСТЕМЫ СОСТАВА: </a:t>
            </a:r>
            <a:r>
              <a:rPr lang="en-US" dirty="0"/>
              <a:t>Ge</a:t>
            </a:r>
            <a:r>
              <a:rPr lang="ru-RU" b="1" dirty="0"/>
              <a:t>3</a:t>
            </a:r>
            <a:r>
              <a:rPr lang="en-US" b="1" dirty="0"/>
              <a:t>0</a:t>
            </a:r>
            <a:r>
              <a:rPr lang="en-US" dirty="0"/>
              <a:t>Ga</a:t>
            </a:r>
            <a:r>
              <a:rPr lang="ru-RU" b="1" dirty="0"/>
              <a:t>1</a:t>
            </a:r>
            <a:r>
              <a:rPr lang="en-US" b="1" dirty="0"/>
              <a:t>0</a:t>
            </a:r>
            <a:r>
              <a:rPr lang="en-US" dirty="0"/>
              <a:t>Se</a:t>
            </a:r>
            <a:r>
              <a:rPr lang="en-US" b="1" dirty="0"/>
              <a:t>60</a:t>
            </a:r>
            <a:endParaRPr lang="ru-RU" dirty="0"/>
          </a:p>
        </p:txBody>
      </p:sp>
      <p:sp>
        <p:nvSpPr>
          <p:cNvPr id="53" name="Стрелка: вверх 52">
            <a:extLst>
              <a:ext uri="{FF2B5EF4-FFF2-40B4-BE49-F238E27FC236}">
                <a16:creationId xmlns:a16="http://schemas.microsoft.com/office/drawing/2014/main" id="{8F19A616-BB97-4383-9CDB-E1BC8C2D9C89}"/>
              </a:ext>
            </a:extLst>
          </p:cNvPr>
          <p:cNvSpPr/>
          <p:nvPr/>
        </p:nvSpPr>
        <p:spPr>
          <a:xfrm>
            <a:off x="5968533" y="1029153"/>
            <a:ext cx="307000" cy="130717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b="1" dirty="0">
                <a:solidFill>
                  <a:schemeClr val="tx1"/>
                </a:solidFill>
              </a:rPr>
              <a:t>экзотермический эффект</a:t>
            </a:r>
          </a:p>
        </p:txBody>
      </p:sp>
      <p:sp>
        <p:nvSpPr>
          <p:cNvPr id="63" name="Номер слайда 62">
            <a:extLst>
              <a:ext uri="{FF2B5EF4-FFF2-40B4-BE49-F238E27FC236}">
                <a16:creationId xmlns:a16="http://schemas.microsoft.com/office/drawing/2014/main" id="{1CBEC0F9-6CA2-4552-8705-253C15B2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8522" y="6417255"/>
            <a:ext cx="2057400" cy="365125"/>
          </a:xfrm>
        </p:spPr>
        <p:txBody>
          <a:bodyPr/>
          <a:lstStyle/>
          <a:p>
            <a:fld id="{C9EB4E2A-F2F9-42E4-914F-48C9A8B5C503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00F668-4927-4BB9-AA97-AE75D04FE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031"/>
            <a:ext cx="6445746" cy="33440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BB4797-4BF2-4734-B1F9-E79B58201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43" y="1145032"/>
            <a:ext cx="2625561" cy="274285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CA7D172-AAF8-45C3-A233-9CBDE2F210CC}"/>
              </a:ext>
            </a:extLst>
          </p:cNvPr>
          <p:cNvSpPr txBox="1"/>
          <p:nvPr/>
        </p:nvSpPr>
        <p:spPr>
          <a:xfrm>
            <a:off x="4397901" y="1572061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7</a:t>
            </a:r>
            <a:r>
              <a:rPr lang="en-US" sz="1600" b="1" dirty="0"/>
              <a:t>9</a:t>
            </a:r>
            <a:r>
              <a:rPr lang="ru-RU" sz="1600" b="1" dirty="0"/>
              <a:t>0 – 8</a:t>
            </a:r>
            <a:r>
              <a:rPr lang="en-US" sz="1600" b="1" dirty="0"/>
              <a:t>4</a:t>
            </a:r>
            <a:r>
              <a:rPr lang="ru-RU" sz="1600" b="1" dirty="0"/>
              <a:t>0 К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A00C9D6E-EF7A-480B-9F5A-F694848A3F00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4247818" y="2156836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CCDE12-53A8-47A3-B66E-EFA61A09E688}"/>
              </a:ext>
            </a:extLst>
          </p:cNvPr>
          <p:cNvSpPr txBox="1"/>
          <p:nvPr/>
        </p:nvSpPr>
        <p:spPr>
          <a:xfrm>
            <a:off x="6817485" y="2012017"/>
            <a:ext cx="1316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Жидкий раствор </a:t>
            </a:r>
            <a:r>
              <a:rPr lang="en-US" sz="1050" dirty="0"/>
              <a:t>Se</a:t>
            </a:r>
            <a:endParaRPr lang="ru-RU" sz="1050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D672F98-12A7-4929-BC3C-B87EF3888A1C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7475512" y="1930499"/>
            <a:ext cx="239282" cy="8151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21D0BE5-A6E9-43D1-A2C6-78A1A8F2799B}"/>
              </a:ext>
            </a:extLst>
          </p:cNvPr>
          <p:cNvSpPr txBox="1"/>
          <p:nvPr/>
        </p:nvSpPr>
        <p:spPr>
          <a:xfrm>
            <a:off x="7475512" y="2825926"/>
            <a:ext cx="1417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Отдельная фаза </a:t>
            </a:r>
            <a:r>
              <a:rPr lang="en-US" sz="1050" dirty="0"/>
              <a:t>Se</a:t>
            </a:r>
            <a:endParaRPr lang="ru-RU" sz="1050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2C043252-6D21-4C19-B6EC-C38252BA96C8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8184413" y="2185987"/>
            <a:ext cx="122496" cy="63993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33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A6AF8E8-38C9-4733-938D-3B6959653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46" y="1145032"/>
            <a:ext cx="2625561" cy="274285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0857A-B71A-4E37-8E27-044C598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РАСЧЕТА, ЭНЕРГИИ ГИББСА И ДСК СТЕКЛА ДЛЯ СИСТЕМЫ СОСТАВА: </a:t>
            </a:r>
            <a:r>
              <a:rPr lang="en-US" dirty="0"/>
              <a:t>Ge</a:t>
            </a:r>
            <a:r>
              <a:rPr lang="en-US" b="1" dirty="0"/>
              <a:t>15</a:t>
            </a:r>
            <a:r>
              <a:rPr lang="en-US" dirty="0"/>
              <a:t>Ga2</a:t>
            </a:r>
            <a:r>
              <a:rPr lang="ru-RU" b="1" dirty="0"/>
              <a:t>5</a:t>
            </a:r>
            <a:r>
              <a:rPr lang="en-US" dirty="0"/>
              <a:t>Se</a:t>
            </a:r>
            <a:r>
              <a:rPr lang="en-US" b="1" dirty="0"/>
              <a:t>60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ECAC509-B7BD-4A86-95E6-9233348A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98073-A280-4A81-B774-0F2DE43C14EF}"/>
              </a:ext>
            </a:extLst>
          </p:cNvPr>
          <p:cNvSpPr txBox="1"/>
          <p:nvPr/>
        </p:nvSpPr>
        <p:spPr>
          <a:xfrm>
            <a:off x="6874350" y="1867905"/>
            <a:ext cx="104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Жидкий раствор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7715875-FF77-4D22-9C0B-30501E3A51C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398848" y="1818886"/>
            <a:ext cx="326550" cy="4901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651A32-94CA-48DE-BCEA-61FCFB409426}"/>
              </a:ext>
            </a:extLst>
          </p:cNvPr>
          <p:cNvSpPr txBox="1"/>
          <p:nvPr/>
        </p:nvSpPr>
        <p:spPr>
          <a:xfrm>
            <a:off x="7086600" y="3000461"/>
            <a:ext cx="1673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Отдельная фаза </a:t>
            </a:r>
            <a:r>
              <a:rPr lang="en-US" sz="1200" dirty="0"/>
              <a:t>Se</a:t>
            </a:r>
            <a:endParaRPr lang="ru-RU" sz="12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2A43EB5-DBE6-482F-B93E-6B50C03D8732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725398" y="2258944"/>
            <a:ext cx="197948" cy="74151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E08FB4B-B86B-429B-99EA-9AB05295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032"/>
            <a:ext cx="6445746" cy="33569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205DD4F-65FD-43CD-A6F9-26D36013D059}"/>
              </a:ext>
            </a:extLst>
          </p:cNvPr>
          <p:cNvSpPr txBox="1"/>
          <p:nvPr/>
        </p:nvSpPr>
        <p:spPr>
          <a:xfrm>
            <a:off x="4234863" y="1283130"/>
            <a:ext cx="121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Плавление</a:t>
            </a:r>
          </a:p>
          <a:p>
            <a:r>
              <a:rPr lang="ru-RU" sz="1600" b="1" dirty="0"/>
              <a:t>7</a:t>
            </a:r>
            <a:r>
              <a:rPr lang="en-US" sz="1600" b="1" dirty="0"/>
              <a:t>70</a:t>
            </a:r>
            <a:r>
              <a:rPr lang="ru-RU" sz="1600" b="1" dirty="0"/>
              <a:t> – 8</a:t>
            </a:r>
            <a:r>
              <a:rPr lang="en-US" sz="1600" b="1" dirty="0"/>
              <a:t>15</a:t>
            </a:r>
            <a:r>
              <a:rPr lang="ru-RU" sz="1600" b="1" dirty="0"/>
              <a:t> К</a:t>
            </a:r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D4BF2A1-70E6-4AD8-A399-0191037733E5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4084780" y="1867905"/>
            <a:ext cx="755564" cy="37060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5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2014</TotalTime>
  <Words>504</Words>
  <Application>Microsoft Office PowerPoint</Application>
  <PresentationFormat>Экран (4:3)</PresentationFormat>
  <Paragraphs>105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Презентация PowerPoint</vt:lpstr>
      <vt:lpstr>ВСТУПЛЕНИЕ</vt:lpstr>
      <vt:lpstr>ТЕОРЕТИЧЕСКАЯ ЧАСТЬ</vt:lpstr>
      <vt:lpstr>Фазовые диаграммы систем Ge-Se, Ge-Ga, Ga-Se</vt:lpstr>
      <vt:lpstr>РЕЗУЛЬТАТ РАСЧЕТА И ДСК СТЕКЛА ДЛЯ СИСТЕМЫ СОСТАВА: Ge20Ga20Se60</vt:lpstr>
      <vt:lpstr>РЕЗУЛЬТАТ РАСЧЕТА ЭНЕРГИИ ГИББСА ХИМИЧЕСКИХ КОМПОНЕНТОВ И ИХ СОЕДИНЕНИЙ</vt:lpstr>
      <vt:lpstr>РЕЗУЛЬТАТ РАСЧЕТА, ЭНЕРГИИ ГИББСА И ДСК СТЕКЛА ДЛЯ СИСТЕМЫ СОСТАВА: Ge20Ga20Se60</vt:lpstr>
      <vt:lpstr>РЕЗУЛЬТАТ РАСЧЕТА, ЭНЕРГИИ ГИББСА И ДСК СТЕКЛА ДЛЯ СИСТЕМЫ СОСТАВА: Ge30Ga10Se60</vt:lpstr>
      <vt:lpstr>РЕЗУЛЬТАТ РАСЧЕТА, ЭНЕРГИИ ГИББСА И ДСК СТЕКЛА ДЛЯ СИСТЕМЫ СОСТАВА: Ge15Ga25Se60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IlIa</cp:lastModifiedBy>
  <cp:revision>186</cp:revision>
  <dcterms:created xsi:type="dcterms:W3CDTF">2021-03-22T16:23:39Z</dcterms:created>
  <dcterms:modified xsi:type="dcterms:W3CDTF">2021-04-17T15:12:31Z</dcterms:modified>
</cp:coreProperties>
</file>