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53" r:id="rId2"/>
    <p:sldId id="554" r:id="rId3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710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14" y="324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4/23/2020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itter-friendly z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23,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6277DC6E-13EF-4473-8C7B-8C61E68C0E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385662"/>
            <a:ext cx="4452257" cy="1852139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EC06BE0-D56B-784E-8B22-03B21FD19D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1172825" y="7102602"/>
            <a:ext cx="3010716" cy="855128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23,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23,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April 23,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2019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itter-friendly z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23,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4F60F7C-DC7E-408D-812F-AEEA7A831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72824" y="7102602"/>
            <a:ext cx="3010716" cy="85512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A4CB469-ECE5-431A-AD22-6AE32BD3B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962" y="138156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23,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23,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FA52D317-E006-485E-820B-1248339581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6" y="2783436"/>
            <a:ext cx="6400787" cy="26627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28B9DF-FB2E-46FF-9CFF-30DAE7BB7BB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61CF8A-111C-4A4F-AF36-FCF89E5AF35A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23,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AAB2586D-AB91-4787-9585-BFA186D27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3701" y="319222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23,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B9E44F-721F-457C-9502-D8278E621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DD71AE6-C52A-4B0B-96BD-04C2DE19BD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619" y="3186197"/>
            <a:ext cx="4452257" cy="18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FDF9B8B-F398-4E18-BB2C-309F4196248A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CAFC8-2F0A-4DAA-B7F0-1BA620B86A6F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23,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120775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23,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BD723CA-7005-41F9-9D49-53A03834B889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489187" y="498498"/>
            <a:ext cx="1455413" cy="6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6" r:id="rId3"/>
    <p:sldLayoutId id="2147483699" r:id="rId4"/>
    <p:sldLayoutId id="2147483694" r:id="rId5"/>
    <p:sldLayoutId id="2147483702" r:id="rId6"/>
    <p:sldLayoutId id="2147483700" r:id="rId7"/>
    <p:sldLayoutId id="2147483701" r:id="rId8"/>
    <p:sldLayoutId id="2147483649" r:id="rId9"/>
    <p:sldLayoutId id="2147483656" r:id="rId10"/>
    <p:sldLayoutId id="2147483664" r:id="rId11"/>
    <p:sldLayoutId id="2147483659" r:id="rId12"/>
    <p:sldLayoutId id="2147483650" r:id="rId13"/>
    <p:sldLayoutId id="2147483666" r:id="rId14"/>
    <p:sldLayoutId id="2147483667" r:id="rId15"/>
    <p:sldLayoutId id="2147483652" r:id="rId16"/>
    <p:sldLayoutId id="2147483660" r:id="rId17"/>
    <p:sldLayoutId id="2147483662" r:id="rId18"/>
    <p:sldLayoutId id="2147483663" r:id="rId19"/>
    <p:sldLayoutId id="2147483651" r:id="rId20"/>
    <p:sldLayoutId id="2147483655" r:id="rId21"/>
    <p:sldLayoutId id="2147483661" r:id="rId22"/>
    <p:sldLayoutId id="214748370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53459626-7959-40F0-B36C-952FDF17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SAFe LPM, DXC reference models &amp; Digital Explorer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35B85D0-1B54-4859-A136-B2F13B8A902E}"/>
              </a:ext>
            </a:extLst>
          </p:cNvPr>
          <p:cNvCxnSpPr>
            <a:cxnSpLocks/>
            <a:stCxn id="27" idx="6"/>
          </p:cNvCxnSpPr>
          <p:nvPr/>
        </p:nvCxnSpPr>
        <p:spPr bwMode="auto">
          <a:xfrm flipV="1">
            <a:off x="10171443" y="3497493"/>
            <a:ext cx="1034270" cy="641672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1742F9-D4D0-413F-85ED-A5656CA8FEB9}"/>
              </a:ext>
            </a:extLst>
          </p:cNvPr>
          <p:cNvCxnSpPr>
            <a:cxnSpLocks/>
            <a:stCxn id="27" idx="6"/>
          </p:cNvCxnSpPr>
          <p:nvPr/>
        </p:nvCxnSpPr>
        <p:spPr bwMode="auto">
          <a:xfrm>
            <a:off x="10171443" y="4139165"/>
            <a:ext cx="1083817" cy="545999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EC3CE4-A8FF-41EB-A677-2AEC4E172C2E}"/>
              </a:ext>
            </a:extLst>
          </p:cNvPr>
          <p:cNvCxnSpPr>
            <a:cxnSpLocks/>
            <a:stCxn id="31" idx="6"/>
            <a:endCxn id="23" idx="2"/>
          </p:cNvCxnSpPr>
          <p:nvPr/>
        </p:nvCxnSpPr>
        <p:spPr bwMode="auto">
          <a:xfrm>
            <a:off x="4129514" y="3565446"/>
            <a:ext cx="818534" cy="573719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E31489A-3924-4669-B1D4-C45C5553DAB3}"/>
              </a:ext>
            </a:extLst>
          </p:cNvPr>
          <p:cNvSpPr/>
          <p:nvPr/>
        </p:nvSpPr>
        <p:spPr>
          <a:xfrm>
            <a:off x="3429817" y="3215597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6A9AE9-9DC8-4A47-9735-2C5A86B6487C}"/>
              </a:ext>
            </a:extLst>
          </p:cNvPr>
          <p:cNvSpPr/>
          <p:nvPr/>
        </p:nvSpPr>
        <p:spPr>
          <a:xfrm>
            <a:off x="1921846" y="3789316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98F168D-2CFF-46F1-8ABC-0AECA3F644D6}"/>
              </a:ext>
            </a:extLst>
          </p:cNvPr>
          <p:cNvCxnSpPr>
            <a:cxnSpLocks/>
          </p:cNvCxnSpPr>
          <p:nvPr/>
        </p:nvCxnSpPr>
        <p:spPr>
          <a:xfrm>
            <a:off x="4541346" y="2809041"/>
            <a:ext cx="0" cy="2661915"/>
          </a:xfrm>
          <a:prstGeom prst="line">
            <a:avLst/>
          </a:prstGeom>
          <a:ln w="28575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967337-270D-4C38-8C39-732677B8FE28}"/>
              </a:ext>
            </a:extLst>
          </p:cNvPr>
          <p:cNvCxnSpPr>
            <a:cxnSpLocks/>
          </p:cNvCxnSpPr>
          <p:nvPr/>
        </p:nvCxnSpPr>
        <p:spPr>
          <a:xfrm>
            <a:off x="9080648" y="2797259"/>
            <a:ext cx="0" cy="2685478"/>
          </a:xfrm>
          <a:prstGeom prst="line">
            <a:avLst/>
          </a:prstGeom>
          <a:ln w="28575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778E2A-27B2-45F1-B733-997537A329EE}"/>
              </a:ext>
            </a:extLst>
          </p:cNvPr>
          <p:cNvCxnSpPr>
            <a:cxnSpLocks/>
          </p:cNvCxnSpPr>
          <p:nvPr/>
        </p:nvCxnSpPr>
        <p:spPr>
          <a:xfrm>
            <a:off x="7567548" y="2809041"/>
            <a:ext cx="0" cy="2661915"/>
          </a:xfrm>
          <a:prstGeom prst="line">
            <a:avLst/>
          </a:prstGeom>
          <a:ln w="28575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Arrow Connector 19">
            <a:extLst>
              <a:ext uri="{FF2B5EF4-FFF2-40B4-BE49-F238E27FC236}">
                <a16:creationId xmlns:a16="http://schemas.microsoft.com/office/drawing/2014/main" id="{9B697FAD-EA20-4541-A477-9AB46B197505}"/>
              </a:ext>
            </a:extLst>
          </p:cNvPr>
          <p:cNvCxnSpPr>
            <a:cxnSpLocks/>
            <a:stCxn id="19" idx="0"/>
            <a:endCxn id="27" idx="0"/>
          </p:cNvCxnSpPr>
          <p:nvPr/>
        </p:nvCxnSpPr>
        <p:spPr>
          <a:xfrm rot="5400000" flipH="1" flipV="1">
            <a:off x="6046645" y="14366"/>
            <a:ext cx="12700" cy="7549900"/>
          </a:xfrm>
          <a:prstGeom prst="curvedConnector3">
            <a:avLst>
              <a:gd name="adj1" fmla="val 10639598"/>
            </a:avLst>
          </a:prstGeom>
          <a:ln w="19050" cap="sq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247D87-A130-4A90-BAAF-24A406B90E07}"/>
              </a:ext>
            </a:extLst>
          </p:cNvPr>
          <p:cNvCxnSpPr>
            <a:cxnSpLocks/>
            <a:stCxn id="19" idx="0"/>
            <a:endCxn id="33" idx="0"/>
          </p:cNvCxnSpPr>
          <p:nvPr/>
        </p:nvCxnSpPr>
        <p:spPr>
          <a:xfrm rot="5400000" flipH="1" flipV="1">
            <a:off x="4251922" y="1235371"/>
            <a:ext cx="573719" cy="4534172"/>
          </a:xfrm>
          <a:prstGeom prst="curvedConnector3">
            <a:avLst>
              <a:gd name="adj1" fmla="val 185608"/>
            </a:avLst>
          </a:prstGeom>
          <a:ln w="19050" cap="sq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9A14487-02CA-4B5B-A8C4-9BD38E16DA37}"/>
              </a:ext>
            </a:extLst>
          </p:cNvPr>
          <p:cNvCxnSpPr>
            <a:cxnSpLocks/>
            <a:stCxn id="33" idx="6"/>
          </p:cNvCxnSpPr>
          <p:nvPr/>
        </p:nvCxnSpPr>
        <p:spPr bwMode="auto">
          <a:xfrm>
            <a:off x="7155715" y="3565446"/>
            <a:ext cx="1165817" cy="592103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44DD4B-20F4-4212-89E9-838562515652}"/>
              </a:ext>
            </a:extLst>
          </p:cNvPr>
          <p:cNvCxnSpPr>
            <a:cxnSpLocks/>
            <a:stCxn id="34" idx="6"/>
          </p:cNvCxnSpPr>
          <p:nvPr/>
        </p:nvCxnSpPr>
        <p:spPr bwMode="auto">
          <a:xfrm flipV="1">
            <a:off x="7155715" y="4157549"/>
            <a:ext cx="1148774" cy="511472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E7EB6E-A196-43A9-BC5D-7F9D13C36D65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 bwMode="auto">
          <a:xfrm flipV="1">
            <a:off x="4129514" y="4139165"/>
            <a:ext cx="818534" cy="529856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F9870D7-90CC-4B5B-A1A4-151C9100B6EF}"/>
              </a:ext>
            </a:extLst>
          </p:cNvPr>
          <p:cNvSpPr/>
          <p:nvPr/>
        </p:nvSpPr>
        <p:spPr>
          <a:xfrm>
            <a:off x="3429817" y="4319172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445CD4-1B55-41C9-8647-F196B00A021B}"/>
              </a:ext>
            </a:extLst>
          </p:cNvPr>
          <p:cNvSpPr/>
          <p:nvPr/>
        </p:nvSpPr>
        <p:spPr>
          <a:xfrm>
            <a:off x="3429817" y="3789316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5BF81C-E824-4484-B617-57A6D83DF1F4}"/>
              </a:ext>
            </a:extLst>
          </p:cNvPr>
          <p:cNvSpPr/>
          <p:nvPr/>
        </p:nvSpPr>
        <p:spPr>
          <a:xfrm>
            <a:off x="6456018" y="3215597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D1C12E-1A8D-42F4-850E-C140D6ED8E82}"/>
              </a:ext>
            </a:extLst>
          </p:cNvPr>
          <p:cNvSpPr/>
          <p:nvPr/>
        </p:nvSpPr>
        <p:spPr>
          <a:xfrm>
            <a:off x="6456018" y="4319172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7DE66D-85E8-45BE-835C-BB6DB77AEDF1}"/>
              </a:ext>
            </a:extLst>
          </p:cNvPr>
          <p:cNvSpPr/>
          <p:nvPr/>
        </p:nvSpPr>
        <p:spPr>
          <a:xfrm>
            <a:off x="6461149" y="3789316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EE5FE0-A027-43A3-A374-057E1313544A}"/>
              </a:ext>
            </a:extLst>
          </p:cNvPr>
          <p:cNvSpPr/>
          <p:nvPr/>
        </p:nvSpPr>
        <p:spPr>
          <a:xfrm>
            <a:off x="9471746" y="3789316"/>
            <a:ext cx="699697" cy="6996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64E044-D8CC-4D00-B6A4-8EAB4AD6EEB8}"/>
              </a:ext>
            </a:extLst>
          </p:cNvPr>
          <p:cNvSpPr txBox="1"/>
          <p:nvPr/>
        </p:nvSpPr>
        <p:spPr>
          <a:xfrm>
            <a:off x="4953030" y="4538310"/>
            <a:ext cx="763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Portfolio</a:t>
            </a:r>
            <a:b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38DC3F-2F24-41F1-A796-D5C992FB7EB4}"/>
              </a:ext>
            </a:extLst>
          </p:cNvPr>
          <p:cNvSpPr txBox="1"/>
          <p:nvPr/>
        </p:nvSpPr>
        <p:spPr>
          <a:xfrm>
            <a:off x="3099831" y="5072069"/>
            <a:ext cx="135966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b="1"/>
            </a:lvl1pPr>
          </a:lstStyle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Strategic Themes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47BCB-875C-4A62-AE5F-303FDD667FB6}"/>
              </a:ext>
            </a:extLst>
          </p:cNvPr>
          <p:cNvSpPr txBox="1"/>
          <p:nvPr/>
        </p:nvSpPr>
        <p:spPr>
          <a:xfrm>
            <a:off x="6356678" y="505964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Hypothesis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FA5D33-282F-4E95-A564-2DE1870F2671}"/>
              </a:ext>
            </a:extLst>
          </p:cNvPr>
          <p:cNvSpPr txBox="1"/>
          <p:nvPr/>
        </p:nvSpPr>
        <p:spPr>
          <a:xfrm>
            <a:off x="7765461" y="4551302"/>
            <a:ext cx="118974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 </a:t>
            </a:r>
            <a:b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Case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182DDD-445A-4765-A829-25E2D7EB6A1E}"/>
              </a:ext>
            </a:extLst>
          </p:cNvPr>
          <p:cNvSpPr txBox="1"/>
          <p:nvPr/>
        </p:nvSpPr>
        <p:spPr>
          <a:xfrm>
            <a:off x="9199652" y="4529607"/>
            <a:ext cx="1265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“large” Solution</a:t>
            </a:r>
            <a:b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850557-A389-43FF-89C9-B8814A2895B3}"/>
              </a:ext>
            </a:extLst>
          </p:cNvPr>
          <p:cNvSpPr/>
          <p:nvPr/>
        </p:nvSpPr>
        <p:spPr>
          <a:xfrm>
            <a:off x="4948048" y="3789316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B05481-0D15-47D7-B685-A02268A3C562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 bwMode="auto">
          <a:xfrm>
            <a:off x="7160846" y="4139165"/>
            <a:ext cx="813404" cy="0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359C0C5-ED41-431C-8FCB-14B76A520B5F}"/>
              </a:ext>
            </a:extLst>
          </p:cNvPr>
          <p:cNvSpPr/>
          <p:nvPr/>
        </p:nvSpPr>
        <p:spPr>
          <a:xfrm>
            <a:off x="7974250" y="3789316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12CAE1-F8E7-4B69-92FD-FBFCBBFC87E4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 bwMode="auto">
          <a:xfrm>
            <a:off x="4129514" y="4139165"/>
            <a:ext cx="818534" cy="0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3E9FF24-D35E-42D2-AADA-887CD78B3C37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 bwMode="auto">
          <a:xfrm>
            <a:off x="5647745" y="4139165"/>
            <a:ext cx="813404" cy="0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D86770-87C4-408B-AA17-F10AD550BFCD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 bwMode="auto">
          <a:xfrm>
            <a:off x="8673947" y="4139165"/>
            <a:ext cx="797799" cy="0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AFEE9A5-7FEA-4C68-BBFF-0265F648E6C0}"/>
              </a:ext>
            </a:extLst>
          </p:cNvPr>
          <p:cNvCxnSpPr>
            <a:cxnSpLocks/>
            <a:stCxn id="27" idx="6"/>
          </p:cNvCxnSpPr>
          <p:nvPr/>
        </p:nvCxnSpPr>
        <p:spPr bwMode="auto">
          <a:xfrm flipV="1">
            <a:off x="10171443" y="4137429"/>
            <a:ext cx="844948" cy="1736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A9DF74C-2F21-417D-8DC0-722B8FEC938A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108441" y="4137428"/>
            <a:ext cx="813405" cy="1737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2F8F76-F9B7-47D7-A35D-C4DF9EBE0287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2621543" y="4139165"/>
            <a:ext cx="808274" cy="1738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37919E4-4C48-4C23-94A1-7BDF0CED072D}"/>
              </a:ext>
            </a:extLst>
          </p:cNvPr>
          <p:cNvCxnSpPr>
            <a:cxnSpLocks/>
            <a:endCxn id="31" idx="2"/>
          </p:cNvCxnSpPr>
          <p:nvPr/>
        </p:nvCxnSpPr>
        <p:spPr bwMode="auto">
          <a:xfrm flipV="1">
            <a:off x="2621543" y="3565446"/>
            <a:ext cx="808274" cy="575456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4A32979-66AC-4AE2-A332-4A0DA28EC435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>
            <a:off x="2621543" y="4140902"/>
            <a:ext cx="808274" cy="528119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873411-48F7-4892-9B9B-E748678BB949}"/>
              </a:ext>
            </a:extLst>
          </p:cNvPr>
          <p:cNvSpPr txBox="1"/>
          <p:nvPr/>
        </p:nvSpPr>
        <p:spPr>
          <a:xfrm>
            <a:off x="1861426" y="4551302"/>
            <a:ext cx="820537" cy="2954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Analyse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7EEE5A-2B9D-4A7A-945D-9D1017D0341C}"/>
              </a:ext>
            </a:extLst>
          </p:cNvPr>
          <p:cNvSpPr txBox="1"/>
          <p:nvPr/>
        </p:nvSpPr>
        <p:spPr>
          <a:xfrm>
            <a:off x="7082119" y="5724716"/>
            <a:ext cx="670376" cy="171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Review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EAB096-2631-4051-945D-A3D17D2BDA00}"/>
              </a:ext>
            </a:extLst>
          </p:cNvPr>
          <p:cNvSpPr txBox="1"/>
          <p:nvPr/>
        </p:nvSpPr>
        <p:spPr>
          <a:xfrm>
            <a:off x="8736750" y="5506645"/>
            <a:ext cx="670376" cy="171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Review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CC8A6C-DB99-4B25-9AE5-A0720227E2F5}"/>
              </a:ext>
            </a:extLst>
          </p:cNvPr>
          <p:cNvSpPr txBox="1"/>
          <p:nvPr/>
        </p:nvSpPr>
        <p:spPr>
          <a:xfrm>
            <a:off x="4255410" y="5722906"/>
            <a:ext cx="670376" cy="171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Review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9E1E124-544C-4086-AC00-B8AB3EFD1AC8}"/>
              </a:ext>
            </a:extLst>
          </p:cNvPr>
          <p:cNvSpPr txBox="1"/>
          <p:nvPr/>
        </p:nvSpPr>
        <p:spPr>
          <a:xfrm rot="198767">
            <a:off x="6014617" y="2333573"/>
            <a:ext cx="108555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Reuse existing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CBF1EE8-718E-4BD0-9A31-1FC154D98D0B}"/>
              </a:ext>
            </a:extLst>
          </p:cNvPr>
          <p:cNvSpPr/>
          <p:nvPr/>
        </p:nvSpPr>
        <p:spPr>
          <a:xfrm>
            <a:off x="10909526" y="3193102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43B2046-85FA-4B61-84B6-5F43F7DFFBEE}"/>
              </a:ext>
            </a:extLst>
          </p:cNvPr>
          <p:cNvSpPr/>
          <p:nvPr/>
        </p:nvSpPr>
        <p:spPr>
          <a:xfrm>
            <a:off x="10909526" y="4296677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B0B9178-D00F-452C-A338-F14EAA4D9819}"/>
              </a:ext>
            </a:extLst>
          </p:cNvPr>
          <p:cNvSpPr/>
          <p:nvPr/>
        </p:nvSpPr>
        <p:spPr>
          <a:xfrm>
            <a:off x="10914657" y="3766821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327415-65C2-4EF0-B759-70C376A60FC6}"/>
              </a:ext>
            </a:extLst>
          </p:cNvPr>
          <p:cNvSpPr txBox="1"/>
          <p:nvPr/>
        </p:nvSpPr>
        <p:spPr>
          <a:xfrm>
            <a:off x="10645959" y="5106455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 Models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58B20E-1475-47D4-8946-12A5778D5A68}"/>
              </a:ext>
            </a:extLst>
          </p:cNvPr>
          <p:cNvCxnSpPr>
            <a:cxnSpLocks/>
            <a:stCxn id="61" idx="6"/>
            <a:endCxn id="143" idx="1"/>
          </p:cNvCxnSpPr>
          <p:nvPr/>
        </p:nvCxnSpPr>
        <p:spPr bwMode="auto">
          <a:xfrm flipV="1">
            <a:off x="11614354" y="4100526"/>
            <a:ext cx="654821" cy="16144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88" name="Straight Connector 143">
            <a:extLst>
              <a:ext uri="{FF2B5EF4-FFF2-40B4-BE49-F238E27FC236}">
                <a16:creationId xmlns:a16="http://schemas.microsoft.com/office/drawing/2014/main" id="{94D7485C-7B0F-45EC-AF89-B52952DAEAE6}"/>
              </a:ext>
            </a:extLst>
          </p:cNvPr>
          <p:cNvCxnSpPr>
            <a:cxnSpLocks/>
            <a:stCxn id="143" idx="3"/>
            <a:endCxn id="59" idx="0"/>
          </p:cNvCxnSpPr>
          <p:nvPr/>
        </p:nvCxnSpPr>
        <p:spPr bwMode="auto">
          <a:xfrm flipH="1" flipV="1">
            <a:off x="11259375" y="3193102"/>
            <a:ext cx="2262584" cy="907424"/>
          </a:xfrm>
          <a:prstGeom prst="curvedConnector4">
            <a:avLst>
              <a:gd name="adj1" fmla="val -28509"/>
              <a:gd name="adj2" fmla="val 217979"/>
            </a:avLst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3" name="Arrow: Pentagon 142">
            <a:extLst>
              <a:ext uri="{FF2B5EF4-FFF2-40B4-BE49-F238E27FC236}">
                <a16:creationId xmlns:a16="http://schemas.microsoft.com/office/drawing/2014/main" id="{AFA60623-7191-44F3-AC04-E9D5F9C52461}"/>
              </a:ext>
            </a:extLst>
          </p:cNvPr>
          <p:cNvSpPr/>
          <p:nvPr/>
        </p:nvSpPr>
        <p:spPr>
          <a:xfrm>
            <a:off x="12269175" y="3910438"/>
            <a:ext cx="1252784" cy="380176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Program Backlog</a:t>
            </a:r>
          </a:p>
        </p:txBody>
      </p:sp>
    </p:spTree>
    <p:extLst>
      <p:ext uri="{BB962C8B-B14F-4D97-AF65-F5344CB8AC3E}">
        <p14:creationId xmlns:p14="http://schemas.microsoft.com/office/powerpoint/2010/main" val="20659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53459626-7959-40F0-B36C-952FDF17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SAFe LPM, DXC reference models &amp; Digital Explorer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35B85D0-1B54-4859-A136-B2F13B8A902E}"/>
              </a:ext>
            </a:extLst>
          </p:cNvPr>
          <p:cNvCxnSpPr>
            <a:cxnSpLocks/>
            <a:stCxn id="27" idx="6"/>
          </p:cNvCxnSpPr>
          <p:nvPr/>
        </p:nvCxnSpPr>
        <p:spPr bwMode="auto">
          <a:xfrm flipV="1">
            <a:off x="10171443" y="2561959"/>
            <a:ext cx="1034270" cy="641672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1742F9-D4D0-413F-85ED-A5656CA8FEB9}"/>
              </a:ext>
            </a:extLst>
          </p:cNvPr>
          <p:cNvCxnSpPr>
            <a:cxnSpLocks/>
            <a:stCxn id="27" idx="6"/>
          </p:cNvCxnSpPr>
          <p:nvPr/>
        </p:nvCxnSpPr>
        <p:spPr bwMode="auto">
          <a:xfrm>
            <a:off x="10171443" y="3203631"/>
            <a:ext cx="1083817" cy="545999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EC3CE4-A8FF-41EB-A677-2AEC4E172C2E}"/>
              </a:ext>
            </a:extLst>
          </p:cNvPr>
          <p:cNvCxnSpPr>
            <a:cxnSpLocks/>
            <a:stCxn id="31" idx="6"/>
            <a:endCxn id="23" idx="2"/>
          </p:cNvCxnSpPr>
          <p:nvPr/>
        </p:nvCxnSpPr>
        <p:spPr bwMode="auto">
          <a:xfrm>
            <a:off x="4129514" y="2629912"/>
            <a:ext cx="818534" cy="573719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E31489A-3924-4669-B1D4-C45C5553DAB3}"/>
              </a:ext>
            </a:extLst>
          </p:cNvPr>
          <p:cNvSpPr/>
          <p:nvPr/>
        </p:nvSpPr>
        <p:spPr>
          <a:xfrm>
            <a:off x="3429817" y="2280063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6A9AE9-9DC8-4A47-9735-2C5A86B6487C}"/>
              </a:ext>
            </a:extLst>
          </p:cNvPr>
          <p:cNvSpPr/>
          <p:nvPr/>
        </p:nvSpPr>
        <p:spPr>
          <a:xfrm>
            <a:off x="1921846" y="2853782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98F168D-2CFF-46F1-8ABC-0AECA3F644D6}"/>
              </a:ext>
            </a:extLst>
          </p:cNvPr>
          <p:cNvCxnSpPr>
            <a:cxnSpLocks/>
          </p:cNvCxnSpPr>
          <p:nvPr/>
        </p:nvCxnSpPr>
        <p:spPr>
          <a:xfrm>
            <a:off x="4541346" y="1873507"/>
            <a:ext cx="0" cy="2661915"/>
          </a:xfrm>
          <a:prstGeom prst="line">
            <a:avLst/>
          </a:prstGeom>
          <a:ln w="28575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967337-270D-4C38-8C39-732677B8FE28}"/>
              </a:ext>
            </a:extLst>
          </p:cNvPr>
          <p:cNvCxnSpPr>
            <a:cxnSpLocks/>
          </p:cNvCxnSpPr>
          <p:nvPr/>
        </p:nvCxnSpPr>
        <p:spPr>
          <a:xfrm>
            <a:off x="9080648" y="1861725"/>
            <a:ext cx="0" cy="2685478"/>
          </a:xfrm>
          <a:prstGeom prst="line">
            <a:avLst/>
          </a:prstGeom>
          <a:ln w="28575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778E2A-27B2-45F1-B733-997537A329EE}"/>
              </a:ext>
            </a:extLst>
          </p:cNvPr>
          <p:cNvCxnSpPr>
            <a:cxnSpLocks/>
          </p:cNvCxnSpPr>
          <p:nvPr/>
        </p:nvCxnSpPr>
        <p:spPr>
          <a:xfrm>
            <a:off x="7567548" y="1873507"/>
            <a:ext cx="0" cy="2661915"/>
          </a:xfrm>
          <a:prstGeom prst="line">
            <a:avLst/>
          </a:prstGeom>
          <a:ln w="28575" cap="sq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Arrow Connector 19">
            <a:extLst>
              <a:ext uri="{FF2B5EF4-FFF2-40B4-BE49-F238E27FC236}">
                <a16:creationId xmlns:a16="http://schemas.microsoft.com/office/drawing/2014/main" id="{9B697FAD-EA20-4541-A477-9AB46B197505}"/>
              </a:ext>
            </a:extLst>
          </p:cNvPr>
          <p:cNvCxnSpPr>
            <a:cxnSpLocks/>
            <a:stCxn id="19" idx="0"/>
            <a:endCxn id="27" idx="0"/>
          </p:cNvCxnSpPr>
          <p:nvPr/>
        </p:nvCxnSpPr>
        <p:spPr>
          <a:xfrm rot="5400000" flipH="1" flipV="1">
            <a:off x="6046645" y="-921168"/>
            <a:ext cx="12700" cy="7549900"/>
          </a:xfrm>
          <a:prstGeom prst="curvedConnector3">
            <a:avLst>
              <a:gd name="adj1" fmla="val 10639598"/>
            </a:avLst>
          </a:prstGeom>
          <a:ln w="19050" cap="sq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247D87-A130-4A90-BAAF-24A406B90E07}"/>
              </a:ext>
            </a:extLst>
          </p:cNvPr>
          <p:cNvCxnSpPr>
            <a:cxnSpLocks/>
            <a:stCxn id="19" idx="0"/>
            <a:endCxn id="33" idx="0"/>
          </p:cNvCxnSpPr>
          <p:nvPr/>
        </p:nvCxnSpPr>
        <p:spPr>
          <a:xfrm rot="5400000" flipH="1" flipV="1">
            <a:off x="4251922" y="299837"/>
            <a:ext cx="573719" cy="4534172"/>
          </a:xfrm>
          <a:prstGeom prst="curvedConnector3">
            <a:avLst>
              <a:gd name="adj1" fmla="val 182452"/>
            </a:avLst>
          </a:prstGeom>
          <a:ln w="19050" cap="sq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9A14487-02CA-4B5B-A8C4-9BD38E16DA37}"/>
              </a:ext>
            </a:extLst>
          </p:cNvPr>
          <p:cNvCxnSpPr>
            <a:cxnSpLocks/>
            <a:stCxn id="33" idx="6"/>
          </p:cNvCxnSpPr>
          <p:nvPr/>
        </p:nvCxnSpPr>
        <p:spPr bwMode="auto">
          <a:xfrm>
            <a:off x="7155715" y="2629912"/>
            <a:ext cx="1165817" cy="592103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44DD4B-20F4-4212-89E9-838562515652}"/>
              </a:ext>
            </a:extLst>
          </p:cNvPr>
          <p:cNvCxnSpPr>
            <a:cxnSpLocks/>
            <a:stCxn id="34" idx="6"/>
          </p:cNvCxnSpPr>
          <p:nvPr/>
        </p:nvCxnSpPr>
        <p:spPr bwMode="auto">
          <a:xfrm flipV="1">
            <a:off x="7155715" y="3222015"/>
            <a:ext cx="1148774" cy="511472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E7EB6E-A196-43A9-BC5D-7F9D13C36D65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 bwMode="auto">
          <a:xfrm flipV="1">
            <a:off x="4129514" y="3203631"/>
            <a:ext cx="818534" cy="529856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F9870D7-90CC-4B5B-A1A4-151C9100B6EF}"/>
              </a:ext>
            </a:extLst>
          </p:cNvPr>
          <p:cNvSpPr/>
          <p:nvPr/>
        </p:nvSpPr>
        <p:spPr>
          <a:xfrm>
            <a:off x="3429817" y="3383638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445CD4-1B55-41C9-8647-F196B00A021B}"/>
              </a:ext>
            </a:extLst>
          </p:cNvPr>
          <p:cNvSpPr/>
          <p:nvPr/>
        </p:nvSpPr>
        <p:spPr>
          <a:xfrm>
            <a:off x="3429817" y="2853782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5BF81C-E824-4484-B617-57A6D83DF1F4}"/>
              </a:ext>
            </a:extLst>
          </p:cNvPr>
          <p:cNvSpPr/>
          <p:nvPr/>
        </p:nvSpPr>
        <p:spPr>
          <a:xfrm>
            <a:off x="6456018" y="2280063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D1C12E-1A8D-42F4-850E-C140D6ED8E82}"/>
              </a:ext>
            </a:extLst>
          </p:cNvPr>
          <p:cNvSpPr/>
          <p:nvPr/>
        </p:nvSpPr>
        <p:spPr>
          <a:xfrm>
            <a:off x="6456018" y="3383638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7DE66D-85E8-45BE-835C-BB6DB77AEDF1}"/>
              </a:ext>
            </a:extLst>
          </p:cNvPr>
          <p:cNvSpPr/>
          <p:nvPr/>
        </p:nvSpPr>
        <p:spPr>
          <a:xfrm>
            <a:off x="6461149" y="2853782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EE5FE0-A027-43A3-A374-057E1313544A}"/>
              </a:ext>
            </a:extLst>
          </p:cNvPr>
          <p:cNvSpPr/>
          <p:nvPr/>
        </p:nvSpPr>
        <p:spPr>
          <a:xfrm>
            <a:off x="9471746" y="2853782"/>
            <a:ext cx="699697" cy="6996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64E044-D8CC-4D00-B6A4-8EAB4AD6EEB8}"/>
              </a:ext>
            </a:extLst>
          </p:cNvPr>
          <p:cNvSpPr txBox="1"/>
          <p:nvPr/>
        </p:nvSpPr>
        <p:spPr>
          <a:xfrm>
            <a:off x="4953030" y="3602776"/>
            <a:ext cx="763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Portfolio</a:t>
            </a:r>
            <a:b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38DC3F-2F24-41F1-A796-D5C992FB7EB4}"/>
              </a:ext>
            </a:extLst>
          </p:cNvPr>
          <p:cNvSpPr txBox="1"/>
          <p:nvPr/>
        </p:nvSpPr>
        <p:spPr>
          <a:xfrm>
            <a:off x="3099831" y="4136535"/>
            <a:ext cx="135966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100" b="1"/>
            </a:lvl1pPr>
          </a:lstStyle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Strategic Themes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47BCB-875C-4A62-AE5F-303FDD667FB6}"/>
              </a:ext>
            </a:extLst>
          </p:cNvPr>
          <p:cNvSpPr txBox="1"/>
          <p:nvPr/>
        </p:nvSpPr>
        <p:spPr>
          <a:xfrm>
            <a:off x="6356678" y="4124106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Hypothesis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FA5D33-282F-4E95-A564-2DE1870F2671}"/>
              </a:ext>
            </a:extLst>
          </p:cNvPr>
          <p:cNvSpPr txBox="1"/>
          <p:nvPr/>
        </p:nvSpPr>
        <p:spPr>
          <a:xfrm>
            <a:off x="7765461" y="3615768"/>
            <a:ext cx="118974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 </a:t>
            </a:r>
            <a:b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Case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182DDD-445A-4765-A829-25E2D7EB6A1E}"/>
              </a:ext>
            </a:extLst>
          </p:cNvPr>
          <p:cNvSpPr txBox="1"/>
          <p:nvPr/>
        </p:nvSpPr>
        <p:spPr>
          <a:xfrm>
            <a:off x="9199652" y="3594073"/>
            <a:ext cx="1265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“large” Solution</a:t>
            </a:r>
            <a:b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850557-A389-43FF-89C9-B8814A2895B3}"/>
              </a:ext>
            </a:extLst>
          </p:cNvPr>
          <p:cNvSpPr/>
          <p:nvPr/>
        </p:nvSpPr>
        <p:spPr>
          <a:xfrm>
            <a:off x="4948048" y="2853782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B05481-0D15-47D7-B685-A02268A3C562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 bwMode="auto">
          <a:xfrm>
            <a:off x="7160846" y="3203631"/>
            <a:ext cx="813404" cy="0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359C0C5-ED41-431C-8FCB-14B76A520B5F}"/>
              </a:ext>
            </a:extLst>
          </p:cNvPr>
          <p:cNvSpPr/>
          <p:nvPr/>
        </p:nvSpPr>
        <p:spPr>
          <a:xfrm>
            <a:off x="7974250" y="2853782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12CAE1-F8E7-4B69-92FD-FBFCBBFC87E4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 bwMode="auto">
          <a:xfrm>
            <a:off x="4129514" y="3203631"/>
            <a:ext cx="818534" cy="0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3E9FF24-D35E-42D2-AADA-887CD78B3C37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 bwMode="auto">
          <a:xfrm>
            <a:off x="5647745" y="3203631"/>
            <a:ext cx="813404" cy="0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D86770-87C4-408B-AA17-F10AD550BFCD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 bwMode="auto">
          <a:xfrm>
            <a:off x="8673947" y="3203631"/>
            <a:ext cx="797799" cy="0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AFEE9A5-7FEA-4C68-BBFF-0265F648E6C0}"/>
              </a:ext>
            </a:extLst>
          </p:cNvPr>
          <p:cNvCxnSpPr>
            <a:cxnSpLocks/>
            <a:stCxn id="27" idx="6"/>
          </p:cNvCxnSpPr>
          <p:nvPr/>
        </p:nvCxnSpPr>
        <p:spPr bwMode="auto">
          <a:xfrm flipV="1">
            <a:off x="10171443" y="3201895"/>
            <a:ext cx="844948" cy="1736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A9DF74C-2F21-417D-8DC0-722B8FEC938A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108441" y="3201894"/>
            <a:ext cx="813405" cy="1737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2F8F76-F9B7-47D7-A35D-C4DF9EBE0287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2621543" y="3203631"/>
            <a:ext cx="808274" cy="1738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37919E4-4C48-4C23-94A1-7BDF0CED072D}"/>
              </a:ext>
            </a:extLst>
          </p:cNvPr>
          <p:cNvCxnSpPr>
            <a:cxnSpLocks/>
            <a:endCxn id="31" idx="2"/>
          </p:cNvCxnSpPr>
          <p:nvPr/>
        </p:nvCxnSpPr>
        <p:spPr bwMode="auto">
          <a:xfrm flipV="1">
            <a:off x="2621543" y="2629912"/>
            <a:ext cx="808274" cy="575456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4A32979-66AC-4AE2-A332-4A0DA28EC435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>
            <a:off x="2621543" y="3205368"/>
            <a:ext cx="808274" cy="528119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873411-48F7-4892-9B9B-E748678BB949}"/>
              </a:ext>
            </a:extLst>
          </p:cNvPr>
          <p:cNvSpPr txBox="1"/>
          <p:nvPr/>
        </p:nvSpPr>
        <p:spPr>
          <a:xfrm>
            <a:off x="1861426" y="3615768"/>
            <a:ext cx="820537" cy="2954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Analyse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7EEE5A-2B9D-4A7A-945D-9D1017D0341C}"/>
              </a:ext>
            </a:extLst>
          </p:cNvPr>
          <p:cNvSpPr txBox="1"/>
          <p:nvPr/>
        </p:nvSpPr>
        <p:spPr>
          <a:xfrm>
            <a:off x="7234126" y="4673637"/>
            <a:ext cx="670376" cy="171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Review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EAB096-2631-4051-945D-A3D17D2BDA00}"/>
              </a:ext>
            </a:extLst>
          </p:cNvPr>
          <p:cNvSpPr txBox="1"/>
          <p:nvPr/>
        </p:nvSpPr>
        <p:spPr>
          <a:xfrm>
            <a:off x="8736750" y="4683806"/>
            <a:ext cx="670376" cy="171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Review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CC8A6C-DB99-4B25-9AE5-A0720227E2F5}"/>
              </a:ext>
            </a:extLst>
          </p:cNvPr>
          <p:cNvSpPr txBox="1"/>
          <p:nvPr/>
        </p:nvSpPr>
        <p:spPr>
          <a:xfrm>
            <a:off x="4201028" y="4656767"/>
            <a:ext cx="670376" cy="171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Review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9E1E124-544C-4086-AC00-B8AB3EFD1AC8}"/>
              </a:ext>
            </a:extLst>
          </p:cNvPr>
          <p:cNvSpPr txBox="1"/>
          <p:nvPr/>
        </p:nvSpPr>
        <p:spPr>
          <a:xfrm rot="198767">
            <a:off x="6014617" y="1398039"/>
            <a:ext cx="108555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Reuse existing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CBF1EE8-718E-4BD0-9A31-1FC154D98D0B}"/>
              </a:ext>
            </a:extLst>
          </p:cNvPr>
          <p:cNvSpPr/>
          <p:nvPr/>
        </p:nvSpPr>
        <p:spPr>
          <a:xfrm>
            <a:off x="10912092" y="2257568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43B2046-85FA-4B61-84B6-5F43F7DFFBEE}"/>
              </a:ext>
            </a:extLst>
          </p:cNvPr>
          <p:cNvSpPr/>
          <p:nvPr/>
        </p:nvSpPr>
        <p:spPr>
          <a:xfrm>
            <a:off x="10912092" y="3361143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B0B9178-D00F-452C-A338-F14EAA4D9819}"/>
              </a:ext>
            </a:extLst>
          </p:cNvPr>
          <p:cNvSpPr/>
          <p:nvPr/>
        </p:nvSpPr>
        <p:spPr>
          <a:xfrm>
            <a:off x="10912092" y="2831287"/>
            <a:ext cx="699697" cy="6996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327415-65C2-4EF0-B759-70C376A60FC6}"/>
              </a:ext>
            </a:extLst>
          </p:cNvPr>
          <p:cNvSpPr txBox="1"/>
          <p:nvPr/>
        </p:nvSpPr>
        <p:spPr>
          <a:xfrm>
            <a:off x="10645959" y="4170921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 Models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58B20E-1475-47D4-8946-12A5778D5A68}"/>
              </a:ext>
            </a:extLst>
          </p:cNvPr>
          <p:cNvCxnSpPr>
            <a:cxnSpLocks/>
            <a:stCxn id="61" idx="6"/>
            <a:endCxn id="143" idx="1"/>
          </p:cNvCxnSpPr>
          <p:nvPr/>
        </p:nvCxnSpPr>
        <p:spPr bwMode="auto">
          <a:xfrm flipV="1">
            <a:off x="11611789" y="3164992"/>
            <a:ext cx="657386" cy="16144"/>
          </a:xfrm>
          <a:prstGeom prst="line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88" name="Straight Connector 143">
            <a:extLst>
              <a:ext uri="{FF2B5EF4-FFF2-40B4-BE49-F238E27FC236}">
                <a16:creationId xmlns:a16="http://schemas.microsoft.com/office/drawing/2014/main" id="{94D7485C-7B0F-45EC-AF89-B52952DAEAE6}"/>
              </a:ext>
            </a:extLst>
          </p:cNvPr>
          <p:cNvCxnSpPr>
            <a:cxnSpLocks/>
            <a:stCxn id="143" idx="3"/>
            <a:endCxn id="59" idx="0"/>
          </p:cNvCxnSpPr>
          <p:nvPr/>
        </p:nvCxnSpPr>
        <p:spPr bwMode="auto">
          <a:xfrm flipH="1" flipV="1">
            <a:off x="11261941" y="2257568"/>
            <a:ext cx="2260018" cy="907424"/>
          </a:xfrm>
          <a:prstGeom prst="curvedConnector4">
            <a:avLst>
              <a:gd name="adj1" fmla="val -26940"/>
              <a:gd name="adj2" fmla="val 188048"/>
            </a:avLst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7C36736-A960-426F-BB1C-8DED3D1CB98E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2271695" y="3908182"/>
            <a:ext cx="0" cy="1215882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2B217DE-80B8-403D-A052-F6D29F0B0156}"/>
              </a:ext>
            </a:extLst>
          </p:cNvPr>
          <p:cNvSpPr txBox="1"/>
          <p:nvPr/>
        </p:nvSpPr>
        <p:spPr>
          <a:xfrm>
            <a:off x="684561" y="5124064"/>
            <a:ext cx="317426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Templates and Tools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CI Team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Explorer Workspaces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Explorer Roadmaps (analyse existing)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 360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SFDC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External Relationships (clients)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External Relationships (analysts)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D056E5-7B84-43F4-BE16-7E0FEC04627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5319868" y="4020500"/>
            <a:ext cx="1" cy="2620637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36DCEC1-BEBD-44E8-BB0E-7852F234128B}"/>
              </a:ext>
            </a:extLst>
          </p:cNvPr>
          <p:cNvSpPr txBox="1"/>
          <p:nvPr/>
        </p:nvSpPr>
        <p:spPr>
          <a:xfrm>
            <a:off x="4301000" y="6641137"/>
            <a:ext cx="20377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Templates and Tools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Innovation Flight Plan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Explorer Roadmaps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6AFEFF-49B2-4DC0-BD31-E4E283E97E11}"/>
              </a:ext>
            </a:extLst>
          </p:cNvPr>
          <p:cNvGrpSpPr/>
          <p:nvPr/>
        </p:nvGrpSpPr>
        <p:grpSpPr>
          <a:xfrm>
            <a:off x="5795012" y="4553805"/>
            <a:ext cx="2021707" cy="1400432"/>
            <a:chOff x="6270568" y="4590038"/>
            <a:chExt cx="2021707" cy="200045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CE6361A-4CB0-4542-B42D-0DD0B7D1D0B7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7281422" y="4590038"/>
              <a:ext cx="6128" cy="1231014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4BA15C-E3A3-4609-A30C-D6A52D700416}"/>
                </a:ext>
              </a:extLst>
            </p:cNvPr>
            <p:cNvSpPr txBox="1"/>
            <p:nvPr/>
          </p:nvSpPr>
          <p:spPr>
            <a:xfrm>
              <a:off x="6270568" y="5821052"/>
              <a:ext cx="20217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 b="1"/>
              </a:lvl1pPr>
            </a:lstStyle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Templates and Tools</a:t>
              </a:r>
            </a:p>
            <a:p>
              <a:pPr marL="171450" marR="0" lvl="0" indent="-17145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DXC Hypothesis Epic Template</a:t>
              </a:r>
            </a:p>
            <a:p>
              <a:pPr marL="171450" marR="0" lvl="0" indent="-17145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Digital Explorer “Ideas”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B6812E-16CD-49E0-9B42-3F5B69EEA23F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8306952" y="4047075"/>
            <a:ext cx="1" cy="248438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D1AA69-FBF9-4C3E-8EFD-0873675DB8DA}"/>
              </a:ext>
            </a:extLst>
          </p:cNvPr>
          <p:cNvSpPr txBox="1"/>
          <p:nvPr/>
        </p:nvSpPr>
        <p:spPr>
          <a:xfrm>
            <a:off x="7296098" y="6531455"/>
            <a:ext cx="2021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Templates and Tools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Value Proposition Canvas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Model Canvas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TAM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Lean Business Case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21919FE-25DE-4F6D-BFDF-0456347478D9}"/>
              </a:ext>
            </a:extLst>
          </p:cNvPr>
          <p:cNvGrpSpPr/>
          <p:nvPr/>
        </p:nvGrpSpPr>
        <p:grpSpPr>
          <a:xfrm>
            <a:off x="8321532" y="4024960"/>
            <a:ext cx="3053821" cy="2236750"/>
            <a:chOff x="8803216" y="4065175"/>
            <a:chExt cx="3053821" cy="2503136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4166E9E-1464-42F6-810C-6B5BC9E9B5F3}"/>
                </a:ext>
              </a:extLst>
            </p:cNvPr>
            <p:cNvCxnSpPr>
              <a:cxnSpLocks/>
              <a:stCxn id="41" idx="2"/>
              <a:endCxn id="71" idx="0"/>
            </p:cNvCxnSpPr>
            <p:nvPr/>
          </p:nvCxnSpPr>
          <p:spPr>
            <a:xfrm>
              <a:off x="10313882" y="4065175"/>
              <a:ext cx="16245" cy="1642058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50AC22E-A37D-44A1-8EBF-35C7F5489C52}"/>
                </a:ext>
              </a:extLst>
            </p:cNvPr>
            <p:cNvSpPr txBox="1"/>
            <p:nvPr/>
          </p:nvSpPr>
          <p:spPr>
            <a:xfrm>
              <a:off x="8803216" y="5707233"/>
              <a:ext cx="3053821" cy="86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 b="1"/>
              </a:lvl1pPr>
            </a:lstStyle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Templates and Tools</a:t>
              </a:r>
            </a:p>
            <a:p>
              <a:pPr marL="171450" marR="0" lvl="0" indent="-17145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DXC Solution Metamodel</a:t>
              </a:r>
            </a:p>
            <a:p>
              <a:pPr marL="171450" marR="0" lvl="0" indent="-17145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Digital Explorer Solutions</a:t>
              </a:r>
            </a:p>
            <a:p>
              <a:pPr marL="171450" marR="0" lvl="0" indent="-17145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b="0" dirty="0">
                  <a:solidFill>
                    <a:srgbClr val="000000"/>
                  </a:solidFill>
                  <a:latin typeface="Arial"/>
                </a:rPr>
                <a:t>DXC Reference Architectures &amp; Patterns</a:t>
              </a: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28153C4-898A-4234-8166-DF93129AEF50}"/>
              </a:ext>
            </a:extLst>
          </p:cNvPr>
          <p:cNvGrpSpPr/>
          <p:nvPr/>
        </p:nvGrpSpPr>
        <p:grpSpPr>
          <a:xfrm>
            <a:off x="9544155" y="4432531"/>
            <a:ext cx="3422209" cy="2869309"/>
            <a:chOff x="8563900" y="3363000"/>
            <a:chExt cx="3422209" cy="321103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7B5218-1B9B-4B42-BA85-E11916FB9AB5}"/>
                </a:ext>
              </a:extLst>
            </p:cNvPr>
            <p:cNvCxnSpPr>
              <a:cxnSpLocks/>
              <a:stCxn id="84" idx="2"/>
              <a:endCxn id="74" idx="0"/>
            </p:cNvCxnSpPr>
            <p:nvPr/>
          </p:nvCxnSpPr>
          <p:spPr>
            <a:xfrm flipH="1">
              <a:off x="10275005" y="3363000"/>
              <a:ext cx="1" cy="2349952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875D08-0B7E-4DDD-AA47-BAF7BD6B3242}"/>
                </a:ext>
              </a:extLst>
            </p:cNvPr>
            <p:cNvSpPr txBox="1"/>
            <p:nvPr/>
          </p:nvSpPr>
          <p:spPr>
            <a:xfrm>
              <a:off x="8563900" y="5712952"/>
              <a:ext cx="3422209" cy="86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 b="1"/>
              </a:lvl1pPr>
            </a:lstStyle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Templates and Tools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  <a:defRPr/>
              </a:pPr>
              <a:r>
                <a:rPr lang="en-GB" b="0" dirty="0">
                  <a:solidFill>
                    <a:srgbClr val="000000"/>
                  </a:solidFill>
                </a:rPr>
                <a:t>DXC Solution Metamodel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  <a:defRPr/>
              </a:pPr>
              <a:r>
                <a:rPr lang="en-GB" b="0" dirty="0">
                  <a:solidFill>
                    <a:srgbClr val="000000"/>
                  </a:solidFill>
                </a:rPr>
                <a:t>Digital Explorer Solutions</a:t>
              </a:r>
            </a:p>
            <a:p>
              <a:pPr marL="171450" lvl="0" indent="-171450" algn="ctr">
                <a:buFont typeface="Arial" panose="020B0604020202020204" pitchFamily="34" charset="0"/>
                <a:buChar char="•"/>
                <a:defRPr/>
              </a:pPr>
              <a:r>
                <a:rPr lang="en-GB" b="0" dirty="0">
                  <a:solidFill>
                    <a:srgbClr val="000000"/>
                  </a:solidFill>
                </a:rPr>
                <a:t>DXC Reference Architectures &amp; Patterns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1EBBA14-9952-4D83-8AAF-BC156CD9C739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2846254" y="3361392"/>
            <a:ext cx="0" cy="1163326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B0D2368-6608-41F8-9050-6BB29B474164}"/>
              </a:ext>
            </a:extLst>
          </p:cNvPr>
          <p:cNvSpPr txBox="1"/>
          <p:nvPr/>
        </p:nvSpPr>
        <p:spPr>
          <a:xfrm>
            <a:off x="11835400" y="4524718"/>
            <a:ext cx="2021707" cy="81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Templates and Tools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Program\Product Backlog</a:t>
            </a:r>
          </a:p>
          <a:p>
            <a:pPr marL="171450" marR="0" lvl="0" indent="-17145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Scrum\Kanban</a:t>
            </a:r>
          </a:p>
        </p:txBody>
      </p:sp>
      <p:sp>
        <p:nvSpPr>
          <p:cNvPr id="143" name="Arrow: Pentagon 142">
            <a:extLst>
              <a:ext uri="{FF2B5EF4-FFF2-40B4-BE49-F238E27FC236}">
                <a16:creationId xmlns:a16="http://schemas.microsoft.com/office/drawing/2014/main" id="{AFA60623-7191-44F3-AC04-E9D5F9C52461}"/>
              </a:ext>
            </a:extLst>
          </p:cNvPr>
          <p:cNvSpPr/>
          <p:nvPr/>
        </p:nvSpPr>
        <p:spPr>
          <a:xfrm>
            <a:off x="12269175" y="2974904"/>
            <a:ext cx="1252784" cy="380176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Program Backlog</a:t>
            </a:r>
          </a:p>
        </p:txBody>
      </p:sp>
    </p:spTree>
    <p:extLst>
      <p:ext uri="{BB962C8B-B14F-4D97-AF65-F5344CB8AC3E}">
        <p14:creationId xmlns:p14="http://schemas.microsoft.com/office/powerpoint/2010/main" val="196760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neDXC_InternalOnly.pptx" id="{217AB898-FADF-44C1-B10B-686F609C009B}" vid="{A124DF48-611C-4741-B784-37D4D879F9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OneDXC_InternalOnly</Template>
  <TotalTime>0</TotalTime>
  <Words>170</Words>
  <Application>Microsoft Office PowerPoint</Application>
  <PresentationFormat>Custom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DXC</vt:lpstr>
      <vt:lpstr>SAFe LPM, DXC reference models &amp; Digital Explorer</vt:lpstr>
      <vt:lpstr>SAFe LPM, DXC reference models &amp; Digital Explorer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LPM, DXC reference models &amp; Digital Explorer</dc:title>
  <dc:subject/>
  <dc:creator>David Stevens</dc:creator>
  <cp:keywords/>
  <dc:description/>
  <cp:lastModifiedBy>David Stevens</cp:lastModifiedBy>
  <cp:revision>1</cp:revision>
  <cp:lastPrinted>2018-07-20T15:33:39Z</cp:lastPrinted>
  <dcterms:created xsi:type="dcterms:W3CDTF">2020-04-23T13:08:45Z</dcterms:created>
  <dcterms:modified xsi:type="dcterms:W3CDTF">2020-04-23T13:08:59Z</dcterms:modified>
  <cp:category/>
</cp:coreProperties>
</file>