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6" r:id="rId10"/>
    <p:sldId id="264" r:id="rId11"/>
    <p:sldId id="268" r:id="rId12"/>
    <p:sldId id="267" r:id="rId1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70B9"/>
    <a:srgbClr val="D9D9D9"/>
    <a:srgbClr val="6F2C91"/>
    <a:srgbClr val="666666"/>
    <a:srgbClr val="97BE35"/>
    <a:srgbClr val="F38F20"/>
    <a:srgbClr val="F7CF2B"/>
    <a:srgbClr val="28AE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8E743-CABA-4850-93C4-152A75763FD0}" v="7" dt="2020-09-22T13:59:39.105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 varScale="1">
        <p:scale>
          <a:sx n="97" d="100"/>
          <a:sy n="97" d="100"/>
        </p:scale>
        <p:origin x="120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9/22/2020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767850"/>
            <a:ext cx="8442957" cy="324611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8442957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2020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22,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276DE3C4-4C5A-4758-854B-70C699DB392B}"/>
              </a:ext>
            </a:extLst>
          </p:cNvPr>
          <p:cNvSpPr>
            <a:spLocks noChangeAspect="1"/>
          </p:cNvSpPr>
          <p:nvPr userDrawn="1"/>
        </p:nvSpPr>
        <p:spPr bwMode="black">
          <a:xfrm rot="5400000">
            <a:off x="9067514" y="1615788"/>
            <a:ext cx="6207082" cy="4918690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4EB0626-3451-466B-BAD4-AD071BB23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" y="1122045"/>
            <a:ext cx="3793799" cy="4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22,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2020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D282515-3596-48DA-9790-0C9B60823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99" y="7641776"/>
            <a:ext cx="1776913" cy="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rgbClr val="702B9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22,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7A39A22-1768-4976-8630-D8F60D5B1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99" y="7641776"/>
            <a:ext cx="1776913" cy="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picture containing table, utensil, indoor, computer&#10;&#10;Description automatically generated">
            <a:extLst>
              <a:ext uri="{FF2B5EF4-FFF2-40B4-BE49-F238E27FC236}">
                <a16:creationId xmlns:a16="http://schemas.microsoft.com/office/drawing/2014/main" id="{E15F0233-9B11-4B4B-B300-723C12362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27510"/>
          <a:stretch/>
        </p:blipFill>
        <p:spPr>
          <a:xfrm>
            <a:off x="5297043" y="0"/>
            <a:ext cx="9333357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8321026" cy="3945092"/>
          </a:xfr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90728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22,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7A39A22-1768-4976-8630-D8F60D5B17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299" y="7641776"/>
            <a:ext cx="1776913" cy="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22,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2020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BE1299B5-7243-43AA-A037-8CD67B96F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99" y="7585202"/>
            <a:ext cx="2351949" cy="2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itle Slid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The inside of a building&#10;&#10;Description automatically generated">
            <a:extLst>
              <a:ext uri="{FF2B5EF4-FFF2-40B4-BE49-F238E27FC236}">
                <a16:creationId xmlns:a16="http://schemas.microsoft.com/office/drawing/2014/main" id="{54EFA3D2-7B07-4663-A6F3-18A4F4CF1B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23"/>
          <a:stretch/>
        </p:blipFill>
        <p:spPr>
          <a:xfrm>
            <a:off x="2918340" y="0"/>
            <a:ext cx="11712059" cy="82296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DB6A7E-60AE-448E-9E4B-1085E5C43926}"/>
              </a:ext>
            </a:extLst>
          </p:cNvPr>
          <p:cNvSpPr/>
          <p:nvPr userDrawn="1"/>
        </p:nvSpPr>
        <p:spPr>
          <a:xfrm>
            <a:off x="0" y="933462"/>
            <a:ext cx="3371850" cy="72961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0" y="1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5" y="5902322"/>
            <a:ext cx="6763811" cy="2327278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1" y="1188296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1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B647888-CF39-41AB-8553-0C42A3CCDC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298" y="737810"/>
            <a:ext cx="2725284" cy="290696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1B53AC87-1F47-48AE-8A1F-ED2018739D00}"/>
              </a:ext>
            </a:extLst>
          </p:cNvPr>
          <p:cNvSpPr txBox="1">
            <a:spLocks/>
          </p:cNvSpPr>
          <p:nvPr userDrawn="1"/>
        </p:nvSpPr>
        <p:spPr>
          <a:xfrm>
            <a:off x="8943975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052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6B861B40-28F2-4009-8306-AE5D4F00192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3C44CBD1-3D4E-45C5-92C8-9A46F52B9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659" y="3733810"/>
            <a:ext cx="8260581" cy="8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Title Slid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tower&#10;&#10;Description automatically generated">
            <a:extLst>
              <a:ext uri="{FF2B5EF4-FFF2-40B4-BE49-F238E27FC236}">
                <a16:creationId xmlns:a16="http://schemas.microsoft.com/office/drawing/2014/main" id="{89915317-8557-4050-9E13-6F507CE46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646" r="184"/>
          <a:stretch/>
        </p:blipFill>
        <p:spPr>
          <a:xfrm>
            <a:off x="2264099" y="0"/>
            <a:ext cx="12366301" cy="82296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DB6A7E-60AE-448E-9E4B-1085E5C43926}"/>
              </a:ext>
            </a:extLst>
          </p:cNvPr>
          <p:cNvSpPr/>
          <p:nvPr userDrawn="1"/>
        </p:nvSpPr>
        <p:spPr>
          <a:xfrm>
            <a:off x="0" y="933462"/>
            <a:ext cx="3371850" cy="72961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0" y="1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5" y="5902322"/>
            <a:ext cx="6763811" cy="2327278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1" y="1188296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1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B647888-CF39-41AB-8553-0C42A3CCDC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298" y="737810"/>
            <a:ext cx="2725284" cy="290696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1B53AC87-1F47-48AE-8A1F-ED2018739D00}"/>
              </a:ext>
            </a:extLst>
          </p:cNvPr>
          <p:cNvSpPr txBox="1">
            <a:spLocks/>
          </p:cNvSpPr>
          <p:nvPr userDrawn="1"/>
        </p:nvSpPr>
        <p:spPr>
          <a:xfrm>
            <a:off x="8943975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2020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01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Title Slid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water, sitting, small&#10;&#10;Description automatically generated">
            <a:extLst>
              <a:ext uri="{FF2B5EF4-FFF2-40B4-BE49-F238E27FC236}">
                <a16:creationId xmlns:a16="http://schemas.microsoft.com/office/drawing/2014/main" id="{81B6F2D8-4040-4992-8246-17A7FFB338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731"/>
          <a:stretch/>
        </p:blipFill>
        <p:spPr>
          <a:xfrm flipH="1">
            <a:off x="3394545" y="0"/>
            <a:ext cx="11235855" cy="82296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DB6A7E-60AE-448E-9E4B-1085E5C43926}"/>
              </a:ext>
            </a:extLst>
          </p:cNvPr>
          <p:cNvSpPr/>
          <p:nvPr userDrawn="1"/>
        </p:nvSpPr>
        <p:spPr>
          <a:xfrm>
            <a:off x="0" y="933462"/>
            <a:ext cx="3371850" cy="72961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0" y="1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5" y="5902322"/>
            <a:ext cx="6763811" cy="2327278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1" y="1188296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1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B647888-CF39-41AB-8553-0C42A3CCDC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298" y="737810"/>
            <a:ext cx="2725284" cy="290696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1B53AC87-1F47-48AE-8A1F-ED2018739D00}"/>
              </a:ext>
            </a:extLst>
          </p:cNvPr>
          <p:cNvSpPr txBox="1">
            <a:spLocks/>
          </p:cNvSpPr>
          <p:nvPr userDrawn="1"/>
        </p:nvSpPr>
        <p:spPr>
          <a:xfrm>
            <a:off x="8943975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2020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63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Title Slid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C1415A2D-1482-4795-82BF-14FDBDED4D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05" b="7108"/>
          <a:stretch/>
        </p:blipFill>
        <p:spPr>
          <a:xfrm>
            <a:off x="1853708" y="-1"/>
            <a:ext cx="12776692" cy="822960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DB6A7E-60AE-448E-9E4B-1085E5C43926}"/>
              </a:ext>
            </a:extLst>
          </p:cNvPr>
          <p:cNvSpPr/>
          <p:nvPr userDrawn="1"/>
        </p:nvSpPr>
        <p:spPr>
          <a:xfrm>
            <a:off x="0" y="933462"/>
            <a:ext cx="3371850" cy="72961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0" y="1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5" y="5902322"/>
            <a:ext cx="6763811" cy="2327278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1" y="1188296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1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B647888-CF39-41AB-8553-0C42A3CCDC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298" y="737810"/>
            <a:ext cx="2725284" cy="290696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1B53AC87-1F47-48AE-8A1F-ED2018739D00}"/>
              </a:ext>
            </a:extLst>
          </p:cNvPr>
          <p:cNvSpPr txBox="1">
            <a:spLocks/>
          </p:cNvSpPr>
          <p:nvPr userDrawn="1"/>
        </p:nvSpPr>
        <p:spPr>
          <a:xfrm>
            <a:off x="8943975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2020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76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Title Slid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8AED7CB0-927B-4031-96D0-B2EE1C15F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752"/>
          <a:stretch/>
        </p:blipFill>
        <p:spPr>
          <a:xfrm>
            <a:off x="3387090" y="1"/>
            <a:ext cx="11243308" cy="822959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DB6A7E-60AE-448E-9E4B-1085E5C43926}"/>
              </a:ext>
            </a:extLst>
          </p:cNvPr>
          <p:cNvSpPr/>
          <p:nvPr userDrawn="1"/>
        </p:nvSpPr>
        <p:spPr>
          <a:xfrm>
            <a:off x="0" y="933462"/>
            <a:ext cx="3371850" cy="72961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0" y="1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5" y="5902322"/>
            <a:ext cx="6763811" cy="2327278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1" y="1188296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1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B647888-CF39-41AB-8553-0C42A3CCDC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298" y="737810"/>
            <a:ext cx="2725284" cy="290696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1B53AC87-1F47-48AE-8A1F-ED2018739D00}"/>
              </a:ext>
            </a:extLst>
          </p:cNvPr>
          <p:cNvSpPr txBox="1">
            <a:spLocks/>
          </p:cNvSpPr>
          <p:nvPr userDrawn="1"/>
        </p:nvSpPr>
        <p:spPr>
          <a:xfrm>
            <a:off x="8943975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87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22,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BA411A2D-CDE7-4FB1-8B5C-6797B3EA3A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99" y="7585202"/>
            <a:ext cx="2351949" cy="250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22,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2020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1873BB5-3D3B-45D3-ACB7-B169E536D8D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5299" y="7641776"/>
            <a:ext cx="1776913" cy="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7" r:id="rId2"/>
    <p:sldLayoutId id="2147483722" r:id="rId3"/>
    <p:sldLayoutId id="2147483710" r:id="rId4"/>
    <p:sldLayoutId id="2147483718" r:id="rId5"/>
    <p:sldLayoutId id="2147483719" r:id="rId6"/>
    <p:sldLayoutId id="2147483664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726" r:id="rId17"/>
    <p:sldLayoutId id="2147483655" r:id="rId18"/>
    <p:sldLayoutId id="2147483661" r:id="rId19"/>
    <p:sldLayoutId id="214748369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inkedin/marketing/integrations/community-management/organizations/organization-access-control" TargetMode="External"/><Relationship Id="rId2" Type="http://schemas.openxmlformats.org/officeDocument/2006/relationships/hyperlink" Target="https://www.linkedin.com/developers/apps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6EE-3560-4D71-8C1B-1494E4F7E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insights through the LinkedIn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0946-4436-4760-8715-357484F0C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 &amp; Gilberto 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1913C-F714-4055-86DE-BA5AE4D4219A}"/>
              </a:ext>
            </a:extLst>
          </p:cNvPr>
          <p:cNvSpPr txBox="1"/>
          <p:nvPr/>
        </p:nvSpPr>
        <p:spPr>
          <a:xfrm>
            <a:off x="11356258" y="314633"/>
            <a:ext cx="2600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accent1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8352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3999-6E02-49B2-8F84-545E1E4D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 anchor="t">
            <a:normAutofit/>
          </a:bodyPr>
          <a:lstStyle/>
          <a:p>
            <a:r>
              <a:rPr lang="en-GB" dirty="0"/>
              <a:t>DE/LinkedIn Graph Model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FC59B017-31B7-444A-B940-3C05F13D6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31" y="1194284"/>
            <a:ext cx="6471138" cy="6374071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8E8031-EAB6-4EA3-B6BC-50AE607846DC}"/>
              </a:ext>
            </a:extLst>
          </p:cNvPr>
          <p:cNvSpPr txBox="1"/>
          <p:nvPr/>
        </p:nvSpPr>
        <p:spPr>
          <a:xfrm>
            <a:off x="685800" y="2001192"/>
            <a:ext cx="328166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Initial Graph Model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7425CCC9-9B92-4CE5-AABA-0FE5781BF921}"/>
              </a:ext>
            </a:extLst>
          </p:cNvPr>
          <p:cNvSpPr/>
          <p:nvPr/>
        </p:nvSpPr>
        <p:spPr>
          <a:xfrm>
            <a:off x="9227573" y="1194285"/>
            <a:ext cx="1229033" cy="1017974"/>
          </a:xfrm>
          <a:prstGeom prst="borderCallout1">
            <a:avLst>
              <a:gd name="adj1" fmla="val 81531"/>
              <a:gd name="adj2" fmla="val -6733"/>
              <a:gd name="adj3" fmla="val 175319"/>
              <a:gd name="adj4" fmla="val -6713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Would include a timestamp to track changes </a:t>
            </a:r>
          </a:p>
        </p:txBody>
      </p:sp>
    </p:spTree>
    <p:extLst>
      <p:ext uri="{BB962C8B-B14F-4D97-AF65-F5344CB8AC3E}">
        <p14:creationId xmlns:p14="http://schemas.microsoft.com/office/powerpoint/2010/main" val="34342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DBB2-A8BB-4DF7-9CCE-0B0A9355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F5386-8A3B-4446-9791-05FB75B6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395412"/>
            <a:ext cx="9915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A0A3-0B5E-44C2-A4F2-8D451D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1B58-D420-4FDB-BFB5-2F7D922A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new LinkedIn development application is created (by any LinkedIn user)</a:t>
            </a:r>
          </a:p>
          <a:p>
            <a:r>
              <a:rPr lang="en-GB" dirty="0"/>
              <a:t>Application is associated to a known Organisation (DXC Technology)</a:t>
            </a:r>
          </a:p>
          <a:p>
            <a:r>
              <a:rPr lang="en-GB" dirty="0"/>
              <a:t>DXC technology organisation administrators review and approve application</a:t>
            </a:r>
          </a:p>
          <a:p>
            <a:r>
              <a:rPr lang="en-GB" dirty="0"/>
              <a:t>Once approved</a:t>
            </a:r>
          </a:p>
          <a:p>
            <a:pPr lvl="1"/>
            <a:r>
              <a:rPr lang="en-GB" dirty="0"/>
              <a:t>Application owner can add LinkedIn “Products” </a:t>
            </a:r>
          </a:p>
          <a:p>
            <a:pPr lvl="1"/>
            <a:r>
              <a:rPr lang="en-GB" dirty="0"/>
              <a:t>Application owner adds “Organisation Product” to their application</a:t>
            </a:r>
          </a:p>
          <a:p>
            <a:pPr lvl="1"/>
            <a:r>
              <a:rPr lang="en-GB" dirty="0"/>
              <a:t>DXC administration team review and approve</a:t>
            </a:r>
          </a:p>
          <a:p>
            <a:pPr lvl="1"/>
            <a:r>
              <a:rPr lang="en-GB" dirty="0"/>
              <a:t>If required LinkedIn approval request created by application owner</a:t>
            </a:r>
          </a:p>
          <a:p>
            <a:pPr lvl="1"/>
            <a:r>
              <a:rPr lang="en-GB" dirty="0"/>
              <a:t>Once approved</a:t>
            </a:r>
          </a:p>
          <a:p>
            <a:pPr lvl="2"/>
            <a:r>
              <a:rPr lang="en-GB" dirty="0"/>
              <a:t>Application can request API tokens for organisation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D82C3-BFA5-452A-9AE7-1FF3D757C4D7}"/>
              </a:ext>
            </a:extLst>
          </p:cNvPr>
          <p:cNvSpPr txBox="1"/>
          <p:nvPr/>
        </p:nvSpPr>
        <p:spPr>
          <a:xfrm>
            <a:off x="10888955" y="2057399"/>
            <a:ext cx="3055645" cy="5121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en-GB" sz="20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LinkedIn Developers </a:t>
            </a: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API documentation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076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AEDEC-9DAE-49C6-A409-B3A8D7C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A5DA-DAE0-439C-89A0-EB04019C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world of </a:t>
            </a:r>
            <a:r>
              <a:rPr lang="en-GB" b="1" dirty="0" err="1"/>
              <a:t>Opendata</a:t>
            </a:r>
            <a:r>
              <a:rPr lang="en-GB" dirty="0"/>
              <a:t>, it has become increasingly easy to gain insights on many aspects of our customers demands; from generic market demand signals to detailed investor and strategy whitepapers for an individual client.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LinkedIn</a:t>
            </a:r>
            <a:r>
              <a:rPr lang="en-GB" sz="2000" dirty="0">
                <a:solidFill>
                  <a:schemeClr val="tx1"/>
                </a:solidFill>
              </a:rPr>
              <a:t> provide a number data\API services within their platform; from consumer services such as “</a:t>
            </a:r>
            <a:r>
              <a:rPr lang="en-GB" sz="2000" i="1" dirty="0">
                <a:solidFill>
                  <a:schemeClr val="tx1"/>
                </a:solidFill>
              </a:rPr>
              <a:t>sign in with your LinkedIn profile</a:t>
            </a:r>
            <a:r>
              <a:rPr lang="en-GB" sz="2000" dirty="0">
                <a:solidFill>
                  <a:schemeClr val="tx1"/>
                </a:solidFill>
              </a:rPr>
              <a:t>” to marketing and sales datasets.    </a:t>
            </a:r>
            <a:r>
              <a:rPr lang="en-GB" dirty="0"/>
              <a:t>The LinkedIn marketing data and API services allow any approved user the ability query and capture key insights about an organisation.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Our proposal is to retrieve the available information from DXC </a:t>
            </a:r>
            <a:r>
              <a:rPr lang="en-GB" b="1" u="sng" dirty="0"/>
              <a:t>existing and potential customer base</a:t>
            </a:r>
            <a:r>
              <a:rPr lang="en-GB" b="1" dirty="0"/>
              <a:t> and combine this with the capabilities within DXC’s Digital Explorer platform to build a rich, self service portal for account and sales executives to gain relevant insights for their customers at zero cost.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0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7213-67EA-4B2C-BDAA-EB430823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LinkedIn Organisation</a:t>
            </a:r>
            <a:br>
              <a:rPr lang="en-GB" dirty="0"/>
            </a:br>
            <a:endParaRPr lang="en-GB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52AE182-BD85-44D2-B12E-1543C66C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4613"/>
            <a:ext cx="13258800" cy="1108588"/>
          </a:xfrm>
        </p:spPr>
        <p:txBody>
          <a:bodyPr>
            <a:normAutofit/>
          </a:bodyPr>
          <a:lstStyle/>
          <a:p>
            <a:r>
              <a:rPr lang="en-GB" sz="1600" dirty="0"/>
              <a:t>Any approved application/API service registered on LinkedIn can query the </a:t>
            </a:r>
            <a:r>
              <a:rPr lang="en-GB" sz="1600" u="sng" dirty="0"/>
              <a:t>Organisation dataset</a:t>
            </a:r>
            <a:r>
              <a:rPr lang="en-GB" sz="1600" dirty="0"/>
              <a:t>; </a:t>
            </a:r>
            <a:br>
              <a:rPr lang="en-GB" sz="1600" dirty="0"/>
            </a:br>
            <a:r>
              <a:rPr lang="en-GB" sz="1600" dirty="0"/>
              <a:t>We are proposing to capture the following information for a list of managed organisations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C7A95DE-904D-46DA-B517-2BF643D49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58254"/>
              </p:ext>
            </p:extLst>
          </p:nvPr>
        </p:nvGraphicFramePr>
        <p:xfrm>
          <a:off x="3209003" y="2431025"/>
          <a:ext cx="8212395" cy="4700777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979176">
                  <a:extLst>
                    <a:ext uri="{9D8B030D-6E8A-4147-A177-3AD203B41FA5}">
                      <a16:colId xmlns:a16="http://schemas.microsoft.com/office/drawing/2014/main" val="54090141"/>
                    </a:ext>
                  </a:extLst>
                </a:gridCol>
                <a:gridCol w="5233219">
                  <a:extLst>
                    <a:ext uri="{9D8B030D-6E8A-4147-A177-3AD203B41FA5}">
                      <a16:colId xmlns:a16="http://schemas.microsoft.com/office/drawing/2014/main" val="1940020696"/>
                    </a:ext>
                  </a:extLst>
                </a:gridCol>
              </a:tblGrid>
              <a:tr h="326429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53814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for the entity.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0435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industries associated with the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96101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localizedDescription</a:t>
                      </a:r>
                      <a:endParaRPr lang="en-GB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locale-specific description of the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5154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localizedName</a:t>
                      </a:r>
                      <a:endParaRPr lang="en-GB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locale-specific name of the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9535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locations for the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98079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Entity's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9301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parentRelationship</a:t>
                      </a:r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(URN) of the parent organization.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52446"/>
                  </a:ext>
                </a:extLst>
              </a:tr>
              <a:tr h="39837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parentRelationship</a:t>
                      </a:r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organizationRelationshipType</a:t>
                      </a:r>
                      <a:endParaRPr lang="en-GB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relationship from child to parent organizations.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53538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parentRelationship</a:t>
                      </a:r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relationshipStatus</a:t>
                      </a:r>
                      <a:endParaRPr lang="en-GB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a relationship between organizations.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20040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Entity's website.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1040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staffCountRange</a:t>
                      </a:r>
                      <a:endParaRPr lang="en-GB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of the number of staff associated with this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20029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organizationStatus</a:t>
                      </a:r>
                      <a:endParaRPr lang="en-GB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of the organization, such as operating or out of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01375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organizationType</a:t>
                      </a:r>
                      <a:endParaRPr lang="en-GB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organization.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7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32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D073-B726-42F4-AD24-D7D71CC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DXC Knowledge Graph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2C1E8B-BB67-4E3C-A592-C7BBF58A39F1}"/>
              </a:ext>
            </a:extLst>
          </p:cNvPr>
          <p:cNvCxnSpPr>
            <a:cxnSpLocks/>
            <a:stCxn id="20" idx="18"/>
          </p:cNvCxnSpPr>
          <p:nvPr/>
        </p:nvCxnSpPr>
        <p:spPr>
          <a:xfrm flipH="1">
            <a:off x="7393858" y="2944423"/>
            <a:ext cx="3635830" cy="3029695"/>
          </a:xfrm>
          <a:prstGeom prst="line">
            <a:avLst/>
          </a:prstGeom>
          <a:ln w="5715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6D499-240E-47AE-ADDC-4C0D91B4F9A1}"/>
              </a:ext>
            </a:extLst>
          </p:cNvPr>
          <p:cNvCxnSpPr>
            <a:cxnSpLocks/>
          </p:cNvCxnSpPr>
          <p:nvPr/>
        </p:nvCxnSpPr>
        <p:spPr>
          <a:xfrm>
            <a:off x="3600712" y="3012812"/>
            <a:ext cx="3714488" cy="2961306"/>
          </a:xfrm>
          <a:prstGeom prst="line">
            <a:avLst/>
          </a:prstGeom>
          <a:ln w="5715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54D89C-CEBE-48D4-8759-EAFF31B0DA03}"/>
              </a:ext>
            </a:extLst>
          </p:cNvPr>
          <p:cNvSpPr txBox="1"/>
          <p:nvPr/>
        </p:nvSpPr>
        <p:spPr>
          <a:xfrm>
            <a:off x="927013" y="3900353"/>
            <a:ext cx="3427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b="1" dirty="0"/>
              <a:t>Industries</a:t>
            </a:r>
            <a:br>
              <a:rPr lang="en-GB" sz="1600" dirty="0"/>
            </a:br>
            <a:r>
              <a:rPr lang="en-GB" sz="1600" dirty="0"/>
              <a:t>Connected to DXC industry </a:t>
            </a:r>
            <a:br>
              <a:rPr lang="en-GB" sz="1600" dirty="0"/>
            </a:br>
            <a:r>
              <a:rPr lang="en-GB" sz="1600" dirty="0"/>
              <a:t>Business Value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BD9FA-1266-4F80-B64D-D7FE6AB4BE39}"/>
              </a:ext>
            </a:extLst>
          </p:cNvPr>
          <p:cNvSpPr txBox="1"/>
          <p:nvPr/>
        </p:nvSpPr>
        <p:spPr>
          <a:xfrm>
            <a:off x="10273770" y="3900353"/>
            <a:ext cx="3781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Key trends</a:t>
            </a:r>
          </a:p>
          <a:p>
            <a:r>
              <a:rPr lang="en-GB" sz="1600" dirty="0"/>
              <a:t>Analyse `description` text to map to business and technology trends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F3160-CC23-4DED-B202-3868DB40356B}"/>
              </a:ext>
            </a:extLst>
          </p:cNvPr>
          <p:cNvSpPr txBox="1"/>
          <p:nvPr/>
        </p:nvSpPr>
        <p:spPr>
          <a:xfrm>
            <a:off x="574866" y="1346685"/>
            <a:ext cx="13480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The retrieved information will be added to DXC Digital Explorer Knowledge Graph </a:t>
            </a:r>
            <a:br>
              <a:rPr lang="en-GB" sz="1800" b="1" dirty="0"/>
            </a:br>
            <a:r>
              <a:rPr lang="en-GB" sz="1800" b="1" dirty="0"/>
              <a:t>and connected/enrich at the following points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4198B5-0DCB-49D3-8E33-9F25DC405DD7}"/>
              </a:ext>
            </a:extLst>
          </p:cNvPr>
          <p:cNvGrpSpPr/>
          <p:nvPr/>
        </p:nvGrpSpPr>
        <p:grpSpPr>
          <a:xfrm>
            <a:off x="2914977" y="2293082"/>
            <a:ext cx="1440000" cy="1440000"/>
            <a:chOff x="2516398" y="4605703"/>
            <a:chExt cx="1440000" cy="144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6956F9-C0FB-47EC-A0B0-44455821FF6F}"/>
                </a:ext>
              </a:extLst>
            </p:cNvPr>
            <p:cNvSpPr/>
            <p:nvPr/>
          </p:nvSpPr>
          <p:spPr>
            <a:xfrm>
              <a:off x="2516398" y="4605703"/>
              <a:ext cx="1440000" cy="14400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57">
              <a:extLst>
                <a:ext uri="{FF2B5EF4-FFF2-40B4-BE49-F238E27FC236}">
                  <a16:creationId xmlns:a16="http://schemas.microsoft.com/office/drawing/2014/main" id="{D27A56E5-F80F-43EA-9C08-E05B502EB6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59007" y="4914223"/>
              <a:ext cx="754782" cy="822960"/>
            </a:xfrm>
            <a:custGeom>
              <a:avLst/>
              <a:gdLst>
                <a:gd name="T0" fmla="*/ 1008 w 1056"/>
                <a:gd name="T1" fmla="*/ 720 h 1152"/>
                <a:gd name="T2" fmla="*/ 864 w 1056"/>
                <a:gd name="T3" fmla="*/ 864 h 1152"/>
                <a:gd name="T4" fmla="*/ 720 w 1056"/>
                <a:gd name="T5" fmla="*/ 720 h 1152"/>
                <a:gd name="T6" fmla="*/ 864 w 1056"/>
                <a:gd name="T7" fmla="*/ 576 h 1152"/>
                <a:gd name="T8" fmla="*/ 1008 w 1056"/>
                <a:gd name="T9" fmla="*/ 720 h 1152"/>
                <a:gd name="T10" fmla="*/ 1056 w 1056"/>
                <a:gd name="T11" fmla="*/ 1056 h 1152"/>
                <a:gd name="T12" fmla="*/ 1056 w 1056"/>
                <a:gd name="T13" fmla="*/ 1152 h 1152"/>
                <a:gd name="T14" fmla="*/ 576 w 1056"/>
                <a:gd name="T15" fmla="*/ 1152 h 1152"/>
                <a:gd name="T16" fmla="*/ 576 w 1056"/>
                <a:gd name="T17" fmla="*/ 288 h 1152"/>
                <a:gd name="T18" fmla="*/ 480 w 1056"/>
                <a:gd name="T19" fmla="*/ 288 h 1152"/>
                <a:gd name="T20" fmla="*/ 480 w 1056"/>
                <a:gd name="T21" fmla="*/ 1152 h 1152"/>
                <a:gd name="T22" fmla="*/ 384 w 1056"/>
                <a:gd name="T23" fmla="*/ 1152 h 1152"/>
                <a:gd name="T24" fmla="*/ 384 w 1056"/>
                <a:gd name="T25" fmla="*/ 288 h 1152"/>
                <a:gd name="T26" fmla="*/ 288 w 1056"/>
                <a:gd name="T27" fmla="*/ 288 h 1152"/>
                <a:gd name="T28" fmla="*/ 288 w 1056"/>
                <a:gd name="T29" fmla="*/ 1152 h 1152"/>
                <a:gd name="T30" fmla="*/ 0 w 1056"/>
                <a:gd name="T31" fmla="*/ 1152 h 1152"/>
                <a:gd name="T32" fmla="*/ 0 w 1056"/>
                <a:gd name="T33" fmla="*/ 672 h 1152"/>
                <a:gd name="T34" fmla="*/ 192 w 1056"/>
                <a:gd name="T35" fmla="*/ 672 h 1152"/>
                <a:gd name="T36" fmla="*/ 192 w 1056"/>
                <a:gd name="T37" fmla="*/ 192 h 1152"/>
                <a:gd name="T38" fmla="*/ 432 w 1056"/>
                <a:gd name="T39" fmla="*/ 0 h 1152"/>
                <a:gd name="T40" fmla="*/ 672 w 1056"/>
                <a:gd name="T41" fmla="*/ 192 h 1152"/>
                <a:gd name="T42" fmla="*/ 672 w 1056"/>
                <a:gd name="T43" fmla="*/ 1056 h 1152"/>
                <a:gd name="T44" fmla="*/ 864 w 1056"/>
                <a:gd name="T45" fmla="*/ 864 h 1152"/>
                <a:gd name="T46" fmla="*/ 1056 w 1056"/>
                <a:gd name="T47" fmla="*/ 1056 h 1152"/>
                <a:gd name="T48" fmla="*/ 192 w 1056"/>
                <a:gd name="T49" fmla="*/ 960 h 1152"/>
                <a:gd name="T50" fmla="*/ 96 w 1056"/>
                <a:gd name="T51" fmla="*/ 960 h 1152"/>
                <a:gd name="T52" fmla="*/ 96 w 1056"/>
                <a:gd name="T53" fmla="*/ 1056 h 1152"/>
                <a:gd name="T54" fmla="*/ 192 w 1056"/>
                <a:gd name="T55" fmla="*/ 1056 h 1152"/>
                <a:gd name="T56" fmla="*/ 192 w 1056"/>
                <a:gd name="T57" fmla="*/ 960 h 1152"/>
                <a:gd name="T58" fmla="*/ 192 w 1056"/>
                <a:gd name="T59" fmla="*/ 768 h 1152"/>
                <a:gd name="T60" fmla="*/ 96 w 1056"/>
                <a:gd name="T61" fmla="*/ 768 h 1152"/>
                <a:gd name="T62" fmla="*/ 96 w 1056"/>
                <a:gd name="T63" fmla="*/ 864 h 1152"/>
                <a:gd name="T64" fmla="*/ 192 w 1056"/>
                <a:gd name="T65" fmla="*/ 864 h 1152"/>
                <a:gd name="T66" fmla="*/ 192 w 1056"/>
                <a:gd name="T67" fmla="*/ 76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1152">
                  <a:moveTo>
                    <a:pt x="1008" y="720"/>
                  </a:moveTo>
                  <a:cubicBezTo>
                    <a:pt x="1008" y="800"/>
                    <a:pt x="944" y="864"/>
                    <a:pt x="864" y="864"/>
                  </a:cubicBezTo>
                  <a:cubicBezTo>
                    <a:pt x="785" y="864"/>
                    <a:pt x="720" y="800"/>
                    <a:pt x="720" y="720"/>
                  </a:cubicBezTo>
                  <a:cubicBezTo>
                    <a:pt x="720" y="640"/>
                    <a:pt x="785" y="576"/>
                    <a:pt x="864" y="576"/>
                  </a:cubicBezTo>
                  <a:cubicBezTo>
                    <a:pt x="944" y="576"/>
                    <a:pt x="1008" y="640"/>
                    <a:pt x="1008" y="720"/>
                  </a:cubicBezTo>
                  <a:close/>
                  <a:moveTo>
                    <a:pt x="1056" y="1056"/>
                  </a:moveTo>
                  <a:cubicBezTo>
                    <a:pt x="1056" y="1152"/>
                    <a:pt x="1056" y="1152"/>
                    <a:pt x="1056" y="1152"/>
                  </a:cubicBezTo>
                  <a:cubicBezTo>
                    <a:pt x="576" y="1152"/>
                    <a:pt x="576" y="1152"/>
                    <a:pt x="576" y="1152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80" y="1152"/>
                    <a:pt x="480" y="1152"/>
                    <a:pt x="480" y="1152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1152"/>
                    <a:pt x="288" y="1152"/>
                    <a:pt x="288" y="115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92" y="672"/>
                    <a:pt x="192" y="672"/>
                    <a:pt x="192" y="67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2" y="1056"/>
                    <a:pt x="672" y="1056"/>
                    <a:pt x="672" y="1056"/>
                  </a:cubicBezTo>
                  <a:cubicBezTo>
                    <a:pt x="672" y="950"/>
                    <a:pt x="758" y="864"/>
                    <a:pt x="864" y="864"/>
                  </a:cubicBezTo>
                  <a:cubicBezTo>
                    <a:pt x="971" y="864"/>
                    <a:pt x="1056" y="950"/>
                    <a:pt x="1056" y="1056"/>
                  </a:cubicBezTo>
                  <a:close/>
                  <a:moveTo>
                    <a:pt x="192" y="960"/>
                  </a:moveTo>
                  <a:cubicBezTo>
                    <a:pt x="96" y="960"/>
                    <a:pt x="96" y="960"/>
                    <a:pt x="96" y="960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192" y="1056"/>
                    <a:pt x="192" y="1056"/>
                    <a:pt x="192" y="1056"/>
                  </a:cubicBezTo>
                  <a:lnTo>
                    <a:pt x="192" y="960"/>
                  </a:lnTo>
                  <a:close/>
                  <a:moveTo>
                    <a:pt x="192" y="768"/>
                  </a:moveTo>
                  <a:cubicBezTo>
                    <a:pt x="96" y="768"/>
                    <a:pt x="96" y="768"/>
                    <a:pt x="96" y="768"/>
                  </a:cubicBezTo>
                  <a:cubicBezTo>
                    <a:pt x="96" y="864"/>
                    <a:pt x="96" y="864"/>
                    <a:pt x="96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192" y="7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058E92-75B6-408C-8A21-362EAC772423}"/>
              </a:ext>
            </a:extLst>
          </p:cNvPr>
          <p:cNvGrpSpPr/>
          <p:nvPr/>
        </p:nvGrpSpPr>
        <p:grpSpPr>
          <a:xfrm>
            <a:off x="10275424" y="2293082"/>
            <a:ext cx="1440000" cy="1440000"/>
            <a:chOff x="9742285" y="4605703"/>
            <a:chExt cx="1440000" cy="144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CC1F1F-DD9D-472B-BE64-415F9429A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2285" y="4605703"/>
              <a:ext cx="1440000" cy="14400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96">
              <a:extLst>
                <a:ext uri="{FF2B5EF4-FFF2-40B4-BE49-F238E27FC236}">
                  <a16:creationId xmlns:a16="http://schemas.microsoft.com/office/drawing/2014/main" id="{783A136C-29C1-4488-93D3-2A688703DA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51123" y="4913747"/>
              <a:ext cx="822325" cy="823912"/>
            </a:xfrm>
            <a:custGeom>
              <a:avLst/>
              <a:gdLst>
                <a:gd name="T0" fmla="*/ 1152 w 1152"/>
                <a:gd name="T1" fmla="*/ 336 h 1152"/>
                <a:gd name="T2" fmla="*/ 1062 w 1152"/>
                <a:gd name="T3" fmla="*/ 312 h 1152"/>
                <a:gd name="T4" fmla="*/ 774 w 1152"/>
                <a:gd name="T5" fmla="*/ 168 h 1152"/>
                <a:gd name="T6" fmla="*/ 1104 w 1152"/>
                <a:gd name="T7" fmla="*/ 192 h 1152"/>
                <a:gd name="T8" fmla="*/ 1104 w 1152"/>
                <a:gd name="T9" fmla="*/ 96 h 1152"/>
                <a:gd name="T10" fmla="*/ 731 w 1152"/>
                <a:gd name="T11" fmla="*/ 120 h 1152"/>
                <a:gd name="T12" fmla="*/ 0 w 1152"/>
                <a:gd name="T13" fmla="*/ 432 h 1152"/>
                <a:gd name="T14" fmla="*/ 336 w 1152"/>
                <a:gd name="T15" fmla="*/ 912 h 1152"/>
                <a:gd name="T16" fmla="*/ 768 w 1152"/>
                <a:gd name="T17" fmla="*/ 1152 h 1152"/>
                <a:gd name="T18" fmla="*/ 847 w 1152"/>
                <a:gd name="T19" fmla="*/ 552 h 1152"/>
                <a:gd name="T20" fmla="*/ 1104 w 1152"/>
                <a:gd name="T21" fmla="*/ 576 h 1152"/>
                <a:gd name="T22" fmla="*/ 1104 w 1152"/>
                <a:gd name="T23" fmla="*/ 480 h 1152"/>
                <a:gd name="T24" fmla="*/ 858 w 1152"/>
                <a:gd name="T25" fmla="*/ 504 h 1152"/>
                <a:gd name="T26" fmla="*/ 858 w 1152"/>
                <a:gd name="T27" fmla="*/ 360 h 1152"/>
                <a:gd name="T28" fmla="*/ 1104 w 1152"/>
                <a:gd name="T29" fmla="*/ 384 h 1152"/>
                <a:gd name="T30" fmla="*/ 760 w 1152"/>
                <a:gd name="T31" fmla="*/ 504 h 1152"/>
                <a:gd name="T32" fmla="*/ 670 w 1152"/>
                <a:gd name="T33" fmla="*/ 444 h 1152"/>
                <a:gd name="T34" fmla="*/ 624 w 1152"/>
                <a:gd name="T35" fmla="*/ 384 h 1152"/>
                <a:gd name="T36" fmla="*/ 624 w 1152"/>
                <a:gd name="T37" fmla="*/ 480 h 1152"/>
                <a:gd name="T38" fmla="*/ 710 w 1152"/>
                <a:gd name="T39" fmla="*/ 552 h 1152"/>
                <a:gd name="T40" fmla="*/ 670 w 1152"/>
                <a:gd name="T41" fmla="*/ 670 h 1152"/>
                <a:gd name="T42" fmla="*/ 96 w 1152"/>
                <a:gd name="T43" fmla="*/ 432 h 1152"/>
                <a:gd name="T44" fmla="*/ 596 w 1152"/>
                <a:gd name="T45" fmla="*/ 139 h 1152"/>
                <a:gd name="T46" fmla="*/ 528 w 1152"/>
                <a:gd name="T47" fmla="*/ 192 h 1152"/>
                <a:gd name="T48" fmla="*/ 528 w 1152"/>
                <a:gd name="T49" fmla="*/ 288 h 1152"/>
                <a:gd name="T50" fmla="*/ 574 w 1152"/>
                <a:gd name="T51" fmla="*/ 228 h 1152"/>
                <a:gd name="T52" fmla="*/ 640 w 1152"/>
                <a:gd name="T53" fmla="*/ 168 h 1152"/>
                <a:gd name="T54" fmla="*/ 442 w 1152"/>
                <a:gd name="T55" fmla="*/ 312 h 1152"/>
                <a:gd name="T56" fmla="*/ 384 w 1152"/>
                <a:gd name="T57" fmla="*/ 240 h 1152"/>
                <a:gd name="T58" fmla="*/ 288 w 1152"/>
                <a:gd name="T59" fmla="*/ 240 h 1152"/>
                <a:gd name="T60" fmla="*/ 348 w 1152"/>
                <a:gd name="T61" fmla="*/ 286 h 1152"/>
                <a:gd name="T62" fmla="*/ 760 w 1152"/>
                <a:gd name="T63" fmla="*/ 36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152">
                  <a:moveTo>
                    <a:pt x="1104" y="384"/>
                  </a:moveTo>
                  <a:cubicBezTo>
                    <a:pt x="1131" y="384"/>
                    <a:pt x="1152" y="363"/>
                    <a:pt x="1152" y="336"/>
                  </a:cubicBezTo>
                  <a:cubicBezTo>
                    <a:pt x="1152" y="309"/>
                    <a:pt x="1131" y="288"/>
                    <a:pt x="1104" y="288"/>
                  </a:cubicBezTo>
                  <a:cubicBezTo>
                    <a:pt x="1086" y="288"/>
                    <a:pt x="1071" y="298"/>
                    <a:pt x="1062" y="312"/>
                  </a:cubicBezTo>
                  <a:cubicBezTo>
                    <a:pt x="847" y="312"/>
                    <a:pt x="847" y="312"/>
                    <a:pt x="847" y="312"/>
                  </a:cubicBezTo>
                  <a:cubicBezTo>
                    <a:pt x="832" y="259"/>
                    <a:pt x="807" y="210"/>
                    <a:pt x="774" y="168"/>
                  </a:cubicBezTo>
                  <a:cubicBezTo>
                    <a:pt x="1062" y="168"/>
                    <a:pt x="1062" y="168"/>
                    <a:pt x="1062" y="168"/>
                  </a:cubicBezTo>
                  <a:cubicBezTo>
                    <a:pt x="1071" y="182"/>
                    <a:pt x="1086" y="192"/>
                    <a:pt x="1104" y="192"/>
                  </a:cubicBezTo>
                  <a:cubicBezTo>
                    <a:pt x="1131" y="192"/>
                    <a:pt x="1152" y="171"/>
                    <a:pt x="1152" y="144"/>
                  </a:cubicBezTo>
                  <a:cubicBezTo>
                    <a:pt x="1152" y="117"/>
                    <a:pt x="1131" y="96"/>
                    <a:pt x="1104" y="96"/>
                  </a:cubicBezTo>
                  <a:cubicBezTo>
                    <a:pt x="1086" y="96"/>
                    <a:pt x="1071" y="106"/>
                    <a:pt x="1062" y="120"/>
                  </a:cubicBezTo>
                  <a:cubicBezTo>
                    <a:pt x="731" y="120"/>
                    <a:pt x="731" y="120"/>
                    <a:pt x="731" y="120"/>
                  </a:cubicBezTo>
                  <a:cubicBezTo>
                    <a:pt x="653" y="46"/>
                    <a:pt x="548" y="0"/>
                    <a:pt x="432" y="0"/>
                  </a:cubicBezTo>
                  <a:cubicBezTo>
                    <a:pt x="193" y="0"/>
                    <a:pt x="0" y="193"/>
                    <a:pt x="0" y="432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336" y="912"/>
                    <a:pt x="336" y="912"/>
                    <a:pt x="336" y="912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768" y="1152"/>
                    <a:pt x="768" y="1152"/>
                    <a:pt x="768" y="1152"/>
                  </a:cubicBezTo>
                  <a:cubicBezTo>
                    <a:pt x="768" y="704"/>
                    <a:pt x="768" y="704"/>
                    <a:pt x="768" y="704"/>
                  </a:cubicBezTo>
                  <a:cubicBezTo>
                    <a:pt x="804" y="659"/>
                    <a:pt x="831" y="608"/>
                    <a:pt x="847" y="552"/>
                  </a:cubicBezTo>
                  <a:cubicBezTo>
                    <a:pt x="1062" y="552"/>
                    <a:pt x="1062" y="552"/>
                    <a:pt x="1062" y="552"/>
                  </a:cubicBezTo>
                  <a:cubicBezTo>
                    <a:pt x="1071" y="566"/>
                    <a:pt x="1086" y="576"/>
                    <a:pt x="1104" y="576"/>
                  </a:cubicBezTo>
                  <a:cubicBezTo>
                    <a:pt x="1131" y="576"/>
                    <a:pt x="1152" y="555"/>
                    <a:pt x="1152" y="528"/>
                  </a:cubicBezTo>
                  <a:cubicBezTo>
                    <a:pt x="1152" y="501"/>
                    <a:pt x="1131" y="480"/>
                    <a:pt x="1104" y="480"/>
                  </a:cubicBezTo>
                  <a:cubicBezTo>
                    <a:pt x="1086" y="480"/>
                    <a:pt x="1071" y="490"/>
                    <a:pt x="1062" y="504"/>
                  </a:cubicBezTo>
                  <a:cubicBezTo>
                    <a:pt x="858" y="504"/>
                    <a:pt x="858" y="504"/>
                    <a:pt x="858" y="504"/>
                  </a:cubicBezTo>
                  <a:cubicBezTo>
                    <a:pt x="862" y="481"/>
                    <a:pt x="864" y="457"/>
                    <a:pt x="864" y="432"/>
                  </a:cubicBezTo>
                  <a:cubicBezTo>
                    <a:pt x="864" y="407"/>
                    <a:pt x="862" y="383"/>
                    <a:pt x="858" y="360"/>
                  </a:cubicBezTo>
                  <a:cubicBezTo>
                    <a:pt x="1062" y="360"/>
                    <a:pt x="1062" y="360"/>
                    <a:pt x="1062" y="360"/>
                  </a:cubicBezTo>
                  <a:cubicBezTo>
                    <a:pt x="1071" y="374"/>
                    <a:pt x="1086" y="384"/>
                    <a:pt x="1104" y="384"/>
                  </a:cubicBezTo>
                  <a:close/>
                  <a:moveTo>
                    <a:pt x="768" y="432"/>
                  </a:moveTo>
                  <a:cubicBezTo>
                    <a:pt x="768" y="457"/>
                    <a:pt x="765" y="481"/>
                    <a:pt x="760" y="504"/>
                  </a:cubicBezTo>
                  <a:cubicBezTo>
                    <a:pt x="730" y="504"/>
                    <a:pt x="730" y="504"/>
                    <a:pt x="730" y="504"/>
                  </a:cubicBezTo>
                  <a:cubicBezTo>
                    <a:pt x="670" y="444"/>
                    <a:pt x="670" y="444"/>
                    <a:pt x="670" y="444"/>
                  </a:cubicBezTo>
                  <a:cubicBezTo>
                    <a:pt x="671" y="440"/>
                    <a:pt x="672" y="436"/>
                    <a:pt x="672" y="432"/>
                  </a:cubicBezTo>
                  <a:cubicBezTo>
                    <a:pt x="672" y="405"/>
                    <a:pt x="651" y="384"/>
                    <a:pt x="624" y="384"/>
                  </a:cubicBezTo>
                  <a:cubicBezTo>
                    <a:pt x="597" y="384"/>
                    <a:pt x="576" y="405"/>
                    <a:pt x="576" y="432"/>
                  </a:cubicBezTo>
                  <a:cubicBezTo>
                    <a:pt x="576" y="459"/>
                    <a:pt x="597" y="480"/>
                    <a:pt x="624" y="480"/>
                  </a:cubicBezTo>
                  <a:cubicBezTo>
                    <a:pt x="628" y="480"/>
                    <a:pt x="632" y="479"/>
                    <a:pt x="636" y="478"/>
                  </a:cubicBezTo>
                  <a:cubicBezTo>
                    <a:pt x="710" y="552"/>
                    <a:pt x="710" y="552"/>
                    <a:pt x="710" y="552"/>
                  </a:cubicBezTo>
                  <a:cubicBezTo>
                    <a:pt x="746" y="552"/>
                    <a:pt x="746" y="552"/>
                    <a:pt x="746" y="552"/>
                  </a:cubicBezTo>
                  <a:cubicBezTo>
                    <a:pt x="729" y="597"/>
                    <a:pt x="703" y="636"/>
                    <a:pt x="670" y="670"/>
                  </a:cubicBezTo>
                  <a:cubicBezTo>
                    <a:pt x="432" y="432"/>
                    <a:pt x="432" y="432"/>
                    <a:pt x="432" y="432"/>
                  </a:cubicBezTo>
                  <a:cubicBezTo>
                    <a:pt x="96" y="432"/>
                    <a:pt x="96" y="432"/>
                    <a:pt x="96" y="432"/>
                  </a:cubicBezTo>
                  <a:cubicBezTo>
                    <a:pt x="96" y="246"/>
                    <a:pt x="246" y="96"/>
                    <a:pt x="432" y="96"/>
                  </a:cubicBezTo>
                  <a:cubicBezTo>
                    <a:pt x="491" y="96"/>
                    <a:pt x="547" y="111"/>
                    <a:pt x="596" y="139"/>
                  </a:cubicBezTo>
                  <a:cubicBezTo>
                    <a:pt x="540" y="194"/>
                    <a:pt x="540" y="194"/>
                    <a:pt x="540" y="194"/>
                  </a:cubicBezTo>
                  <a:cubicBezTo>
                    <a:pt x="536" y="193"/>
                    <a:pt x="532" y="192"/>
                    <a:pt x="528" y="192"/>
                  </a:cubicBezTo>
                  <a:cubicBezTo>
                    <a:pt x="501" y="192"/>
                    <a:pt x="480" y="213"/>
                    <a:pt x="480" y="240"/>
                  </a:cubicBezTo>
                  <a:cubicBezTo>
                    <a:pt x="480" y="267"/>
                    <a:pt x="501" y="288"/>
                    <a:pt x="528" y="288"/>
                  </a:cubicBezTo>
                  <a:cubicBezTo>
                    <a:pt x="555" y="288"/>
                    <a:pt x="576" y="267"/>
                    <a:pt x="576" y="240"/>
                  </a:cubicBezTo>
                  <a:cubicBezTo>
                    <a:pt x="576" y="236"/>
                    <a:pt x="575" y="232"/>
                    <a:pt x="574" y="228"/>
                  </a:cubicBezTo>
                  <a:cubicBezTo>
                    <a:pt x="634" y="168"/>
                    <a:pt x="634" y="168"/>
                    <a:pt x="634" y="168"/>
                  </a:cubicBezTo>
                  <a:cubicBezTo>
                    <a:pt x="640" y="168"/>
                    <a:pt x="640" y="168"/>
                    <a:pt x="640" y="168"/>
                  </a:cubicBezTo>
                  <a:cubicBezTo>
                    <a:pt x="687" y="205"/>
                    <a:pt x="724" y="255"/>
                    <a:pt x="746" y="312"/>
                  </a:cubicBezTo>
                  <a:cubicBezTo>
                    <a:pt x="442" y="312"/>
                    <a:pt x="442" y="312"/>
                    <a:pt x="442" y="312"/>
                  </a:cubicBezTo>
                  <a:cubicBezTo>
                    <a:pt x="382" y="252"/>
                    <a:pt x="382" y="252"/>
                    <a:pt x="382" y="252"/>
                  </a:cubicBezTo>
                  <a:cubicBezTo>
                    <a:pt x="383" y="248"/>
                    <a:pt x="384" y="244"/>
                    <a:pt x="384" y="240"/>
                  </a:cubicBezTo>
                  <a:cubicBezTo>
                    <a:pt x="384" y="213"/>
                    <a:pt x="363" y="192"/>
                    <a:pt x="336" y="192"/>
                  </a:cubicBezTo>
                  <a:cubicBezTo>
                    <a:pt x="309" y="192"/>
                    <a:pt x="288" y="213"/>
                    <a:pt x="288" y="240"/>
                  </a:cubicBezTo>
                  <a:cubicBezTo>
                    <a:pt x="288" y="267"/>
                    <a:pt x="309" y="288"/>
                    <a:pt x="336" y="288"/>
                  </a:cubicBezTo>
                  <a:cubicBezTo>
                    <a:pt x="340" y="288"/>
                    <a:pt x="344" y="287"/>
                    <a:pt x="348" y="286"/>
                  </a:cubicBezTo>
                  <a:cubicBezTo>
                    <a:pt x="422" y="360"/>
                    <a:pt x="422" y="360"/>
                    <a:pt x="422" y="360"/>
                  </a:cubicBezTo>
                  <a:cubicBezTo>
                    <a:pt x="760" y="360"/>
                    <a:pt x="760" y="360"/>
                    <a:pt x="760" y="360"/>
                  </a:cubicBezTo>
                  <a:cubicBezTo>
                    <a:pt x="765" y="383"/>
                    <a:pt x="768" y="407"/>
                    <a:pt x="768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90B1B33-6C56-4AE3-83BD-69955ACEBAB9}"/>
              </a:ext>
            </a:extLst>
          </p:cNvPr>
          <p:cNvGrpSpPr/>
          <p:nvPr/>
        </p:nvGrpSpPr>
        <p:grpSpPr>
          <a:xfrm>
            <a:off x="6235200" y="4894118"/>
            <a:ext cx="2160000" cy="2160000"/>
            <a:chOff x="5752697" y="2524479"/>
            <a:chExt cx="2160000" cy="216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FB3397-12BE-4816-BD46-B98580FBA795}"/>
                </a:ext>
              </a:extLst>
            </p:cNvPr>
            <p:cNvSpPr/>
            <p:nvPr/>
          </p:nvSpPr>
          <p:spPr>
            <a:xfrm>
              <a:off x="5752697" y="2524479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8798C9B0-6FF8-4114-936C-336989B36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20697" y="2992479"/>
              <a:ext cx="1224000" cy="12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7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15A56-8788-466D-8735-E71CA601DD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u="sng" dirty="0"/>
              <a:t>Embedded within Digital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Customer information retrieved/refreshed and presented on demand within Digital Explorer Workgroups</a:t>
            </a:r>
            <a:br>
              <a:rPr lang="en-GB" b="0" dirty="0"/>
            </a:br>
            <a:r>
              <a:rPr lang="en-GB" b="0" dirty="0"/>
              <a:t>(DXC employee restricted)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Open Graph Navigator to explore/reveal similarity between customers.</a:t>
            </a:r>
            <a:br>
              <a:rPr lang="en-GB" b="0" dirty="0"/>
            </a:br>
            <a:r>
              <a:rPr lang="en-GB" b="0" dirty="0"/>
              <a:t>(DXC employee restricted)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9FAD64-D479-4BD4-81C1-492B1BFD9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u="sng" dirty="0"/>
              <a:t>DXC Open Knowledge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Information available to any DXC Team (e.g. Competitive Intelligence) via DXC </a:t>
            </a:r>
            <a:r>
              <a:rPr lang="en-GB" b="0" dirty="0" err="1"/>
              <a:t>OpenAPI’s</a:t>
            </a:r>
            <a:r>
              <a:rPr lang="en-GB" b="0" dirty="0"/>
              <a:t> for inclusion in PowerBI and other reporting applications via controlled (Global Pass)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Connect sales campaigns to customer of a given size and growth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6D073-B726-42F4-AD24-D7D71CC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Use Cases</a:t>
            </a:r>
          </a:p>
        </p:txBody>
      </p:sp>
    </p:spTree>
    <p:extLst>
      <p:ext uri="{BB962C8B-B14F-4D97-AF65-F5344CB8AC3E}">
        <p14:creationId xmlns:p14="http://schemas.microsoft.com/office/powerpoint/2010/main" val="246004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D073-B726-42F4-AD24-D7D71CC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3339-68D1-4B43-8227-FF1A8005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LinkedIn Application will be registered under the DXC organisation group on LinkedIn and access given to named individuals (controlled by DXC LinkedIn administration team)</a:t>
            </a:r>
          </a:p>
          <a:p>
            <a:r>
              <a:rPr lang="en-GB" dirty="0"/>
              <a:t>Retrieved information will be stored within DXC Digital Explorer graph and presented to DXC Employees only</a:t>
            </a:r>
          </a:p>
        </p:txBody>
      </p:sp>
    </p:spTree>
    <p:extLst>
      <p:ext uri="{BB962C8B-B14F-4D97-AF65-F5344CB8AC3E}">
        <p14:creationId xmlns:p14="http://schemas.microsoft.com/office/powerpoint/2010/main" val="27682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D073-B726-42F4-AD24-D7D71CC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3339-68D1-4B43-8227-FF1A8005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run costs are zero ~ there are limits on the number of calls, but our planned usage pattern wouldn’t hit these.</a:t>
            </a:r>
          </a:p>
          <a:p>
            <a:r>
              <a:rPr lang="en-GB" dirty="0"/>
              <a:t>Development effort 2 sprints from Digital Explorer development team (approx. 4 weeks)</a:t>
            </a:r>
          </a:p>
          <a:p>
            <a:r>
              <a:rPr lang="en-GB" dirty="0"/>
              <a:t>Operational cost should be close to zero, but would require maintenance if the LinkedIn API changes</a:t>
            </a:r>
          </a:p>
        </p:txBody>
      </p:sp>
    </p:spTree>
    <p:extLst>
      <p:ext uri="{BB962C8B-B14F-4D97-AF65-F5344CB8AC3E}">
        <p14:creationId xmlns:p14="http://schemas.microsoft.com/office/powerpoint/2010/main" val="34860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5A05-75A2-4841-A205-D1A07C23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2CE3-279A-468B-8535-067843E2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DXC Customer register/master list matches organisations public name on LinkedIn</a:t>
            </a:r>
          </a:p>
          <a:p>
            <a:pPr lvl="1"/>
            <a:r>
              <a:rPr lang="en-GB" dirty="0"/>
              <a:t>Workaround is to build/manage a look-up table (AGM/Account maintained)</a:t>
            </a:r>
          </a:p>
          <a:p>
            <a:r>
              <a:rPr lang="en-GB" b="1" dirty="0"/>
              <a:t>Data is owned/controlled by the external organisation, data quality still to be proven.</a:t>
            </a:r>
          </a:p>
        </p:txBody>
      </p:sp>
    </p:spTree>
    <p:extLst>
      <p:ext uri="{BB962C8B-B14F-4D97-AF65-F5344CB8AC3E}">
        <p14:creationId xmlns:p14="http://schemas.microsoft.com/office/powerpoint/2010/main" val="40679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5A05-75A2-4841-A205-D1A07C23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Sponsors/Stakeholders/Approvals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50732C-87CE-48A0-90DF-D7C8A0FA9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152252"/>
              </p:ext>
            </p:extLst>
          </p:nvPr>
        </p:nvGraphicFramePr>
        <p:xfrm>
          <a:off x="685800" y="2057400"/>
          <a:ext cx="13258800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415426607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70458102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126749510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39849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Approver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Ken Corless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4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Rich Reba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3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HaeJin 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1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Jessica Wallace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6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2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Refreshed Palette">
      <a:dk1>
        <a:srgbClr val="000000"/>
      </a:dk1>
      <a:lt1>
        <a:srgbClr val="FFFFFF"/>
      </a:lt1>
      <a:dk2>
        <a:srgbClr val="28AEE4"/>
      </a:dk2>
      <a:lt2>
        <a:srgbClr val="F7CF2B"/>
      </a:lt2>
      <a:accent1>
        <a:srgbClr val="6F2C91"/>
      </a:accent1>
      <a:accent2>
        <a:srgbClr val="1870B9"/>
      </a:accent2>
      <a:accent3>
        <a:srgbClr val="666666"/>
      </a:accent3>
      <a:accent4>
        <a:srgbClr val="D9D9D9"/>
      </a:accent4>
      <a:accent5>
        <a:srgbClr val="97BE35"/>
      </a:accent5>
      <a:accent6>
        <a:srgbClr val="F38F20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7172020.pptx" id="{90AEA786-5B64-48F0-ADDA-C8BCF0A72A0C}" vid="{FA01D5AC-6F5C-4CE2-96FB-658D2CAC5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717</Words>
  <Application>Microsoft Office PowerPoint</Application>
  <PresentationFormat>Custom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DXC</vt:lpstr>
      <vt:lpstr>Customer insights through the LinkedIn APIs</vt:lpstr>
      <vt:lpstr>Introduction</vt:lpstr>
      <vt:lpstr>LinkedIn Organisation </vt:lpstr>
      <vt:lpstr>Connecting to DXC Knowledge Graph</vt:lpstr>
      <vt:lpstr>Implementation Use Cases</vt:lpstr>
      <vt:lpstr>Security and Access Controls</vt:lpstr>
      <vt:lpstr>Costs</vt:lpstr>
      <vt:lpstr>Constraints</vt:lpstr>
      <vt:lpstr>Sponsors/Stakeholders/Approvals</vt:lpstr>
      <vt:lpstr>DE/LinkedIn Graph Model</vt:lpstr>
      <vt:lpstr>Proposed Architecture</vt:lpstr>
      <vt:lpstr>Enabling the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insights through the LinkedIn APIs</dc:title>
  <dc:creator>David Stevens</dc:creator>
  <cp:lastModifiedBy>David Stevens</cp:lastModifiedBy>
  <cp:revision>5</cp:revision>
  <dcterms:created xsi:type="dcterms:W3CDTF">2020-09-21T12:02:55Z</dcterms:created>
  <dcterms:modified xsi:type="dcterms:W3CDTF">2020-09-22T15:29:38Z</dcterms:modified>
</cp:coreProperties>
</file>