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79" r:id="rId4"/>
    <p:sldId id="278" r:id="rId5"/>
    <p:sldId id="260" r:id="rId6"/>
    <p:sldId id="275" r:id="rId7"/>
    <p:sldId id="280" r:id="rId8"/>
    <p:sldId id="276" r:id="rId9"/>
    <p:sldId id="282" r:id="rId10"/>
    <p:sldId id="283" r:id="rId11"/>
    <p:sldId id="284" r:id="rId12"/>
    <p:sldId id="285" r:id="rId13"/>
    <p:sldId id="286" r:id="rId14"/>
    <p:sldId id="259" r:id="rId15"/>
    <p:sldId id="274" r:id="rId16"/>
  </p:sldIdLst>
  <p:sldSz cx="14630400" cy="8229600"/>
  <p:notesSz cx="6858000" cy="91440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 userDrawn="1">
          <p15:clr>
            <a:srgbClr val="A4A3A4"/>
          </p15:clr>
        </p15:guide>
        <p15:guide id="2" orient="horz" pos="2592" userDrawn="1">
          <p15:clr>
            <a:srgbClr val="A4A3A4"/>
          </p15:clr>
        </p15:guide>
        <p15:guide id="3" orient="horz" pos="452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7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718" autoAdjust="0"/>
  </p:normalViewPr>
  <p:slideViewPr>
    <p:cSldViewPr snapToGrid="0" snapToObjects="1" showGuides="1">
      <p:cViewPr varScale="1">
        <p:scale>
          <a:sx n="89" d="100"/>
          <a:sy n="89" d="100"/>
        </p:scale>
        <p:origin x="498" y="84"/>
      </p:cViewPr>
      <p:guideLst>
        <p:guide orient="horz" pos="403"/>
        <p:guide orient="horz" pos="2592"/>
        <p:guide orient="horz" pos="452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66" d="100"/>
        <a:sy n="66" d="100"/>
      </p:scale>
      <p:origin x="0" y="-6312"/>
    </p:cViewPr>
  </p:sorterViewPr>
  <p:notesViewPr>
    <p:cSldViewPr snapToGrid="0" snapToObjects="1" showGuides="1">
      <p:cViewPr varScale="1">
        <p:scale>
          <a:sx n="107" d="100"/>
          <a:sy n="107" d="100"/>
        </p:scale>
        <p:origin x="-52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Open window for field to submit solutions to Digital Explorer</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pPr algn="ctr"/>
          <a:r>
            <a:rPr lang="en-GB" dirty="0"/>
            <a:t>Regional CTOs each nominate one solution from their region in each category</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a:ln w="76200">
          <a:solidFill>
            <a:schemeClr val="accent5"/>
          </a:solidFill>
        </a:ln>
      </dgm:spPr>
      <dgm:t>
        <a:bodyPr/>
        <a:lstStyle/>
        <a:p>
          <a:r>
            <a:rPr lang="en-GB" sz="1800" b="0" dirty="0"/>
            <a:t>Offering,</a:t>
          </a:r>
          <a:r>
            <a:rPr lang="en-GB" sz="1800" b="0" baseline="0" dirty="0"/>
            <a:t> Industry and Delivery CTOs rate the nominations</a:t>
          </a:r>
          <a:endParaRPr lang="en-GB" sz="1800" b="0"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dirty="0"/>
            <a:t>Global</a:t>
          </a:r>
          <a:r>
            <a:rPr lang="en-GB" baseline="0" dirty="0"/>
            <a:t> CTO presents recommended awards to Decision Committee </a:t>
          </a:r>
          <a:endParaRPr lang="en-GB" dirty="0"/>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dirty="0"/>
            <a:t>Decision</a:t>
          </a:r>
          <a:r>
            <a:rPr lang="en-GB" baseline="0" dirty="0"/>
            <a:t> Committee/CEO confirm final awards and announcement to winners</a:t>
          </a:r>
          <a:endParaRPr lang="en-GB" dirty="0"/>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FD2236-A2F7-42AF-8C72-A0AD1A5EAEBC}" type="doc">
      <dgm:prSet loTypeId="urn:microsoft.com/office/officeart/2005/8/layout/process1" loCatId="process" qsTypeId="urn:microsoft.com/office/officeart/2005/8/quickstyle/simple1" qsCatId="simple" csTypeId="urn:microsoft.com/office/officeart/2005/8/colors/accent1_2" csCatId="accent1" phldr="1"/>
      <dgm:spPr/>
    </dgm:pt>
    <dgm:pt modelId="{2E2D1503-84C9-4194-AE82-FC6FB2E0995D}">
      <dgm:prSet phldrT="[Text]"/>
      <dgm:spPr/>
      <dgm:t>
        <a:bodyPr/>
        <a:lstStyle/>
        <a:p>
          <a:r>
            <a:rPr lang="en-GB" dirty="0"/>
            <a:t>Review solutions nominated in your category (see spreadsheet)</a:t>
          </a:r>
        </a:p>
      </dgm:t>
    </dgm:pt>
    <dgm:pt modelId="{6F7D904D-74CE-4737-9C02-2558A6377CFD}" type="parTrans" cxnId="{CA951C0E-69B2-45E5-AC19-86F312320542}">
      <dgm:prSet/>
      <dgm:spPr/>
      <dgm:t>
        <a:bodyPr/>
        <a:lstStyle/>
        <a:p>
          <a:endParaRPr lang="en-GB"/>
        </a:p>
      </dgm:t>
    </dgm:pt>
    <dgm:pt modelId="{FAD6F5D8-2153-4F4B-A589-B0007EE10191}" type="sibTrans" cxnId="{CA951C0E-69B2-45E5-AC19-86F312320542}">
      <dgm:prSet/>
      <dgm:spPr/>
      <dgm:t>
        <a:bodyPr/>
        <a:lstStyle/>
        <a:p>
          <a:endParaRPr lang="en-GB"/>
        </a:p>
      </dgm:t>
    </dgm:pt>
    <dgm:pt modelId="{166F7943-439D-4552-BCF9-0906508BFF4E}">
      <dgm:prSet phldrT="[Text]"/>
      <dgm:spPr/>
      <dgm:t>
        <a:bodyPr/>
        <a:lstStyle/>
        <a:p>
          <a:r>
            <a:rPr lang="en-GB" dirty="0"/>
            <a:t>Review detailed datasheet within Digital Explorer</a:t>
          </a:r>
        </a:p>
      </dgm:t>
    </dgm:pt>
    <dgm:pt modelId="{7B6E881D-A8B3-4DCA-9415-0EE7BB1C916B}" type="parTrans" cxnId="{6F327965-8408-4C58-91DC-248362DE5AB3}">
      <dgm:prSet/>
      <dgm:spPr/>
      <dgm:t>
        <a:bodyPr/>
        <a:lstStyle/>
        <a:p>
          <a:endParaRPr lang="en-GB"/>
        </a:p>
      </dgm:t>
    </dgm:pt>
    <dgm:pt modelId="{2AD284D9-C744-4149-97D7-3AFB179D878F}" type="sibTrans" cxnId="{6F327965-8408-4C58-91DC-248362DE5AB3}">
      <dgm:prSet/>
      <dgm:spPr/>
      <dgm:t>
        <a:bodyPr/>
        <a:lstStyle/>
        <a:p>
          <a:endParaRPr lang="en-GB"/>
        </a:p>
      </dgm:t>
    </dgm:pt>
    <dgm:pt modelId="{0A3D93E3-60FF-4214-AD5B-50B56AF32325}">
      <dgm:prSet phldrT="[Text]" custT="1"/>
      <dgm:spPr/>
      <dgm:t>
        <a:bodyPr/>
        <a:lstStyle/>
        <a:p>
          <a:r>
            <a:rPr lang="en-GB" sz="1800" b="1" dirty="0"/>
            <a:t>OPTIONAL : </a:t>
          </a:r>
          <a:r>
            <a:rPr lang="en-GB" sz="1800" dirty="0"/>
            <a:t>Rate and comment within DE</a:t>
          </a:r>
          <a:br>
            <a:rPr lang="en-GB" sz="1800" dirty="0"/>
          </a:br>
          <a:r>
            <a:rPr lang="en-GB" sz="1800" dirty="0"/>
            <a:t>(note this will be visible to all DXC employees)</a:t>
          </a:r>
          <a:br>
            <a:rPr lang="en-GB" sz="1800" dirty="0"/>
          </a:br>
          <a:r>
            <a:rPr lang="en-GB" sz="1400" b="1" dirty="0"/>
            <a:t>see slide 14</a:t>
          </a:r>
          <a:endParaRPr lang="en-GB" sz="1800" b="1" dirty="0"/>
        </a:p>
      </dgm:t>
    </dgm:pt>
    <dgm:pt modelId="{01D86989-1BB3-4941-9126-44A5002A89F6}" type="parTrans" cxnId="{4EC92E01-1962-45F1-A582-F6FBC0383137}">
      <dgm:prSet/>
      <dgm:spPr/>
      <dgm:t>
        <a:bodyPr/>
        <a:lstStyle/>
        <a:p>
          <a:endParaRPr lang="en-GB"/>
        </a:p>
      </dgm:t>
    </dgm:pt>
    <dgm:pt modelId="{0B8C29FF-EE38-485D-BC7A-7D0F69E60511}" type="sibTrans" cxnId="{4EC92E01-1962-45F1-A582-F6FBC0383137}">
      <dgm:prSet/>
      <dgm:spPr/>
      <dgm:t>
        <a:bodyPr/>
        <a:lstStyle/>
        <a:p>
          <a:endParaRPr lang="en-GB"/>
        </a:p>
      </dgm:t>
    </dgm:pt>
    <dgm:pt modelId="{40CAFFE2-1D06-46E2-A388-2C53603055DC}">
      <dgm:prSet phldrT="[Text]"/>
      <dgm:spPr/>
      <dgm:t>
        <a:bodyPr/>
        <a:lstStyle/>
        <a:p>
          <a:r>
            <a:rPr lang="en-GB" b="1" dirty="0"/>
            <a:t>REQUIRED: </a:t>
          </a:r>
          <a:r>
            <a:rPr lang="en-GB" dirty="0"/>
            <a:t>Complete the rating spreadsheet and return to akalemer.</a:t>
          </a:r>
        </a:p>
      </dgm:t>
    </dgm:pt>
    <dgm:pt modelId="{5CB064B5-5C3A-4DC5-B608-2834A023D105}" type="parTrans" cxnId="{357ED909-5FF5-48B4-AB35-0D3821B266F5}">
      <dgm:prSet/>
      <dgm:spPr/>
      <dgm:t>
        <a:bodyPr/>
        <a:lstStyle/>
        <a:p>
          <a:endParaRPr lang="en-GB"/>
        </a:p>
      </dgm:t>
    </dgm:pt>
    <dgm:pt modelId="{DF77CD14-E5A0-47BF-B519-EA19E1CBD459}" type="sibTrans" cxnId="{357ED909-5FF5-48B4-AB35-0D3821B266F5}">
      <dgm:prSet/>
      <dgm:spPr/>
      <dgm:t>
        <a:bodyPr/>
        <a:lstStyle/>
        <a:p>
          <a:endParaRPr lang="en-GB"/>
        </a:p>
      </dgm:t>
    </dgm:pt>
    <dgm:pt modelId="{9A6C7A4B-99B1-41C0-8DFA-520F97D9834D}">
      <dgm:prSet phldrT="[Text]"/>
      <dgm:spPr/>
      <dgm:t>
        <a:bodyPr/>
        <a:lstStyle/>
        <a:p>
          <a:r>
            <a:rPr lang="en-GB" b="1" dirty="0"/>
            <a:t>OPTIONAL: </a:t>
          </a:r>
          <a:r>
            <a:rPr lang="en-GB" dirty="0"/>
            <a:t>Request the solution contacts to enrich their solutions further </a:t>
          </a:r>
        </a:p>
      </dgm:t>
    </dgm:pt>
    <dgm:pt modelId="{568A3DE4-2DA1-44CD-9DD3-7DB6384DBEDD}" type="parTrans" cxnId="{6AC1669A-2A4D-493D-BE63-2D23B469FAC6}">
      <dgm:prSet/>
      <dgm:spPr/>
      <dgm:t>
        <a:bodyPr/>
        <a:lstStyle/>
        <a:p>
          <a:endParaRPr lang="en-GB"/>
        </a:p>
      </dgm:t>
    </dgm:pt>
    <dgm:pt modelId="{9290CF40-D22E-4C9A-9E45-D839EAFEAC1D}" type="sibTrans" cxnId="{6AC1669A-2A4D-493D-BE63-2D23B469FAC6}">
      <dgm:prSet/>
      <dgm:spPr/>
      <dgm:t>
        <a:bodyPr/>
        <a:lstStyle/>
        <a:p>
          <a:endParaRPr lang="en-GB"/>
        </a:p>
      </dgm:t>
    </dgm:pt>
    <dgm:pt modelId="{F82584D8-F33A-4AB9-B894-5BF8E51946F6}" type="pres">
      <dgm:prSet presAssocID="{A4FD2236-A2F7-42AF-8C72-A0AD1A5EAEBC}" presName="Name0" presStyleCnt="0">
        <dgm:presLayoutVars>
          <dgm:dir/>
          <dgm:resizeHandles val="exact"/>
        </dgm:presLayoutVars>
      </dgm:prSet>
      <dgm:spPr/>
    </dgm:pt>
    <dgm:pt modelId="{B834572F-066A-41EA-8A15-4357D4007012}" type="pres">
      <dgm:prSet presAssocID="{2E2D1503-84C9-4194-AE82-FC6FB2E0995D}" presName="node" presStyleLbl="node1" presStyleIdx="0" presStyleCnt="5">
        <dgm:presLayoutVars>
          <dgm:bulletEnabled val="1"/>
        </dgm:presLayoutVars>
      </dgm:prSet>
      <dgm:spPr/>
    </dgm:pt>
    <dgm:pt modelId="{6209FDD9-CC32-4EE5-AB28-17EEF71A2B33}" type="pres">
      <dgm:prSet presAssocID="{FAD6F5D8-2153-4F4B-A589-B0007EE10191}" presName="sibTrans" presStyleLbl="sibTrans2D1" presStyleIdx="0" presStyleCnt="4"/>
      <dgm:spPr/>
    </dgm:pt>
    <dgm:pt modelId="{B4276961-532D-4BE9-90EF-76498BC9A476}" type="pres">
      <dgm:prSet presAssocID="{FAD6F5D8-2153-4F4B-A589-B0007EE10191}" presName="connectorText" presStyleLbl="sibTrans2D1" presStyleIdx="0" presStyleCnt="4"/>
      <dgm:spPr/>
    </dgm:pt>
    <dgm:pt modelId="{5CF0F816-62CA-4F0D-93AC-528C74D51E94}" type="pres">
      <dgm:prSet presAssocID="{166F7943-439D-4552-BCF9-0906508BFF4E}" presName="node" presStyleLbl="node1" presStyleIdx="1" presStyleCnt="5">
        <dgm:presLayoutVars>
          <dgm:bulletEnabled val="1"/>
        </dgm:presLayoutVars>
      </dgm:prSet>
      <dgm:spPr/>
    </dgm:pt>
    <dgm:pt modelId="{0A632E78-113A-4040-A840-48AF2CCCA039}" type="pres">
      <dgm:prSet presAssocID="{2AD284D9-C744-4149-97D7-3AFB179D878F}" presName="sibTrans" presStyleLbl="sibTrans2D1" presStyleIdx="1" presStyleCnt="4"/>
      <dgm:spPr/>
    </dgm:pt>
    <dgm:pt modelId="{669F19F2-14D2-4E5B-AEB8-47B5DF8C50EC}" type="pres">
      <dgm:prSet presAssocID="{2AD284D9-C744-4149-97D7-3AFB179D878F}" presName="connectorText" presStyleLbl="sibTrans2D1" presStyleIdx="1" presStyleCnt="4"/>
      <dgm:spPr/>
    </dgm:pt>
    <dgm:pt modelId="{2E08AB9B-8382-434A-8AA7-A7909E7766BB}" type="pres">
      <dgm:prSet presAssocID="{0A3D93E3-60FF-4214-AD5B-50B56AF32325}" presName="node" presStyleLbl="node1" presStyleIdx="2" presStyleCnt="5">
        <dgm:presLayoutVars>
          <dgm:bulletEnabled val="1"/>
        </dgm:presLayoutVars>
      </dgm:prSet>
      <dgm:spPr/>
    </dgm:pt>
    <dgm:pt modelId="{67559F4A-5408-450C-95A1-2C1C319A326A}" type="pres">
      <dgm:prSet presAssocID="{0B8C29FF-EE38-485D-BC7A-7D0F69E60511}" presName="sibTrans" presStyleLbl="sibTrans2D1" presStyleIdx="2" presStyleCnt="4"/>
      <dgm:spPr/>
    </dgm:pt>
    <dgm:pt modelId="{A0F9F546-A87B-42E4-934B-C12F46FD8F69}" type="pres">
      <dgm:prSet presAssocID="{0B8C29FF-EE38-485D-BC7A-7D0F69E60511}" presName="connectorText" presStyleLbl="sibTrans2D1" presStyleIdx="2" presStyleCnt="4"/>
      <dgm:spPr/>
    </dgm:pt>
    <dgm:pt modelId="{DC6C6567-3827-417A-8241-E87C815ABE64}" type="pres">
      <dgm:prSet presAssocID="{40CAFFE2-1D06-46E2-A388-2C53603055DC}" presName="node" presStyleLbl="node1" presStyleIdx="3" presStyleCnt="5">
        <dgm:presLayoutVars>
          <dgm:bulletEnabled val="1"/>
        </dgm:presLayoutVars>
      </dgm:prSet>
      <dgm:spPr/>
    </dgm:pt>
    <dgm:pt modelId="{2FD1F889-FE53-471E-B290-ED350BED3E47}" type="pres">
      <dgm:prSet presAssocID="{DF77CD14-E5A0-47BF-B519-EA19E1CBD459}" presName="sibTrans" presStyleLbl="sibTrans2D1" presStyleIdx="3" presStyleCnt="4"/>
      <dgm:spPr/>
    </dgm:pt>
    <dgm:pt modelId="{5A41503A-B23A-48EC-B98C-C0B311E50A9B}" type="pres">
      <dgm:prSet presAssocID="{DF77CD14-E5A0-47BF-B519-EA19E1CBD459}" presName="connectorText" presStyleLbl="sibTrans2D1" presStyleIdx="3" presStyleCnt="4"/>
      <dgm:spPr/>
    </dgm:pt>
    <dgm:pt modelId="{0526F89E-5CA9-46EF-9822-DC4DA226D57C}" type="pres">
      <dgm:prSet presAssocID="{9A6C7A4B-99B1-41C0-8DFA-520F97D9834D}" presName="node" presStyleLbl="node1" presStyleIdx="4" presStyleCnt="5">
        <dgm:presLayoutVars>
          <dgm:bulletEnabled val="1"/>
        </dgm:presLayoutVars>
      </dgm:prSet>
      <dgm:spPr/>
    </dgm:pt>
  </dgm:ptLst>
  <dgm:cxnLst>
    <dgm:cxn modelId="{4EC92E01-1962-45F1-A582-F6FBC0383137}" srcId="{A4FD2236-A2F7-42AF-8C72-A0AD1A5EAEBC}" destId="{0A3D93E3-60FF-4214-AD5B-50B56AF32325}" srcOrd="2" destOrd="0" parTransId="{01D86989-1BB3-4941-9126-44A5002A89F6}" sibTransId="{0B8C29FF-EE38-485D-BC7A-7D0F69E60511}"/>
    <dgm:cxn modelId="{3221EC04-9C7E-4DC8-9271-F926523E9386}" type="presOf" srcId="{0B8C29FF-EE38-485D-BC7A-7D0F69E60511}" destId="{67559F4A-5408-450C-95A1-2C1C319A326A}" srcOrd="0" destOrd="0" presId="urn:microsoft.com/office/officeart/2005/8/layout/process1"/>
    <dgm:cxn modelId="{357ED909-5FF5-48B4-AB35-0D3821B266F5}" srcId="{A4FD2236-A2F7-42AF-8C72-A0AD1A5EAEBC}" destId="{40CAFFE2-1D06-46E2-A388-2C53603055DC}" srcOrd="3" destOrd="0" parTransId="{5CB064B5-5C3A-4DC5-B608-2834A023D105}" sibTransId="{DF77CD14-E5A0-47BF-B519-EA19E1CBD459}"/>
    <dgm:cxn modelId="{CA951C0E-69B2-45E5-AC19-86F312320542}" srcId="{A4FD2236-A2F7-42AF-8C72-A0AD1A5EAEBC}" destId="{2E2D1503-84C9-4194-AE82-FC6FB2E0995D}" srcOrd="0" destOrd="0" parTransId="{6F7D904D-74CE-4737-9C02-2558A6377CFD}" sibTransId="{FAD6F5D8-2153-4F4B-A589-B0007EE10191}"/>
    <dgm:cxn modelId="{C45DC11D-D730-4C76-B75A-602CCBD92A18}" type="presOf" srcId="{DF77CD14-E5A0-47BF-B519-EA19E1CBD459}" destId="{5A41503A-B23A-48EC-B98C-C0B311E50A9B}" srcOrd="1" destOrd="0" presId="urn:microsoft.com/office/officeart/2005/8/layout/process1"/>
    <dgm:cxn modelId="{5E94092C-E7A6-4637-94A9-D2FD39F72A72}" type="presOf" srcId="{FAD6F5D8-2153-4F4B-A589-B0007EE10191}" destId="{B4276961-532D-4BE9-90EF-76498BC9A476}" srcOrd="1" destOrd="0" presId="urn:microsoft.com/office/officeart/2005/8/layout/process1"/>
    <dgm:cxn modelId="{6F327965-8408-4C58-91DC-248362DE5AB3}" srcId="{A4FD2236-A2F7-42AF-8C72-A0AD1A5EAEBC}" destId="{166F7943-439D-4552-BCF9-0906508BFF4E}" srcOrd="1" destOrd="0" parTransId="{7B6E881D-A8B3-4DCA-9415-0EE7BB1C916B}" sibTransId="{2AD284D9-C744-4149-97D7-3AFB179D878F}"/>
    <dgm:cxn modelId="{CADEFE65-2338-44AA-BF04-6C74E5D47FBA}" type="presOf" srcId="{166F7943-439D-4552-BCF9-0906508BFF4E}" destId="{5CF0F816-62CA-4F0D-93AC-528C74D51E94}" srcOrd="0" destOrd="0" presId="urn:microsoft.com/office/officeart/2005/8/layout/process1"/>
    <dgm:cxn modelId="{F1D58C4A-4FFA-427C-9875-B1BA689AACF7}" type="presOf" srcId="{2AD284D9-C744-4149-97D7-3AFB179D878F}" destId="{669F19F2-14D2-4E5B-AEB8-47B5DF8C50EC}" srcOrd="1" destOrd="0" presId="urn:microsoft.com/office/officeart/2005/8/layout/process1"/>
    <dgm:cxn modelId="{59AC6C7E-7B8D-4A6A-BC33-0BBB862A4878}" type="presOf" srcId="{0A3D93E3-60FF-4214-AD5B-50B56AF32325}" destId="{2E08AB9B-8382-434A-8AA7-A7909E7766BB}" srcOrd="0" destOrd="0" presId="urn:microsoft.com/office/officeart/2005/8/layout/process1"/>
    <dgm:cxn modelId="{F8DFF192-0D17-425C-8E68-E133F12AF74B}" type="presOf" srcId="{2E2D1503-84C9-4194-AE82-FC6FB2E0995D}" destId="{B834572F-066A-41EA-8A15-4357D4007012}" srcOrd="0" destOrd="0" presId="urn:microsoft.com/office/officeart/2005/8/layout/process1"/>
    <dgm:cxn modelId="{5704C897-51FA-4847-A0F6-92D3DBE95ED5}" type="presOf" srcId="{9A6C7A4B-99B1-41C0-8DFA-520F97D9834D}" destId="{0526F89E-5CA9-46EF-9822-DC4DA226D57C}" srcOrd="0" destOrd="0" presId="urn:microsoft.com/office/officeart/2005/8/layout/process1"/>
    <dgm:cxn modelId="{DF62E997-D9B3-4F75-B541-833F4EE1F157}" type="presOf" srcId="{40CAFFE2-1D06-46E2-A388-2C53603055DC}" destId="{DC6C6567-3827-417A-8241-E87C815ABE64}" srcOrd="0" destOrd="0" presId="urn:microsoft.com/office/officeart/2005/8/layout/process1"/>
    <dgm:cxn modelId="{6AC1669A-2A4D-493D-BE63-2D23B469FAC6}" srcId="{A4FD2236-A2F7-42AF-8C72-A0AD1A5EAEBC}" destId="{9A6C7A4B-99B1-41C0-8DFA-520F97D9834D}" srcOrd="4" destOrd="0" parTransId="{568A3DE4-2DA1-44CD-9DD3-7DB6384DBEDD}" sibTransId="{9290CF40-D22E-4C9A-9E45-D839EAFEAC1D}"/>
    <dgm:cxn modelId="{DF672AC0-7067-434C-B958-06FFDD1E1946}" type="presOf" srcId="{A4FD2236-A2F7-42AF-8C72-A0AD1A5EAEBC}" destId="{F82584D8-F33A-4AB9-B894-5BF8E51946F6}" srcOrd="0" destOrd="0" presId="urn:microsoft.com/office/officeart/2005/8/layout/process1"/>
    <dgm:cxn modelId="{D2CF28C4-21F7-4D5C-9B66-84EB83CA4311}" type="presOf" srcId="{2AD284D9-C744-4149-97D7-3AFB179D878F}" destId="{0A632E78-113A-4040-A840-48AF2CCCA039}" srcOrd="0" destOrd="0" presId="urn:microsoft.com/office/officeart/2005/8/layout/process1"/>
    <dgm:cxn modelId="{A53998C5-B85F-40C3-A1D8-8AB7F8236806}" type="presOf" srcId="{DF77CD14-E5A0-47BF-B519-EA19E1CBD459}" destId="{2FD1F889-FE53-471E-B290-ED350BED3E47}" srcOrd="0" destOrd="0" presId="urn:microsoft.com/office/officeart/2005/8/layout/process1"/>
    <dgm:cxn modelId="{E3F811D8-92C1-4488-B954-CAF78B7DDF68}" type="presOf" srcId="{0B8C29FF-EE38-485D-BC7A-7D0F69E60511}" destId="{A0F9F546-A87B-42E4-934B-C12F46FD8F69}" srcOrd="1" destOrd="0" presId="urn:microsoft.com/office/officeart/2005/8/layout/process1"/>
    <dgm:cxn modelId="{A84B0DEA-F0A2-432E-A450-3E686A1DB236}" type="presOf" srcId="{FAD6F5D8-2153-4F4B-A589-B0007EE10191}" destId="{6209FDD9-CC32-4EE5-AB28-17EEF71A2B33}" srcOrd="0" destOrd="0" presId="urn:microsoft.com/office/officeart/2005/8/layout/process1"/>
    <dgm:cxn modelId="{974AB809-425F-4C08-85F4-F9A0E1550F5B}" type="presParOf" srcId="{F82584D8-F33A-4AB9-B894-5BF8E51946F6}" destId="{B834572F-066A-41EA-8A15-4357D4007012}" srcOrd="0" destOrd="0" presId="urn:microsoft.com/office/officeart/2005/8/layout/process1"/>
    <dgm:cxn modelId="{A62FE025-7FB2-48C2-AA06-5FCCE4F61814}" type="presParOf" srcId="{F82584D8-F33A-4AB9-B894-5BF8E51946F6}" destId="{6209FDD9-CC32-4EE5-AB28-17EEF71A2B33}" srcOrd="1" destOrd="0" presId="urn:microsoft.com/office/officeart/2005/8/layout/process1"/>
    <dgm:cxn modelId="{EC8C755C-6730-4100-B920-A76F4719B40E}" type="presParOf" srcId="{6209FDD9-CC32-4EE5-AB28-17EEF71A2B33}" destId="{B4276961-532D-4BE9-90EF-76498BC9A476}" srcOrd="0" destOrd="0" presId="urn:microsoft.com/office/officeart/2005/8/layout/process1"/>
    <dgm:cxn modelId="{5C227B77-2363-4F2D-B4DD-AB7CDC9F7B28}" type="presParOf" srcId="{F82584D8-F33A-4AB9-B894-5BF8E51946F6}" destId="{5CF0F816-62CA-4F0D-93AC-528C74D51E94}" srcOrd="2" destOrd="0" presId="urn:microsoft.com/office/officeart/2005/8/layout/process1"/>
    <dgm:cxn modelId="{B48A29EE-C565-4E14-A58E-8416ECC7C692}" type="presParOf" srcId="{F82584D8-F33A-4AB9-B894-5BF8E51946F6}" destId="{0A632E78-113A-4040-A840-48AF2CCCA039}" srcOrd="3" destOrd="0" presId="urn:microsoft.com/office/officeart/2005/8/layout/process1"/>
    <dgm:cxn modelId="{125932B5-EFC5-41D8-A796-F7EF81DC30A4}" type="presParOf" srcId="{0A632E78-113A-4040-A840-48AF2CCCA039}" destId="{669F19F2-14D2-4E5B-AEB8-47B5DF8C50EC}" srcOrd="0" destOrd="0" presId="urn:microsoft.com/office/officeart/2005/8/layout/process1"/>
    <dgm:cxn modelId="{F1503E1D-FA96-4826-AE3C-42005C562439}" type="presParOf" srcId="{F82584D8-F33A-4AB9-B894-5BF8E51946F6}" destId="{2E08AB9B-8382-434A-8AA7-A7909E7766BB}" srcOrd="4" destOrd="0" presId="urn:microsoft.com/office/officeart/2005/8/layout/process1"/>
    <dgm:cxn modelId="{14978F88-FEDF-4014-AD4B-94D273BE413A}" type="presParOf" srcId="{F82584D8-F33A-4AB9-B894-5BF8E51946F6}" destId="{67559F4A-5408-450C-95A1-2C1C319A326A}" srcOrd="5" destOrd="0" presId="urn:microsoft.com/office/officeart/2005/8/layout/process1"/>
    <dgm:cxn modelId="{DFB65090-9E47-46B1-9AC3-1675F3B6DCF0}" type="presParOf" srcId="{67559F4A-5408-450C-95A1-2C1C319A326A}" destId="{A0F9F546-A87B-42E4-934B-C12F46FD8F69}" srcOrd="0" destOrd="0" presId="urn:microsoft.com/office/officeart/2005/8/layout/process1"/>
    <dgm:cxn modelId="{DA3AFDF0-70E6-49B6-B555-7BB6EC088F3C}" type="presParOf" srcId="{F82584D8-F33A-4AB9-B894-5BF8E51946F6}" destId="{DC6C6567-3827-417A-8241-E87C815ABE64}" srcOrd="6" destOrd="0" presId="urn:microsoft.com/office/officeart/2005/8/layout/process1"/>
    <dgm:cxn modelId="{5930E180-6759-48CB-BF7F-C4820B08CF63}" type="presParOf" srcId="{F82584D8-F33A-4AB9-B894-5BF8E51946F6}" destId="{2FD1F889-FE53-471E-B290-ED350BED3E47}" srcOrd="7" destOrd="0" presId="urn:microsoft.com/office/officeart/2005/8/layout/process1"/>
    <dgm:cxn modelId="{5F1CB7D7-882B-4A7E-B64B-6A25CA95B0FD}" type="presParOf" srcId="{2FD1F889-FE53-471E-B290-ED350BED3E47}" destId="{5A41503A-B23A-48EC-B98C-C0B311E50A9B}" srcOrd="0" destOrd="0" presId="urn:microsoft.com/office/officeart/2005/8/layout/process1"/>
    <dgm:cxn modelId="{9EAFA67A-9032-4F8E-A749-119A347DCBC2}" type="presParOf" srcId="{F82584D8-F33A-4AB9-B894-5BF8E51946F6}" destId="{0526F89E-5CA9-46EF-9822-DC4DA226D57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Open window for field to submit solutions to Digital Explorer</a:t>
          </a:r>
        </a:p>
      </dsp:txBody>
      <dsp:txXfrm>
        <a:off x="55589" y="1771303"/>
        <a:ext cx="1908717" cy="1578668"/>
      </dsp:txXfrm>
    </dsp:sp>
    <dsp:sp modelId="{6209FDD9-CC32-4EE5-AB28-17EEF71A2B33}">
      <dsp:nvSpPr>
        <dsp:cNvPr id="0" name=""/>
        <dsp:cNvSpPr/>
      </dsp:nvSpPr>
      <dsp:spPr>
        <a:xfrm>
          <a:off x="2214116"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2411320"/>
        <a:ext cx="297830" cy="298634"/>
      </dsp:txXfrm>
    </dsp:sp>
    <dsp:sp modelId="{5CF0F816-62CA-4F0D-93AC-528C74D51E94}">
      <dsp:nvSpPr>
        <dsp:cNvPr id="0" name=""/>
        <dsp:cNvSpPr/>
      </dsp:nvSpPr>
      <dsp:spPr>
        <a:xfrm>
          <a:off x="2816200"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Regional CTOs each nominate one solution from their region in each category</a:t>
          </a:r>
        </a:p>
      </dsp:txBody>
      <dsp:txXfrm>
        <a:off x="2865315" y="1771303"/>
        <a:ext cx="1908717" cy="1578668"/>
      </dsp:txXfrm>
    </dsp:sp>
    <dsp:sp modelId="{0A632E78-113A-4040-A840-48AF2CCCA039}">
      <dsp:nvSpPr>
        <dsp:cNvPr id="0" name=""/>
        <dsp:cNvSpPr/>
      </dsp:nvSpPr>
      <dsp:spPr>
        <a:xfrm>
          <a:off x="5023842"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2411320"/>
        <a:ext cx="297830" cy="298634"/>
      </dsp:txXfrm>
    </dsp:sp>
    <dsp:sp modelId="{2E08AB9B-8382-434A-8AA7-A7909E7766BB}">
      <dsp:nvSpPr>
        <dsp:cNvPr id="0" name=""/>
        <dsp:cNvSpPr/>
      </dsp:nvSpPr>
      <dsp:spPr>
        <a:xfrm>
          <a:off x="5625926" y="1722188"/>
          <a:ext cx="2006947" cy="1676898"/>
        </a:xfrm>
        <a:prstGeom prst="roundRect">
          <a:avLst>
            <a:gd name="adj" fmla="val 10000"/>
          </a:avLst>
        </a:prstGeom>
        <a:solidFill>
          <a:schemeClr val="accent1">
            <a:hueOff val="0"/>
            <a:satOff val="0"/>
            <a:lumOff val="0"/>
            <a:alphaOff val="0"/>
          </a:schemeClr>
        </a:solidFill>
        <a:ln w="76200" cap="sq"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0" kern="1200" dirty="0"/>
            <a:t>Offering,</a:t>
          </a:r>
          <a:r>
            <a:rPr lang="en-GB" sz="1800" b="0" kern="1200" baseline="0" dirty="0"/>
            <a:t> Industry and Delivery CTOs rate the nominations</a:t>
          </a:r>
          <a:endParaRPr lang="en-GB" sz="1800" b="0" kern="1200" dirty="0"/>
        </a:p>
      </dsp:txBody>
      <dsp:txXfrm>
        <a:off x="5675041" y="1771303"/>
        <a:ext cx="1908717" cy="1578668"/>
      </dsp:txXfrm>
    </dsp:sp>
    <dsp:sp modelId="{67559F4A-5408-450C-95A1-2C1C319A326A}">
      <dsp:nvSpPr>
        <dsp:cNvPr id="0" name=""/>
        <dsp:cNvSpPr/>
      </dsp:nvSpPr>
      <dsp:spPr>
        <a:xfrm>
          <a:off x="7833568"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2411320"/>
        <a:ext cx="297830" cy="298634"/>
      </dsp:txXfrm>
    </dsp:sp>
    <dsp:sp modelId="{DC6C6567-3827-417A-8241-E87C815ABE64}">
      <dsp:nvSpPr>
        <dsp:cNvPr id="0" name=""/>
        <dsp:cNvSpPr/>
      </dsp:nvSpPr>
      <dsp:spPr>
        <a:xfrm>
          <a:off x="8435652"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Global</a:t>
          </a:r>
          <a:r>
            <a:rPr lang="en-GB" sz="1800" kern="1200" baseline="0" dirty="0"/>
            <a:t> CTO presents recommended awards to Decision Committee </a:t>
          </a:r>
          <a:endParaRPr lang="en-GB" sz="1800" kern="1200" dirty="0"/>
        </a:p>
      </dsp:txBody>
      <dsp:txXfrm>
        <a:off x="8484767" y="1771303"/>
        <a:ext cx="1908717" cy="1578668"/>
      </dsp:txXfrm>
    </dsp:sp>
    <dsp:sp modelId="{2FD1F889-FE53-471E-B290-ED350BED3E47}">
      <dsp:nvSpPr>
        <dsp:cNvPr id="0" name=""/>
        <dsp:cNvSpPr/>
      </dsp:nvSpPr>
      <dsp:spPr>
        <a:xfrm>
          <a:off x="10643294" y="2311776"/>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2411320"/>
        <a:ext cx="297830" cy="298634"/>
      </dsp:txXfrm>
    </dsp:sp>
    <dsp:sp modelId="{0526F89E-5CA9-46EF-9822-DC4DA226D57C}">
      <dsp:nvSpPr>
        <dsp:cNvPr id="0" name=""/>
        <dsp:cNvSpPr/>
      </dsp:nvSpPr>
      <dsp:spPr>
        <a:xfrm>
          <a:off x="11245378" y="1722188"/>
          <a:ext cx="2006947" cy="1676898"/>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Decision</a:t>
          </a:r>
          <a:r>
            <a:rPr lang="en-GB" sz="1800" kern="1200" baseline="0" dirty="0"/>
            <a:t> Committee/CEO confirm final awards and announcement to winners</a:t>
          </a:r>
          <a:endParaRPr lang="en-GB" sz="1800" kern="1200" dirty="0"/>
        </a:p>
      </dsp:txBody>
      <dsp:txXfrm>
        <a:off x="11294493" y="1771303"/>
        <a:ext cx="1908717" cy="15786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4572F-066A-41EA-8A15-4357D4007012}">
      <dsp:nvSpPr>
        <dsp:cNvPr id="0" name=""/>
        <dsp:cNvSpPr/>
      </dsp:nvSpPr>
      <dsp:spPr>
        <a:xfrm>
          <a:off x="6474" y="955133"/>
          <a:ext cx="2006947" cy="2121405"/>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solutions nominated in your category (see spreadsheet)</a:t>
          </a:r>
        </a:p>
      </dsp:txBody>
      <dsp:txXfrm>
        <a:off x="65255" y="1013914"/>
        <a:ext cx="1889385" cy="2003843"/>
      </dsp:txXfrm>
    </dsp:sp>
    <dsp:sp modelId="{6209FDD9-CC32-4EE5-AB28-17EEF71A2B33}">
      <dsp:nvSpPr>
        <dsp:cNvPr id="0" name=""/>
        <dsp:cNvSpPr/>
      </dsp:nvSpPr>
      <dsp:spPr>
        <a:xfrm>
          <a:off x="2214116"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214116" y="1866518"/>
        <a:ext cx="297830" cy="298634"/>
      </dsp:txXfrm>
    </dsp:sp>
    <dsp:sp modelId="{5CF0F816-62CA-4F0D-93AC-528C74D51E94}">
      <dsp:nvSpPr>
        <dsp:cNvPr id="0" name=""/>
        <dsp:cNvSpPr/>
      </dsp:nvSpPr>
      <dsp:spPr>
        <a:xfrm>
          <a:off x="2816200" y="955133"/>
          <a:ext cx="2006947" cy="2121405"/>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Review detailed datasheet within Digital Explorer</a:t>
          </a:r>
        </a:p>
      </dsp:txBody>
      <dsp:txXfrm>
        <a:off x="2874981" y="1013914"/>
        <a:ext cx="1889385" cy="2003843"/>
      </dsp:txXfrm>
    </dsp:sp>
    <dsp:sp modelId="{0A632E78-113A-4040-A840-48AF2CCCA039}">
      <dsp:nvSpPr>
        <dsp:cNvPr id="0" name=""/>
        <dsp:cNvSpPr/>
      </dsp:nvSpPr>
      <dsp:spPr>
        <a:xfrm>
          <a:off x="5023842"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023842" y="1866518"/>
        <a:ext cx="297830" cy="298634"/>
      </dsp:txXfrm>
    </dsp:sp>
    <dsp:sp modelId="{2E08AB9B-8382-434A-8AA7-A7909E7766BB}">
      <dsp:nvSpPr>
        <dsp:cNvPr id="0" name=""/>
        <dsp:cNvSpPr/>
      </dsp:nvSpPr>
      <dsp:spPr>
        <a:xfrm>
          <a:off x="5625926" y="955133"/>
          <a:ext cx="2006947" cy="2121405"/>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 </a:t>
          </a:r>
          <a:r>
            <a:rPr lang="en-GB" sz="1800" kern="1200" dirty="0"/>
            <a:t>Rate and comment within DE</a:t>
          </a:r>
          <a:br>
            <a:rPr lang="en-GB" sz="1800" kern="1200" dirty="0"/>
          </a:br>
          <a:r>
            <a:rPr lang="en-GB" sz="1800" kern="1200" dirty="0"/>
            <a:t>(note this will be visible to all DXC employees)</a:t>
          </a:r>
          <a:br>
            <a:rPr lang="en-GB" sz="1800" kern="1200" dirty="0"/>
          </a:br>
          <a:r>
            <a:rPr lang="en-GB" sz="1400" b="1" kern="1200" dirty="0"/>
            <a:t>see slide 14</a:t>
          </a:r>
          <a:endParaRPr lang="en-GB" sz="1800" b="1" kern="1200" dirty="0"/>
        </a:p>
      </dsp:txBody>
      <dsp:txXfrm>
        <a:off x="5684707" y="1013914"/>
        <a:ext cx="1889385" cy="2003843"/>
      </dsp:txXfrm>
    </dsp:sp>
    <dsp:sp modelId="{67559F4A-5408-450C-95A1-2C1C319A326A}">
      <dsp:nvSpPr>
        <dsp:cNvPr id="0" name=""/>
        <dsp:cNvSpPr/>
      </dsp:nvSpPr>
      <dsp:spPr>
        <a:xfrm>
          <a:off x="7833568"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833568" y="1866518"/>
        <a:ext cx="297830" cy="298634"/>
      </dsp:txXfrm>
    </dsp:sp>
    <dsp:sp modelId="{DC6C6567-3827-417A-8241-E87C815ABE64}">
      <dsp:nvSpPr>
        <dsp:cNvPr id="0" name=""/>
        <dsp:cNvSpPr/>
      </dsp:nvSpPr>
      <dsp:spPr>
        <a:xfrm>
          <a:off x="8435652" y="955133"/>
          <a:ext cx="2006947" cy="2121405"/>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REQUIRED: </a:t>
          </a:r>
          <a:r>
            <a:rPr lang="en-GB" sz="1800" kern="1200" dirty="0"/>
            <a:t>Complete the rating spreadsheet and return to akalemer.</a:t>
          </a:r>
        </a:p>
      </dsp:txBody>
      <dsp:txXfrm>
        <a:off x="8494433" y="1013914"/>
        <a:ext cx="1889385" cy="2003843"/>
      </dsp:txXfrm>
    </dsp:sp>
    <dsp:sp modelId="{2FD1F889-FE53-471E-B290-ED350BED3E47}">
      <dsp:nvSpPr>
        <dsp:cNvPr id="0" name=""/>
        <dsp:cNvSpPr/>
      </dsp:nvSpPr>
      <dsp:spPr>
        <a:xfrm>
          <a:off x="10643294" y="1766974"/>
          <a:ext cx="425472" cy="4977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0643294" y="1866518"/>
        <a:ext cx="297830" cy="298634"/>
      </dsp:txXfrm>
    </dsp:sp>
    <dsp:sp modelId="{0526F89E-5CA9-46EF-9822-DC4DA226D57C}">
      <dsp:nvSpPr>
        <dsp:cNvPr id="0" name=""/>
        <dsp:cNvSpPr/>
      </dsp:nvSpPr>
      <dsp:spPr>
        <a:xfrm>
          <a:off x="11245378" y="955133"/>
          <a:ext cx="2006947" cy="2121405"/>
        </a:xfrm>
        <a:prstGeom prst="roundRect">
          <a:avLst>
            <a:gd name="adj" fmla="val 10000"/>
          </a:avLst>
        </a:prstGeom>
        <a:solidFill>
          <a:schemeClr val="accent1">
            <a:hueOff val="0"/>
            <a:satOff val="0"/>
            <a:lumOff val="0"/>
            <a:alphaOff val="0"/>
          </a:schemeClr>
        </a:solidFill>
        <a:ln w="635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OPTIONAL: </a:t>
          </a:r>
          <a:r>
            <a:rPr lang="en-GB" sz="1800" kern="1200" dirty="0"/>
            <a:t>Request the solution contacts to enrich their solutions further </a:t>
          </a:r>
        </a:p>
      </dsp:txBody>
      <dsp:txXfrm>
        <a:off x="11304159" y="1013914"/>
        <a:ext cx="1889385" cy="20038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3EA277-358B-E94E-961E-33D0503F6849}" type="datetimeFigureOut">
              <a:rPr lang="en-US" smtClean="0">
                <a:latin typeface="Arial"/>
                <a:cs typeface="Arial"/>
              </a:rPr>
              <a:t>10/4/2018</a:t>
            </a:fld>
            <a:endParaRPr lang="en-US">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Arial"/>
              <a:cs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AC7428-30A9-FD43-A0D8-DB91B17088EC}" type="slidenum">
              <a:rPr lang="en-US" smtClean="0">
                <a:latin typeface="Arial"/>
                <a:cs typeface="Arial"/>
              </a:rPr>
              <a:t>‹#›</a:t>
            </a:fld>
            <a:endParaRPr lang="en-US">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73B26A0F-F4D6-9B4F-A87B-D8948CDE3BB4}" type="datetimeFigureOut">
              <a:rPr lang="en-US" smtClean="0"/>
              <a:pPr/>
              <a:t>10/4/2018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7DE2E8FF-3D0C-9D4D-B4D1-3089215958A5}" type="slidenum">
              <a:rPr lang="en-US" smtClean="0"/>
              <a:pPr/>
              <a:t>‹#›</a:t>
            </a:fld>
            <a:endParaRPr lang="en-US"/>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1</a:t>
            </a:fld>
            <a:endParaRPr lang="en-US"/>
          </a:p>
        </p:txBody>
      </p:sp>
    </p:spTree>
    <p:extLst>
      <p:ext uri="{BB962C8B-B14F-4D97-AF65-F5344CB8AC3E}">
        <p14:creationId xmlns:p14="http://schemas.microsoft.com/office/powerpoint/2010/main" val="132529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3</a:t>
            </a:fld>
            <a:endParaRPr lang="en-US"/>
          </a:p>
        </p:txBody>
      </p:sp>
    </p:spTree>
    <p:extLst>
      <p:ext uri="{BB962C8B-B14F-4D97-AF65-F5344CB8AC3E}">
        <p14:creationId xmlns:p14="http://schemas.microsoft.com/office/powerpoint/2010/main" val="238524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E2E8FF-3D0C-9D4D-B4D1-3089215958A5}" type="slidenum">
              <a:rPr lang="en-US" smtClean="0"/>
              <a:pPr/>
              <a:t>5</a:t>
            </a:fld>
            <a:endParaRPr lang="en-US"/>
          </a:p>
        </p:txBody>
      </p:sp>
    </p:spTree>
    <p:extLst>
      <p:ext uri="{BB962C8B-B14F-4D97-AF65-F5344CB8AC3E}">
        <p14:creationId xmlns:p14="http://schemas.microsoft.com/office/powerpoint/2010/main" val="26854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DE2E8FF-3D0C-9D4D-B4D1-3089215958A5}" type="slidenum">
              <a:rPr lang="en-US" smtClean="0"/>
              <a:pPr/>
              <a:t>14</a:t>
            </a:fld>
            <a:endParaRPr lang="en-US"/>
          </a:p>
        </p:txBody>
      </p:sp>
    </p:spTree>
    <p:extLst>
      <p:ext uri="{BB962C8B-B14F-4D97-AF65-F5344CB8AC3E}">
        <p14:creationId xmlns:p14="http://schemas.microsoft.com/office/powerpoint/2010/main" val="1533425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2" name="Freeform 5"/>
          <p:cNvSpPr>
            <a:spLocks noChangeAspect="1"/>
          </p:cNvSpPr>
          <p:nvPr userDrawn="1"/>
        </p:nvSpPr>
        <p:spPr bwMode="hidden">
          <a:xfrm>
            <a:off x="1" y="0"/>
            <a:ext cx="11986923" cy="8229600"/>
          </a:xfrm>
          <a:custGeom>
            <a:avLst/>
            <a:gdLst>
              <a:gd name="T0" fmla="*/ 7871 w 7871"/>
              <a:gd name="T1" fmla="*/ 2698 h 5404"/>
              <a:gd name="T2" fmla="*/ 7871 w 7871"/>
              <a:gd name="T3" fmla="*/ 2698 h 5404"/>
              <a:gd name="T4" fmla="*/ 5172 w 7871"/>
              <a:gd name="T5" fmla="*/ 0 h 5404"/>
              <a:gd name="T6" fmla="*/ 0 w 7871"/>
              <a:gd name="T7" fmla="*/ 0 h 5404"/>
              <a:gd name="T8" fmla="*/ 0 w 7871"/>
              <a:gd name="T9" fmla="*/ 5404 h 5404"/>
              <a:gd name="T10" fmla="*/ 5172 w 7871"/>
              <a:gd name="T11" fmla="*/ 5404 h 5404"/>
              <a:gd name="T12" fmla="*/ 7871 w 7871"/>
              <a:gd name="T13" fmla="*/ 2698 h 5404"/>
            </a:gdLst>
            <a:ahLst/>
            <a:cxnLst>
              <a:cxn ang="0">
                <a:pos x="T0" y="T1"/>
              </a:cxn>
              <a:cxn ang="0">
                <a:pos x="T2" y="T3"/>
              </a:cxn>
              <a:cxn ang="0">
                <a:pos x="T4" y="T5"/>
              </a:cxn>
              <a:cxn ang="0">
                <a:pos x="T6" y="T7"/>
              </a:cxn>
              <a:cxn ang="0">
                <a:pos x="T8" y="T9"/>
              </a:cxn>
              <a:cxn ang="0">
                <a:pos x="T10" y="T11"/>
              </a:cxn>
              <a:cxn ang="0">
                <a:pos x="T12" y="T13"/>
              </a:cxn>
            </a:cxnLst>
            <a:rect l="0" t="0" r="r" b="b"/>
            <a:pathLst>
              <a:path w="7871" h="5404">
                <a:moveTo>
                  <a:pt x="7871" y="2698"/>
                </a:moveTo>
                <a:lnTo>
                  <a:pt x="7871" y="2698"/>
                </a:lnTo>
                <a:cubicBezTo>
                  <a:pt x="7871" y="1192"/>
                  <a:pt x="6668" y="0"/>
                  <a:pt x="5172" y="0"/>
                </a:cubicBezTo>
                <a:lnTo>
                  <a:pt x="0" y="0"/>
                </a:lnTo>
                <a:lnTo>
                  <a:pt x="0" y="5404"/>
                </a:lnTo>
                <a:lnTo>
                  <a:pt x="5172" y="5404"/>
                </a:lnTo>
                <a:cubicBezTo>
                  <a:pt x="6668" y="5404"/>
                  <a:pt x="7871" y="4211"/>
                  <a:pt x="7871" y="2698"/>
                </a:cubicBez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1"/>
          <p:cNvSpPr>
            <a:spLocks noGrp="1"/>
          </p:cNvSpPr>
          <p:nvPr>
            <p:ph type="ctrTitle"/>
          </p:nvPr>
        </p:nvSpPr>
        <p:spPr>
          <a:xfrm>
            <a:off x="685800" y="2057400"/>
            <a:ext cx="10058400" cy="29260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525780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1" name="Picture 10"/>
          <p:cNvPicPr>
            <a:picLocks noChangeAspect="1"/>
          </p:cNvPicPr>
          <p:nvPr userDrawn="1"/>
        </p:nvPicPr>
        <p:blipFill>
          <a:blip r:embed="rId2"/>
          <a:stretch>
            <a:fillRect/>
          </a:stretch>
        </p:blipFill>
        <p:spPr bwMode="black">
          <a:xfrm>
            <a:off x="11422761" y="7314920"/>
            <a:ext cx="2706624" cy="768757"/>
          </a:xfrm>
          <a:prstGeom prst="rect">
            <a:avLst/>
          </a:prstGeom>
        </p:spPr>
      </p:pic>
      <p:sp>
        <p:nvSpPr>
          <p:cNvPr id="8" name="Footer Placeholder 4"/>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sp>
        <p:nvSpPr>
          <p:cNvPr id="9"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321549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3C784556-ED1C-4757-8071-FCBDBC8F3B4D}"/>
              </a:ext>
            </a:extLst>
          </p:cNvPr>
          <p:cNvPicPr>
            <a:picLocks noChangeAspect="1"/>
          </p:cNvPicPr>
          <p:nvPr userDrawn="1"/>
        </p:nvPicPr>
        <p:blipFill>
          <a:blip r:embed="rId2"/>
          <a:stretch>
            <a:fillRect/>
          </a:stretch>
        </p:blipFill>
        <p:spPr>
          <a:xfrm>
            <a:off x="0" y="-318"/>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270956"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270956"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33220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5_Title Slide 03">
    <p:bg>
      <p:bgPr>
        <a:solidFill>
          <a:srgbClr val="000000"/>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9C0A5B1A-9515-45E6-BB76-DAF9E56BB387}"/>
              </a:ext>
            </a:extLst>
          </p:cNvPr>
          <p:cNvPicPr>
            <a:picLocks noChangeAspect="1"/>
          </p:cNvPicPr>
          <p:nvPr userDrawn="1"/>
        </p:nvPicPr>
        <p:blipFill rotWithShape="1">
          <a:blip r:embed="rId2"/>
          <a:srcRect r="11280"/>
          <a:stretch/>
        </p:blipFill>
        <p:spPr>
          <a:xfrm>
            <a:off x="3891783" y="-9991"/>
            <a:ext cx="10738617" cy="8242166"/>
          </a:xfrm>
          <a:prstGeom prst="rect">
            <a:avLst/>
          </a:prstGeom>
        </p:spPr>
      </p:pic>
      <p:sp>
        <p:nvSpPr>
          <p:cNvPr id="46" name="Freeform: Shape 45">
            <a:extLst>
              <a:ext uri="{FF2B5EF4-FFF2-40B4-BE49-F238E27FC236}">
                <a16:creationId xmlns:a16="http://schemas.microsoft.com/office/drawing/2014/main" id="{3D00227A-FCE5-4C90-8598-4398E14BD07B}"/>
              </a:ext>
            </a:extLst>
          </p:cNvPr>
          <p:cNvSpPr>
            <a:spLocks noChangeAspect="1"/>
          </p:cNvSpPr>
          <p:nvPr userDrawn="1"/>
        </p:nvSpPr>
        <p:spPr bwMode="hidden">
          <a:xfrm>
            <a:off x="-1568" y="1"/>
            <a:ext cx="8303762" cy="8229600"/>
          </a:xfrm>
          <a:custGeom>
            <a:avLst/>
            <a:gdLst>
              <a:gd name="connsiteX0" fmla="*/ 0 w 13880700"/>
              <a:gd name="connsiteY0" fmla="*/ 0 h 13806941"/>
              <a:gd name="connsiteX1" fmla="*/ 6983768 w 13880700"/>
              <a:gd name="connsiteY1" fmla="*/ 0 h 13806941"/>
              <a:gd name="connsiteX2" fmla="*/ 13880700 w 13880700"/>
              <a:gd name="connsiteY2" fmla="*/ 6893251 h 13806941"/>
              <a:gd name="connsiteX3" fmla="*/ 6983768 w 13880700"/>
              <a:gd name="connsiteY3" fmla="*/ 13806941 h 13806941"/>
              <a:gd name="connsiteX4" fmla="*/ 0 w 13880700"/>
              <a:gd name="connsiteY4" fmla="*/ 13806941 h 13806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80700" h="13806941">
                <a:moveTo>
                  <a:pt x="0" y="0"/>
                </a:moveTo>
                <a:lnTo>
                  <a:pt x="6983768" y="0"/>
                </a:lnTo>
                <a:cubicBezTo>
                  <a:pt x="10806594" y="0"/>
                  <a:pt x="13880700" y="3045499"/>
                  <a:pt x="13880700" y="6893251"/>
                </a:cubicBezTo>
                <a:cubicBezTo>
                  <a:pt x="13880700" y="10758888"/>
                  <a:pt x="10806594" y="13806941"/>
                  <a:pt x="6983768" y="13806941"/>
                </a:cubicBezTo>
                <a:lnTo>
                  <a:pt x="0" y="13806941"/>
                </a:lnTo>
                <a:close/>
              </a:path>
            </a:pathLst>
          </a:custGeom>
          <a:solidFill>
            <a:schemeClr val="tx1"/>
          </a:solidFill>
          <a:ln w="0">
            <a:noFill/>
            <a:prstDash val="solid"/>
            <a:round/>
            <a:headEnd/>
            <a:tailEnd/>
          </a:ln>
        </p:spPr>
        <p:txBody>
          <a:bodyPr vert="horz" wrap="square" lIns="243840" tIns="121920" rIns="243840" bIns="121920" numCol="1" anchor="t" anchorCtr="0" compatLnSpc="1">
            <a:prstTxWarp prst="textNoShape">
              <a:avLst/>
            </a:prstTxWarp>
            <a:noAutofit/>
          </a:bodyPr>
          <a:lstStyle/>
          <a:p>
            <a:endParaRPr lang="en-US" sz="7680" dirty="0"/>
          </a:p>
        </p:txBody>
      </p:sp>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1074840"/>
            <a:ext cx="68580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824197"/>
            <a:ext cx="68580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47" name="Freeform 9">
            <a:extLst>
              <a:ext uri="{FF2B5EF4-FFF2-40B4-BE49-F238E27FC236}">
                <a16:creationId xmlns:a16="http://schemas.microsoft.com/office/drawing/2014/main" id="{2A7B0FDF-BC58-414A-8AAC-3B176242203B}"/>
              </a:ext>
            </a:extLst>
          </p:cNvPr>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dirty="0"/>
          </a:p>
        </p:txBody>
      </p:sp>
      <p:sp>
        <p:nvSpPr>
          <p:cNvPr id="42" name="Footer Placeholder 4">
            <a:extLst>
              <a:ext uri="{FF2B5EF4-FFF2-40B4-BE49-F238E27FC236}">
                <a16:creationId xmlns:a16="http://schemas.microsoft.com/office/drawing/2014/main" id="{3DC4A21B-A3B7-4535-89AB-D180D8D5FD35}"/>
              </a:ext>
            </a:extLst>
          </p:cNvPr>
          <p:cNvSpPr txBox="1">
            <a:spLocks/>
          </p:cNvSpPr>
          <p:nvPr userDrawn="1"/>
        </p:nvSpPr>
        <p:spPr>
          <a:xfrm>
            <a:off x="685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solidFill>
                  <a:schemeClr val="bg1"/>
                </a:solidFill>
              </a:rPr>
              <a:t>© 2018 DXC Technology Company. All rights reserved.</a:t>
            </a:r>
          </a:p>
        </p:txBody>
      </p:sp>
      <p:pic>
        <p:nvPicPr>
          <p:cNvPr id="43" name="Picture 42">
            <a:extLst>
              <a:ext uri="{FF2B5EF4-FFF2-40B4-BE49-F238E27FC236}">
                <a16:creationId xmlns:a16="http://schemas.microsoft.com/office/drawing/2014/main" id="{93C352BD-2464-4B6E-9C77-D29B31BC99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03047" y="6739333"/>
            <a:ext cx="3160262" cy="897603"/>
          </a:xfrm>
          <a:prstGeom prst="rect">
            <a:avLst/>
          </a:prstGeom>
        </p:spPr>
      </p:pic>
    </p:spTree>
    <p:extLst>
      <p:ext uri="{BB962C8B-B14F-4D97-AF65-F5344CB8AC3E}">
        <p14:creationId xmlns:p14="http://schemas.microsoft.com/office/powerpoint/2010/main" val="114065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6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515B26B1-AA18-4E5E-B6CD-4C244B28C6EA}"/>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85486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Title Slide 04">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8F30C8EE-0B29-4554-9390-638F135FE98A}"/>
              </a:ext>
            </a:extLst>
          </p:cNvPr>
          <p:cNvPicPr>
            <a:picLocks noChangeAspect="1"/>
          </p:cNvPicPr>
          <p:nvPr userDrawn="1"/>
        </p:nvPicPr>
        <p:blipFill rotWithShape="1">
          <a:blip r:embed="rId2"/>
          <a:srcRect l="35511"/>
          <a:stretch/>
        </p:blipFill>
        <p:spPr>
          <a:xfrm>
            <a:off x="7000875" y="525780"/>
            <a:ext cx="7629525" cy="6654767"/>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9" name="Freeform: Shape 48">
            <a:extLst>
              <a:ext uri="{FF2B5EF4-FFF2-40B4-BE49-F238E27FC236}">
                <a16:creationId xmlns:a16="http://schemas.microsoft.com/office/drawing/2014/main" id="{5FB69A07-AF17-4DD2-B2BB-02C498259F26}"/>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671614"/>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883194"/>
            <a:ext cx="66294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4, 2018</a:t>
            </a:fld>
            <a:endParaRPr lang="en-US" sz="1400" b="0" dirty="0">
              <a:solidFill>
                <a:schemeClr val="bg1"/>
              </a:solidFill>
            </a:endParaRPr>
          </a:p>
        </p:txBody>
      </p:sp>
      <p:pic>
        <p:nvPicPr>
          <p:cNvPr id="47" name="Picture 46">
            <a:extLst>
              <a:ext uri="{FF2B5EF4-FFF2-40B4-BE49-F238E27FC236}">
                <a16:creationId xmlns:a16="http://schemas.microsoft.com/office/drawing/2014/main" id="{226A6E73-00CE-450D-9AFD-60F8AC8C1ABE}"/>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321772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0E212B-7342-4D2D-A5D3-2E62A0071EE5}"/>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15092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02">
    <p:spTree>
      <p:nvGrpSpPr>
        <p:cNvPr id="1" name=""/>
        <p:cNvGrpSpPr/>
        <p:nvPr/>
      </p:nvGrpSpPr>
      <p:grpSpPr>
        <a:xfrm>
          <a:off x="0" y="0"/>
          <a:ext cx="0" cy="0"/>
          <a:chOff x="0" y="0"/>
          <a:chExt cx="0" cy="0"/>
        </a:xfrm>
      </p:grpSpPr>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11" name="Picture 10"/>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8"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p:ph type="ctrTitle"/>
          </p:nvPr>
        </p:nvSpPr>
        <p:spPr>
          <a:xfrm>
            <a:off x="685800" y="640080"/>
            <a:ext cx="100584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19"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177612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en-US"/>
              <a:t>Click icon to add picture</a:t>
            </a:r>
            <a:endParaRPr lang="en-US" dirty="0"/>
          </a:p>
        </p:txBody>
      </p:sp>
      <p:sp>
        <p:nvSpPr>
          <p:cNvPr id="4" name="Title 3"/>
          <p:cNvSpPr>
            <a:spLocks noGrp="1"/>
          </p:cNvSpPr>
          <p:nvPr>
            <p:ph type="title"/>
          </p:nvPr>
        </p:nvSpPr>
        <p:spPr>
          <a:xfrm>
            <a:off x="685800" y="639763"/>
            <a:ext cx="6400800" cy="1417636"/>
          </a:xfrm>
        </p:spPr>
        <p:txBody>
          <a:bodyPr/>
          <a:lstStyle/>
          <a:p>
            <a:r>
              <a:rPr lang="en-US"/>
              <a:t>Click to edit Master title style</a:t>
            </a:r>
          </a:p>
        </p:txBody>
      </p:sp>
      <p:sp>
        <p:nvSpPr>
          <p:cNvPr id="7"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8" name="Picture 7"/>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4, 2018</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12" name="Footer Placeholder 4"/>
          <p:cNvSpPr txBox="1">
            <a:spLocks/>
          </p:cNvSpPr>
          <p:nvPr userDrawn="1"/>
        </p:nvSpPr>
        <p:spPr>
          <a:xfrm>
            <a:off x="2971800" y="7580439"/>
            <a:ext cx="4114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t>© 2018 DXC Technology Company. All rights reserved.</a:t>
            </a:r>
          </a:p>
        </p:txBody>
      </p:sp>
      <p:sp>
        <p:nvSpPr>
          <p:cNvPr id="3" name="Content Placeholder 2"/>
          <p:cNvSpPr>
            <a:spLocks noGrp="1"/>
          </p:cNvSpPr>
          <p:nvPr>
            <p:ph sz="quarter" idx="14"/>
          </p:nvPr>
        </p:nvSpPr>
        <p:spPr>
          <a:xfrm>
            <a:off x="685800" y="2057398"/>
            <a:ext cx="6400800" cy="5121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00000"/>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4"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4, 2018</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217650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rgbClr val="000000"/>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91187660-0B2C-49B8-A9C6-69050469D9F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47" name="Group 46">
            <a:extLst>
              <a:ext uri="{FF2B5EF4-FFF2-40B4-BE49-F238E27FC236}">
                <a16:creationId xmlns:a16="http://schemas.microsoft.com/office/drawing/2014/main" id="{9BDC13DC-430C-419B-B8B3-483CAC2DA90A}"/>
              </a:ext>
            </a:extLst>
          </p:cNvPr>
          <p:cNvGrpSpPr/>
          <p:nvPr userDrawn="1"/>
        </p:nvGrpSpPr>
        <p:grpSpPr>
          <a:xfrm>
            <a:off x="0" y="-1"/>
            <a:ext cx="14630400" cy="8229602"/>
            <a:chOff x="0" y="-1"/>
            <a:chExt cx="14630400" cy="8229602"/>
          </a:xfrm>
        </p:grpSpPr>
        <p:sp>
          <p:nvSpPr>
            <p:cNvPr id="48" name="Freeform 5">
              <a:extLst>
                <a:ext uri="{FF2B5EF4-FFF2-40B4-BE49-F238E27FC236}">
                  <a16:creationId xmlns:a16="http://schemas.microsoft.com/office/drawing/2014/main" id="{5E83A453-A26B-4D5A-A017-0A7C0152672E}"/>
                </a:ext>
              </a:extLst>
            </p:cNvPr>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50" name="Freeform 9">
              <a:extLst>
                <a:ext uri="{FF2B5EF4-FFF2-40B4-BE49-F238E27FC236}">
                  <a16:creationId xmlns:a16="http://schemas.microsoft.com/office/drawing/2014/main" id="{4D3F48B2-15F7-403D-8A83-2D9F8AC83391}"/>
                </a:ext>
              </a:extLst>
            </p:cNvPr>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grpSp>
        <p:nvGrpSpPr>
          <p:cNvPr id="12" name="Group 11"/>
          <p:cNvGrpSpPr/>
          <p:nvPr userDrawn="1"/>
        </p:nvGrpSpPr>
        <p:grpSpPr>
          <a:xfrm>
            <a:off x="-91440" y="-91440"/>
            <a:ext cx="14813280" cy="8412480"/>
            <a:chOff x="-91440" y="-91440"/>
            <a:chExt cx="14813280" cy="8412480"/>
          </a:xfrm>
        </p:grpSpPr>
        <p:cxnSp>
          <p:nvCxnSpPr>
            <p:cNvPr id="18" name="Straight Connector 1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51" name="Text Box 115">
            <a:extLst>
              <a:ext uri="{FF2B5EF4-FFF2-40B4-BE49-F238E27FC236}">
                <a16:creationId xmlns:a16="http://schemas.microsoft.com/office/drawing/2014/main" id="{3DC7301A-0634-4DDE-84BD-D6A61E2D11D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4, 2018</a:t>
            </a:fld>
            <a:endParaRPr lang="en-US" sz="1100" b="0" dirty="0">
              <a:solidFill>
                <a:schemeClr val="tx1"/>
              </a:solidFill>
            </a:endParaRPr>
          </a:p>
        </p:txBody>
      </p:sp>
      <p:sp>
        <p:nvSpPr>
          <p:cNvPr id="52" name="Text Box 115">
            <a:extLst>
              <a:ext uri="{FF2B5EF4-FFF2-40B4-BE49-F238E27FC236}">
                <a16:creationId xmlns:a16="http://schemas.microsoft.com/office/drawing/2014/main" id="{D4093138-40BC-4732-A9D2-201E13AAF4BC}"/>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3" name="Footer Placeholder 4">
            <a:extLst>
              <a:ext uri="{FF2B5EF4-FFF2-40B4-BE49-F238E27FC236}">
                <a16:creationId xmlns:a16="http://schemas.microsoft.com/office/drawing/2014/main" id="{DF295466-17A7-4B12-83BA-08D9B1935DE9}"/>
              </a:ext>
            </a:extLst>
          </p:cNvPr>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pic>
        <p:nvPicPr>
          <p:cNvPr id="54" name="Picture 53">
            <a:extLst>
              <a:ext uri="{FF2B5EF4-FFF2-40B4-BE49-F238E27FC236}">
                <a16:creationId xmlns:a16="http://schemas.microsoft.com/office/drawing/2014/main" id="{A4DF1B85-70B4-4DEE-91CE-EF07BE2AB916}"/>
              </a:ext>
            </a:extLst>
          </p:cNvPr>
          <p:cNvPicPr>
            <a:picLocks noChangeAspect="1"/>
          </p:cNvPicPr>
          <p:nvPr userDrawn="1"/>
        </p:nvPicPr>
        <p:blipFill>
          <a:blip r:embed="rId3"/>
          <a:stretch>
            <a:fillRect/>
          </a:stretch>
        </p:blipFill>
        <p:spPr bwMode="black">
          <a:xfrm>
            <a:off x="544830" y="7425690"/>
            <a:ext cx="2048256" cy="581762"/>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rgbClr val="000000"/>
        </a:solidFill>
        <a:effectLst/>
      </p:bgPr>
    </p:bg>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60D70BD3-EB56-45E0-A89C-12E1C45B9E6E}"/>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0" name="Title 1"/>
          <p:cNvSpPr>
            <a:spLocks noGrp="1"/>
          </p:cNvSpPr>
          <p:nvPr userDrawn="1">
            <p:ph type="ctrTitle"/>
          </p:nvPr>
        </p:nvSpPr>
        <p:spPr>
          <a:xfrm>
            <a:off x="685800" y="640080"/>
            <a:ext cx="10058400" cy="429768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1" name="Subtitle 2"/>
          <p:cNvSpPr>
            <a:spLocks noGrp="1"/>
          </p:cNvSpPr>
          <p:nvPr userDrawn="1">
            <p:ph type="subTitle" idx="1"/>
          </p:nvPr>
        </p:nvSpPr>
        <p:spPr>
          <a:xfrm>
            <a:off x="685800" y="5257800"/>
            <a:ext cx="10058400" cy="914400"/>
          </a:xfrm>
        </p:spPr>
        <p:txBody>
          <a:bodyPr>
            <a:noAutofit/>
          </a:bodyPr>
          <a:lstStyle>
            <a:lvl1pPr marL="0" indent="0" algn="l">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18"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4, 2018</a:t>
            </a:fld>
            <a:endParaRPr lang="en-US" sz="1100" b="0" dirty="0">
              <a:solidFill>
                <a:schemeClr val="tx1"/>
              </a:solidFill>
            </a:endParaRPr>
          </a:p>
        </p:txBody>
      </p:sp>
      <p:sp>
        <p:nvSpPr>
          <p:cNvPr id="19"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pic>
        <p:nvPicPr>
          <p:cNvPr id="21" name="Picture 20"/>
          <p:cNvPicPr>
            <a:picLocks noChangeAspect="1"/>
          </p:cNvPicPr>
          <p:nvPr userDrawn="1"/>
        </p:nvPicPr>
        <p:blipFill>
          <a:blip r:embed="rId3"/>
          <a:stretch>
            <a:fillRect/>
          </a:stretch>
        </p:blipFill>
        <p:spPr bwMode="black">
          <a:xfrm>
            <a:off x="544830" y="7425690"/>
            <a:ext cx="2048256" cy="581762"/>
          </a:xfrm>
          <a:prstGeom prst="rect">
            <a:avLst/>
          </a:prstGeom>
        </p:spPr>
      </p:pic>
      <p:sp>
        <p:nvSpPr>
          <p:cNvPr id="22"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en-US"/>
              <a:t>Click icon to add picture</a:t>
            </a:r>
            <a:endParaRPr lang="en-US" dirty="0"/>
          </a:p>
        </p:txBody>
      </p:sp>
      <p:pic>
        <p:nvPicPr>
          <p:cNvPr id="9" name="Picture 8"/>
          <p:cNvPicPr>
            <a:picLocks noChangeAspect="1"/>
          </p:cNvPicPr>
          <p:nvPr userDrawn="1"/>
        </p:nvPicPr>
        <p:blipFill>
          <a:blip r:embed="rId2"/>
          <a:stretch>
            <a:fillRect/>
          </a:stretch>
        </p:blipFill>
        <p:spPr bwMode="black">
          <a:xfrm>
            <a:off x="544830" y="7425690"/>
            <a:ext cx="2048256" cy="581762"/>
          </a:xfrm>
          <a:prstGeom prst="rect">
            <a:avLst/>
          </a:prstGeom>
        </p:spPr>
      </p:pic>
      <p:sp>
        <p:nvSpPr>
          <p:cNvPr id="13"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4, 2018</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16"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0000"/>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pic>
        <p:nvPicPr>
          <p:cNvPr id="6" name="Picture 5"/>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5"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6000">
                <a:solidFill>
                  <a:schemeClr val="bg1"/>
                </a:solidFill>
              </a:defRPr>
            </a:lvl1pPr>
            <a:lvl2pPr marL="0" indent="0">
              <a:spcBef>
                <a:spcPts val="900"/>
              </a:spcBef>
              <a:buFontTx/>
              <a:buNone/>
              <a:defRPr>
                <a:solidFill>
                  <a:schemeClr val="bg1"/>
                </a:solidFill>
              </a:defRPr>
            </a:lvl2pPr>
            <a:lvl3pPr marL="0" indent="0">
              <a:spcBef>
                <a:spcPts val="900"/>
              </a:spcBef>
              <a:buFontTx/>
              <a:buNone/>
              <a:defRPr>
                <a:solidFill>
                  <a:schemeClr val="bg1"/>
                </a:solidFill>
              </a:defRPr>
            </a:lvl3pPr>
            <a:lvl4pPr marL="0" indent="0">
              <a:spcBef>
                <a:spcPts val="900"/>
              </a:spcBef>
              <a:buFontTx/>
              <a:buNone/>
              <a:defRPr>
                <a:solidFill>
                  <a:schemeClr val="bg1"/>
                </a:solidFill>
              </a:defRPr>
            </a:lvl4pPr>
            <a:lvl5pPr marL="0" indent="0">
              <a:spcBef>
                <a:spcPts val="900"/>
              </a:spcBef>
              <a:buFontTx/>
              <a:buNone/>
              <a:defRPr>
                <a:solidFill>
                  <a:schemeClr val="bg1"/>
                </a:solidFill>
              </a:defRPr>
            </a:lvl5pPr>
            <a:lvl6pPr marL="0" indent="0">
              <a:spcBef>
                <a:spcPts val="900"/>
              </a:spcBef>
              <a:buFontTx/>
              <a:buNone/>
              <a:defRPr baseline="0">
                <a:solidFill>
                  <a:schemeClr val="bg1"/>
                </a:solidFill>
              </a:defRPr>
            </a:lvl6pPr>
            <a:lvl7pPr marL="0" indent="0">
              <a:spcBef>
                <a:spcPts val="900"/>
              </a:spcBef>
              <a:buFontTx/>
              <a:buNone/>
              <a:defRPr baseline="0">
                <a:solidFill>
                  <a:schemeClr val="bg1"/>
                </a:solidFill>
              </a:defRPr>
            </a:lvl7pPr>
            <a:lvl8pPr marL="0" indent="0">
              <a:spcBef>
                <a:spcPts val="900"/>
              </a:spcBef>
              <a:buFontTx/>
              <a:buNone/>
              <a:defRPr baseline="0">
                <a:solidFill>
                  <a:schemeClr val="bg1"/>
                </a:solidFill>
              </a:defRPr>
            </a:lvl8pPr>
            <a:lvl9pPr marL="0" indent="0">
              <a:spcBef>
                <a:spcPts val="900"/>
              </a:spcBef>
              <a:buFontTx/>
              <a:buNone/>
              <a:defRPr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Tree>
    <p:extLst>
      <p:ext uri="{BB962C8B-B14F-4D97-AF65-F5344CB8AC3E}">
        <p14:creationId xmlns:p14="http://schemas.microsoft.com/office/powerpoint/2010/main" val="370855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03">
    <p:bg>
      <p:bgPr>
        <a:solidFill>
          <a:srgbClr val="000000"/>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800" y="639763"/>
            <a:ext cx="100584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p:ph type="subTitle" idx="1"/>
          </p:nvPr>
        </p:nvSpPr>
        <p:spPr>
          <a:xfrm>
            <a:off x="685800" y="4389120"/>
            <a:ext cx="10058400"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Freeform 9"/>
          <p:cNvSpPr>
            <a:spLocks noChangeAspect="1"/>
          </p:cNvSpPr>
          <p:nvPr userDrawn="1"/>
        </p:nvSpPr>
        <p:spPr bwMode="black">
          <a:xfrm>
            <a:off x="362838" y="-2"/>
            <a:ext cx="730237" cy="639765"/>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FFFFFF"/>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pic>
        <p:nvPicPr>
          <p:cNvPr id="9" name="Picture 8"/>
          <p:cNvPicPr>
            <a:picLocks noChangeAspect="1"/>
          </p:cNvPicPr>
          <p:nvPr userDrawn="1"/>
        </p:nvPicPr>
        <p:blipFill>
          <a:blip r:embed="rId2"/>
          <a:stretch>
            <a:fillRect/>
          </a:stretch>
        </p:blipFill>
        <p:spPr bwMode="black">
          <a:xfrm>
            <a:off x="503047" y="7314920"/>
            <a:ext cx="2706624" cy="768757"/>
          </a:xfrm>
          <a:prstGeom prst="rect">
            <a:avLst/>
          </a:prstGeom>
        </p:spPr>
      </p:pic>
      <p:sp>
        <p:nvSpPr>
          <p:cNvPr id="17"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18"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4, 2018</a:t>
            </a:fld>
            <a:endParaRPr lang="en-US" sz="1400" b="0" dirty="0">
              <a:solidFill>
                <a:schemeClr val="bg1"/>
              </a:solidFill>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04">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extLst>
              <a:ext uri="{28A0092B-C50C-407E-A947-70E740481C1C}">
                <a14:useLocalDpi xmlns:a14="http://schemas.microsoft.com/office/drawing/2010/main" val="0"/>
              </a:ext>
            </a:extLst>
          </a:blip>
          <a:srcRect l="49221" r="6372"/>
          <a:stretch/>
        </p:blipFill>
        <p:spPr bwMode="hidden">
          <a:xfrm>
            <a:off x="9829800" y="1074420"/>
            <a:ext cx="4800600" cy="6080760"/>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6" name="Group 5"/>
          <p:cNvGrpSpPr/>
          <p:nvPr userDrawn="1"/>
        </p:nvGrpSpPr>
        <p:grpSpPr>
          <a:xfrm>
            <a:off x="0" y="-1"/>
            <a:ext cx="14630400" cy="8229602"/>
            <a:chOff x="0" y="-1"/>
            <a:chExt cx="14630400" cy="8229602"/>
          </a:xfrm>
        </p:grpSpPr>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pic>
          <p:nvPicPr>
            <p:cNvPr id="11" name="Picture 10"/>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gr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128881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0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70E794-887D-4052-95F2-537520E7143A}"/>
              </a:ext>
            </a:extLst>
          </p:cNvPr>
          <p:cNvPicPr>
            <a:picLocks noChangeAspect="1"/>
          </p:cNvPicPr>
          <p:nvPr userDrawn="1"/>
        </p:nvPicPr>
        <p:blipFill rotWithShape="1">
          <a:blip r:embed="rId2"/>
          <a:srcRect r="11658"/>
          <a:stretch/>
        </p:blipFill>
        <p:spPr>
          <a:xfrm>
            <a:off x="6552363" y="1033398"/>
            <a:ext cx="8078037" cy="6102096"/>
          </a:xfrm>
          <a:prstGeom prst="rect">
            <a:avLst/>
          </a:prstGeom>
        </p:spPr>
      </p:pic>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 name="Freeform 5"/>
          <p:cNvSpPr>
            <a:spLocks noChangeAspect="1"/>
          </p:cNvSpPr>
          <p:nvPr userDrawn="1"/>
        </p:nvSpPr>
        <p:spPr bwMode="white">
          <a:xfrm>
            <a:off x="0" y="1"/>
            <a:ext cx="14630400" cy="8229600"/>
          </a:xfrm>
          <a:custGeom>
            <a:avLst/>
            <a:gdLst>
              <a:gd name="T0" fmla="*/ 19199 w 19199"/>
              <a:gd name="T1" fmla="*/ 9340 h 10809"/>
              <a:gd name="T2" fmla="*/ 19199 w 19199"/>
              <a:gd name="T3" fmla="*/ 9340 h 10809"/>
              <a:gd name="T4" fmla="*/ 16987 w 19199"/>
              <a:gd name="T5" fmla="*/ 9340 h 10809"/>
              <a:gd name="T6" fmla="*/ 13055 w 19199"/>
              <a:gd name="T7" fmla="*/ 5408 h 10809"/>
              <a:gd name="T8" fmla="*/ 16987 w 19199"/>
              <a:gd name="T9" fmla="*/ 1468 h 10809"/>
              <a:gd name="T10" fmla="*/ 19199 w 19199"/>
              <a:gd name="T11" fmla="*/ 1468 h 10809"/>
              <a:gd name="T12" fmla="*/ 19199 w 19199"/>
              <a:gd name="T13" fmla="*/ 0 h 10809"/>
              <a:gd name="T14" fmla="*/ 0 w 19199"/>
              <a:gd name="T15" fmla="*/ 0 h 10809"/>
              <a:gd name="T16" fmla="*/ 0 w 19199"/>
              <a:gd name="T17" fmla="*/ 10809 h 10809"/>
              <a:gd name="T18" fmla="*/ 19199 w 19199"/>
              <a:gd name="T19" fmla="*/ 10809 h 10809"/>
              <a:gd name="T20" fmla="*/ 19199 w 19199"/>
              <a:gd name="T21" fmla="*/ 9340 h 10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99" h="10809">
                <a:moveTo>
                  <a:pt x="19199" y="9340"/>
                </a:moveTo>
                <a:lnTo>
                  <a:pt x="19199" y="9340"/>
                </a:lnTo>
                <a:lnTo>
                  <a:pt x="16987" y="9340"/>
                </a:lnTo>
                <a:cubicBezTo>
                  <a:pt x="14808" y="9340"/>
                  <a:pt x="13055" y="7602"/>
                  <a:pt x="13055" y="5408"/>
                </a:cubicBezTo>
                <a:cubicBezTo>
                  <a:pt x="13055" y="3205"/>
                  <a:pt x="14808" y="1468"/>
                  <a:pt x="16987" y="1468"/>
                </a:cubicBezTo>
                <a:lnTo>
                  <a:pt x="19199" y="1468"/>
                </a:lnTo>
                <a:lnTo>
                  <a:pt x="19199" y="0"/>
                </a:lnTo>
                <a:lnTo>
                  <a:pt x="0" y="0"/>
                </a:lnTo>
                <a:lnTo>
                  <a:pt x="0" y="10809"/>
                </a:lnTo>
                <a:lnTo>
                  <a:pt x="19199" y="10809"/>
                </a:lnTo>
                <a:lnTo>
                  <a:pt x="19199" y="934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4608" dirty="0"/>
          </a:p>
        </p:txBody>
      </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bg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8686800" cy="3429000"/>
          </a:xfrm>
        </p:spPr>
        <p:txBody>
          <a:bodyPr anchor="b" anchorCtr="0">
            <a:noAutofit/>
          </a:bodyPr>
          <a:lstStyle>
            <a:lvl1pPr>
              <a:defRPr sz="6000">
                <a:solidFill>
                  <a:schemeClr val="bg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799" y="4389120"/>
            <a:ext cx="868680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bg1"/>
                </a:solidFill>
              </a:rPr>
              <a:pPr algn="r" defTabSz="820738">
                <a:spcBef>
                  <a:spcPts val="0"/>
                </a:spcBef>
              </a:pPr>
              <a:t>October 4, 2018</a:t>
            </a:fld>
            <a:endParaRPr lang="en-US" sz="1400" b="0" dirty="0">
              <a:solidFill>
                <a:schemeClr val="bg1"/>
              </a:solidFill>
            </a:endParaRPr>
          </a:p>
        </p:txBody>
      </p:sp>
      <p:pic>
        <p:nvPicPr>
          <p:cNvPr id="47" name="Picture 46">
            <a:extLst>
              <a:ext uri="{FF2B5EF4-FFF2-40B4-BE49-F238E27FC236}">
                <a16:creationId xmlns:a16="http://schemas.microsoft.com/office/drawing/2014/main" id="{E78B0B0F-DE09-40EF-A259-814397ADDE2B}"/>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298050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7CA387B5-33FA-4DCC-93C0-42A325D8D031}"/>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362498"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362498"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263420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0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07E6E-CA26-4CA9-97FE-35F4EAA06DE4}"/>
              </a:ext>
            </a:extLst>
          </p:cNvPr>
          <p:cNvPicPr>
            <a:picLocks noChangeAspect="1"/>
          </p:cNvPicPr>
          <p:nvPr userDrawn="1"/>
        </p:nvPicPr>
        <p:blipFill rotWithShape="1">
          <a:blip r:embed="rId2"/>
          <a:srcRect r="13357"/>
          <a:stretch/>
        </p:blipFill>
        <p:spPr>
          <a:xfrm>
            <a:off x="6765993" y="1095847"/>
            <a:ext cx="7864407" cy="6056192"/>
          </a:xfrm>
          <a:prstGeom prst="rect">
            <a:avLst/>
          </a:prstGeom>
        </p:spPr>
      </p:pic>
      <p:sp>
        <p:nvSpPr>
          <p:cNvPr id="50" name="Freeform: Shape 49">
            <a:extLst>
              <a:ext uri="{FF2B5EF4-FFF2-40B4-BE49-F238E27FC236}">
                <a16:creationId xmlns:a16="http://schemas.microsoft.com/office/drawing/2014/main" id="{E1617EF5-8923-48CF-8E8C-F23131EE5707}"/>
              </a:ext>
            </a:extLst>
          </p:cNvPr>
          <p:cNvSpPr>
            <a:spLocks noChangeAspect="1"/>
          </p:cNvSpPr>
          <p:nvPr userDrawn="1"/>
        </p:nvSpPr>
        <p:spPr bwMode="white">
          <a:xfrm>
            <a:off x="0" y="1"/>
            <a:ext cx="14630400" cy="8229600"/>
          </a:xfrm>
          <a:custGeom>
            <a:avLst/>
            <a:gdLst>
              <a:gd name="connsiteX0" fmla="*/ 0 w 14630400"/>
              <a:gd name="connsiteY0" fmla="*/ 0 h 8229600"/>
              <a:gd name="connsiteX1" fmla="*/ 14630400 w 14630400"/>
              <a:gd name="connsiteY1" fmla="*/ 0 h 8229600"/>
              <a:gd name="connsiteX2" fmla="*/ 14630400 w 14630400"/>
              <a:gd name="connsiteY2" fmla="*/ 1099060 h 8229600"/>
              <a:gd name="connsiteX3" fmla="*/ 10625288 w 14630400"/>
              <a:gd name="connsiteY3" fmla="*/ 1099060 h 8229600"/>
              <a:gd name="connsiteX4" fmla="*/ 7595420 w 14630400"/>
              <a:gd name="connsiteY4" fmla="*/ 4128929 h 8229600"/>
              <a:gd name="connsiteX5" fmla="*/ 10625288 w 14630400"/>
              <a:gd name="connsiteY5" fmla="*/ 7158798 h 8229600"/>
              <a:gd name="connsiteX6" fmla="*/ 14630400 w 14630400"/>
              <a:gd name="connsiteY6" fmla="*/ 7158797 h 8229600"/>
              <a:gd name="connsiteX7" fmla="*/ 14630400 w 14630400"/>
              <a:gd name="connsiteY7" fmla="*/ 8229600 h 8229600"/>
              <a:gd name="connsiteX8" fmla="*/ 0 w 14630400"/>
              <a:gd name="connsiteY8" fmla="*/ 8229600 h 822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0400" h="8229600">
                <a:moveTo>
                  <a:pt x="0" y="0"/>
                </a:moveTo>
                <a:lnTo>
                  <a:pt x="14630400" y="0"/>
                </a:lnTo>
                <a:lnTo>
                  <a:pt x="14630400" y="1099060"/>
                </a:lnTo>
                <a:lnTo>
                  <a:pt x="10625288" y="1099060"/>
                </a:lnTo>
                <a:cubicBezTo>
                  <a:pt x="8951938" y="1099060"/>
                  <a:pt x="7595420" y="2455579"/>
                  <a:pt x="7595420" y="4128929"/>
                </a:cubicBezTo>
                <a:cubicBezTo>
                  <a:pt x="7595420" y="5802279"/>
                  <a:pt x="8951939" y="7158798"/>
                  <a:pt x="10625288" y="7158798"/>
                </a:cubicBezTo>
                <a:lnTo>
                  <a:pt x="14630400" y="7158797"/>
                </a:lnTo>
                <a:lnTo>
                  <a:pt x="14630400" y="8229600"/>
                </a:lnTo>
                <a:lnTo>
                  <a:pt x="0" y="822960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sz="4608"/>
          </a:p>
        </p:txBody>
      </p:sp>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4"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chemeClr val="tx1"/>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5" name="Title 1"/>
          <p:cNvSpPr>
            <a:spLocks noGrp="1"/>
          </p:cNvSpPr>
          <p:nvPr userDrawn="1">
            <p:ph type="ctrTitle"/>
          </p:nvPr>
        </p:nvSpPr>
        <p:spPr>
          <a:xfrm>
            <a:off x="685799" y="640080"/>
            <a:ext cx="662940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userDrawn="1">
            <p:ph type="subTitle" idx="1"/>
          </p:nvPr>
        </p:nvSpPr>
        <p:spPr>
          <a:xfrm>
            <a:off x="685800" y="4389120"/>
            <a:ext cx="6629402"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20"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tx1"/>
                </a:solidFill>
              </a:rPr>
              <a:t>© 2018 DXC Technology Company. All rights reserved.</a:t>
            </a:r>
          </a:p>
        </p:txBody>
      </p:sp>
      <p:sp>
        <p:nvSpPr>
          <p:cNvPr id="21" name="Text Box 115"/>
          <p:cNvSpPr txBox="1">
            <a:spLocks noChangeArrowheads="1"/>
          </p:cNvSpPr>
          <p:nvPr userDrawn="1"/>
        </p:nvSpPr>
        <p:spPr bwMode="auto">
          <a:xfrm>
            <a:off x="11887200" y="7580439"/>
            <a:ext cx="2057400" cy="274320"/>
          </a:xfrm>
          <a:prstGeom prst="rect">
            <a:avLst/>
          </a:prstGeom>
          <a:noFill/>
          <a:ln w="9525">
            <a:noFill/>
            <a:miter lim="800000"/>
            <a:headEnd/>
            <a:tailEnd/>
          </a:ln>
          <a:effectLst/>
        </p:spPr>
        <p:txBody>
          <a:bodyPr wrap="none" lIns="0" tIns="0" rIns="0" bIns="18288" anchor="ctr"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pic>
        <p:nvPicPr>
          <p:cNvPr id="48" name="Picture 47">
            <a:extLst>
              <a:ext uri="{FF2B5EF4-FFF2-40B4-BE49-F238E27FC236}">
                <a16:creationId xmlns:a16="http://schemas.microsoft.com/office/drawing/2014/main" id="{8E5CBB9A-FE51-4F22-8CF4-563E85EA5356}"/>
              </a:ext>
            </a:extLst>
          </p:cNvPr>
          <p:cNvPicPr>
            <a:picLocks noChangeAspect="1"/>
          </p:cNvPicPr>
          <p:nvPr userDrawn="1"/>
        </p:nvPicPr>
        <p:blipFill>
          <a:blip r:embed="rId3"/>
          <a:stretch>
            <a:fillRect/>
          </a:stretch>
        </p:blipFill>
        <p:spPr bwMode="black">
          <a:xfrm>
            <a:off x="503047" y="7314920"/>
            <a:ext cx="2706624" cy="768757"/>
          </a:xfrm>
          <a:prstGeom prst="rect">
            <a:avLst/>
          </a:prstGeom>
        </p:spPr>
      </p:pic>
    </p:spTree>
    <p:extLst>
      <p:ext uri="{BB962C8B-B14F-4D97-AF65-F5344CB8AC3E}">
        <p14:creationId xmlns:p14="http://schemas.microsoft.com/office/powerpoint/2010/main" val="170969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06">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432A79B2-E76C-4713-8613-8DC91EE54A50}"/>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01349"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01349"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lumMod val="65000"/>
                  </a:schemeClr>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41094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Title Slide 0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3C8299-53E3-4F65-8A6F-4435BC86B21C}"/>
              </a:ext>
            </a:extLst>
          </p:cNvPr>
          <p:cNvPicPr>
            <a:picLocks noChangeAspect="1"/>
          </p:cNvPicPr>
          <p:nvPr userDrawn="1"/>
        </p:nvPicPr>
        <p:blipFill>
          <a:blip r:embed="rId2"/>
          <a:stretch>
            <a:fillRect/>
          </a:stretch>
        </p:blipFill>
        <p:spPr>
          <a:xfrm>
            <a:off x="0" y="0"/>
            <a:ext cx="14630400" cy="8229600"/>
          </a:xfrm>
          <a:prstGeom prst="rect">
            <a:avLst/>
          </a:prstGeom>
        </p:spPr>
      </p:pic>
      <p:grpSp>
        <p:nvGrpSpPr>
          <p:cNvPr id="9" name="Group 8"/>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itle 1"/>
          <p:cNvSpPr>
            <a:spLocks noGrp="1"/>
          </p:cNvSpPr>
          <p:nvPr>
            <p:ph type="ctrTitle"/>
          </p:nvPr>
        </p:nvSpPr>
        <p:spPr>
          <a:xfrm>
            <a:off x="685799" y="640080"/>
            <a:ext cx="7175091" cy="3429000"/>
          </a:xfrm>
        </p:spPr>
        <p:txBody>
          <a:bodyPr anchor="b" anchorCtr="0">
            <a:noAutofit/>
          </a:bodyPr>
          <a:lstStyle>
            <a:lvl1pPr>
              <a:defRPr sz="6000">
                <a:solidFill>
                  <a:schemeClr val="tx1"/>
                </a:solidFill>
              </a:defRPr>
            </a:lvl1pPr>
          </a:lstStyle>
          <a:p>
            <a:r>
              <a:rPr lang="en-US"/>
              <a:t>Click to edit Master title style</a:t>
            </a:r>
            <a:endParaRPr lang="en-US" dirty="0"/>
          </a:p>
        </p:txBody>
      </p:sp>
      <p:sp>
        <p:nvSpPr>
          <p:cNvPr id="16" name="Subtitle 2"/>
          <p:cNvSpPr>
            <a:spLocks noGrp="1"/>
          </p:cNvSpPr>
          <p:nvPr>
            <p:ph type="subTitle" idx="1"/>
          </p:nvPr>
        </p:nvSpPr>
        <p:spPr>
          <a:xfrm>
            <a:off x="685799" y="4389120"/>
            <a:ext cx="7175091" cy="914400"/>
          </a:xfrm>
        </p:spPr>
        <p:txBody>
          <a:bodyPr>
            <a:noAutofit/>
          </a:bodyPr>
          <a:lstStyle>
            <a:lvl1pPr marL="0" indent="0" algn="l">
              <a:spcBef>
                <a:spcPts val="0"/>
              </a:spcBef>
              <a:buNone/>
              <a:defRPr sz="2800">
                <a:solidFill>
                  <a:schemeClr val="tx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pic>
        <p:nvPicPr>
          <p:cNvPr id="13" name="Picture 12"/>
          <p:cNvPicPr>
            <a:picLocks noChangeAspect="1"/>
          </p:cNvPicPr>
          <p:nvPr userDrawn="1"/>
        </p:nvPicPr>
        <p:blipFill>
          <a:blip r:embed="rId3"/>
          <a:stretch>
            <a:fillRect/>
          </a:stretch>
        </p:blipFill>
        <p:spPr bwMode="black">
          <a:xfrm>
            <a:off x="503047" y="7314920"/>
            <a:ext cx="2706624" cy="768757"/>
          </a:xfrm>
          <a:prstGeom prst="rect">
            <a:avLst/>
          </a:prstGeom>
        </p:spPr>
      </p:pic>
      <p:sp>
        <p:nvSpPr>
          <p:cNvPr id="10" name="Freeform 9"/>
          <p:cNvSpPr>
            <a:spLocks noChangeAspect="1"/>
          </p:cNvSpPr>
          <p:nvPr userDrawn="1"/>
        </p:nvSpPr>
        <p:spPr bwMode="black">
          <a:xfrm>
            <a:off x="362839" y="-1"/>
            <a:ext cx="730236" cy="639764"/>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19" name="Footer Placeholder 4"/>
          <p:cNvSpPr txBox="1">
            <a:spLocks/>
          </p:cNvSpPr>
          <p:nvPr userDrawn="1"/>
        </p:nvSpPr>
        <p:spPr>
          <a:xfrm>
            <a:off x="7543800" y="7580439"/>
            <a:ext cx="64008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100" dirty="0">
                <a:solidFill>
                  <a:schemeClr val="bg1"/>
                </a:solidFill>
              </a:rPr>
              <a:t>© 2018 DXC Technology Company. All rights reserved.</a:t>
            </a:r>
          </a:p>
        </p:txBody>
      </p:sp>
      <p:sp>
        <p:nvSpPr>
          <p:cNvPr id="21" name="Text Box 115"/>
          <p:cNvSpPr txBox="1">
            <a:spLocks noChangeArrowheads="1"/>
          </p:cNvSpPr>
          <p:nvPr userDrawn="1"/>
        </p:nvSpPr>
        <p:spPr bwMode="auto">
          <a:xfrm>
            <a:off x="11887200" y="640080"/>
            <a:ext cx="2057400" cy="274320"/>
          </a:xfrm>
          <a:prstGeom prst="rect">
            <a:avLst/>
          </a:prstGeom>
          <a:noFill/>
          <a:ln w="9525">
            <a:noFill/>
            <a:miter lim="800000"/>
            <a:headEnd/>
            <a:tailEnd/>
          </a:ln>
          <a:effectLst/>
        </p:spPr>
        <p:txBody>
          <a:bodyPr wrap="none" lIns="0" tIns="0" rIns="0" bIns="0" anchor="t" anchorCtr="0">
            <a:noAutofit/>
          </a:bodyPr>
          <a:lstStyle/>
          <a:p>
            <a:pPr algn="r" defTabSz="820738">
              <a:spcBef>
                <a:spcPts val="0"/>
              </a:spcBef>
            </a:pPr>
            <a:fld id="{03C7D0F0-10D5-4191-B6F4-99306F468FEF}" type="datetime4">
              <a:rPr lang="en-US" sz="1400" b="0" smtClean="0">
                <a:solidFill>
                  <a:schemeClr val="tx1"/>
                </a:solidFill>
              </a:rPr>
              <a:pPr algn="r" defTabSz="820738">
                <a:spcBef>
                  <a:spcPts val="0"/>
                </a:spcBef>
              </a:pPr>
              <a:t>October 4, 2018</a:t>
            </a:fld>
            <a:endParaRPr lang="en-US" sz="1400" b="0" dirty="0">
              <a:solidFill>
                <a:schemeClr val="tx1"/>
              </a:solidFill>
            </a:endParaRPr>
          </a:p>
        </p:txBody>
      </p:sp>
    </p:spTree>
    <p:extLst>
      <p:ext uri="{BB962C8B-B14F-4D97-AF65-F5344CB8AC3E}">
        <p14:creationId xmlns:p14="http://schemas.microsoft.com/office/powerpoint/2010/main" val="200949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2" name="Freeform 9"/>
          <p:cNvSpPr>
            <a:spLocks noChangeAspect="1"/>
          </p:cNvSpPr>
          <p:nvPr userDrawn="1"/>
        </p:nvSpPr>
        <p:spPr bwMode="black">
          <a:xfrm>
            <a:off x="448310" y="0"/>
            <a:ext cx="562442" cy="492758"/>
          </a:xfrm>
          <a:custGeom>
            <a:avLst/>
            <a:gdLst>
              <a:gd name="T0" fmla="*/ 0 w 370"/>
              <a:gd name="T1" fmla="*/ 0 h 321"/>
              <a:gd name="T2" fmla="*/ 0 w 370"/>
              <a:gd name="T3" fmla="*/ 0 h 321"/>
              <a:gd name="T4" fmla="*/ 184 w 370"/>
              <a:gd name="T5" fmla="*/ 321 h 321"/>
              <a:gd name="T6" fmla="*/ 370 w 370"/>
              <a:gd name="T7" fmla="*/ 0 h 321"/>
              <a:gd name="T8" fmla="*/ 0 w 370"/>
              <a:gd name="T9" fmla="*/ 0 h 321"/>
            </a:gdLst>
            <a:ahLst/>
            <a:cxnLst>
              <a:cxn ang="0">
                <a:pos x="T0" y="T1"/>
              </a:cxn>
              <a:cxn ang="0">
                <a:pos x="T2" y="T3"/>
              </a:cxn>
              <a:cxn ang="0">
                <a:pos x="T4" y="T5"/>
              </a:cxn>
              <a:cxn ang="0">
                <a:pos x="T6" y="T7"/>
              </a:cxn>
              <a:cxn ang="0">
                <a:pos x="T8" y="T9"/>
              </a:cxn>
            </a:cxnLst>
            <a:rect l="0" t="0" r="r" b="b"/>
            <a:pathLst>
              <a:path w="370" h="321">
                <a:moveTo>
                  <a:pt x="0" y="0"/>
                </a:moveTo>
                <a:lnTo>
                  <a:pt x="0" y="0"/>
                </a:lnTo>
                <a:lnTo>
                  <a:pt x="184" y="321"/>
                </a:lnTo>
                <a:lnTo>
                  <a:pt x="370" y="0"/>
                </a:lnTo>
                <a:lnTo>
                  <a:pt x="0" y="0"/>
                </a:lnTo>
                <a:close/>
              </a:path>
            </a:pathLst>
          </a:custGeom>
          <a:solidFill>
            <a:srgbClr val="000000"/>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z="4608"/>
          </a:p>
        </p:txBody>
      </p:sp>
      <p:sp>
        <p:nvSpPr>
          <p:cNvPr id="2" name="Title Placeholder 1"/>
          <p:cNvSpPr>
            <a:spLocks noGrp="1"/>
          </p:cNvSpPr>
          <p:nvPr userDrawn="1">
            <p:ph type="title"/>
          </p:nvPr>
        </p:nvSpPr>
        <p:spPr>
          <a:xfrm>
            <a:off x="685800" y="639763"/>
            <a:ext cx="13258800" cy="1417636"/>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userDrawn="1">
            <p:ph type="body" idx="1"/>
          </p:nvPr>
        </p:nvSpPr>
        <p:spPr>
          <a:xfrm>
            <a:off x="685800" y="2057399"/>
            <a:ext cx="11201400" cy="512127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9"/>
          <a:stretch>
            <a:fillRect/>
          </a:stretch>
        </p:blipFill>
        <p:spPr bwMode="black">
          <a:xfrm>
            <a:off x="544830" y="7425690"/>
            <a:ext cx="2048256" cy="581762"/>
          </a:xfrm>
          <a:prstGeom prst="rect">
            <a:avLst/>
          </a:prstGeom>
        </p:spPr>
      </p:pic>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4, 2018</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62" name="Footer Placeholder 4"/>
          <p:cNvSpPr txBox="1">
            <a:spLocks/>
          </p:cNvSpPr>
          <p:nvPr userDrawn="1"/>
        </p:nvSpPr>
        <p:spPr>
          <a:xfrm>
            <a:off x="4800600" y="7580439"/>
            <a:ext cx="5029200"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 2018 DXC Technology Company. All rights reserved.</a:t>
            </a:r>
          </a:p>
        </p:txBody>
      </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4" r:id="rId3"/>
    <p:sldLayoutId id="2147483657" r:id="rId4"/>
    <p:sldLayoutId id="2147483681" r:id="rId5"/>
    <p:sldLayoutId id="2147483671" r:id="rId6"/>
    <p:sldLayoutId id="2147483687" r:id="rId7"/>
    <p:sldLayoutId id="2147483678" r:id="rId8"/>
    <p:sldLayoutId id="2147483675" r:id="rId9"/>
    <p:sldLayoutId id="2147483673" r:id="rId10"/>
    <p:sldLayoutId id="2147483676" r:id="rId11"/>
    <p:sldLayoutId id="2147483680" r:id="rId12"/>
    <p:sldLayoutId id="2147483686" r:id="rId13"/>
    <p:sldLayoutId id="2147483685" r:id="rId14"/>
    <p:sldLayoutId id="2147483659" r:id="rId15"/>
    <p:sldLayoutId id="2147483650" r:id="rId16"/>
    <p:sldLayoutId id="2147483666" r:id="rId17"/>
    <p:sldLayoutId id="2147483667" r:id="rId18"/>
    <p:sldLayoutId id="2147483652" r:id="rId19"/>
    <p:sldLayoutId id="2147483660" r:id="rId20"/>
    <p:sldLayoutId id="2147483662" r:id="rId21"/>
    <p:sldLayoutId id="2147483663" r:id="rId22"/>
    <p:sldLayoutId id="2147483651" r:id="rId23"/>
    <p:sldLayoutId id="2147483668" r:id="rId24"/>
    <p:sldLayoutId id="2147483669" r:id="rId25"/>
    <p:sldLayoutId id="2147483655" r:id="rId26"/>
    <p:sldLayoutId id="2147483661"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463040" rtl="0" eaLnBrk="1" latinLnBrk="0" hangingPunct="1">
        <a:lnSpc>
          <a:spcPct val="85000"/>
        </a:lnSpc>
        <a:spcBef>
          <a:spcPct val="0"/>
        </a:spcBef>
        <a:buNone/>
        <a:defRPr sz="4000" b="1" kern="1200">
          <a:solidFill>
            <a:schemeClr val="tx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igitalexplorer.dxc.com/se/solutions/413372"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s://digitalexplorer.dxc.com/se/solutions/416543" TargetMode="External"/><Relationship Id="rId2" Type="http://schemas.openxmlformats.org/officeDocument/2006/relationships/hyperlink" Target="https://digitalexplorer.dxc.com/se/solutions/413140" TargetMode="External"/><Relationship Id="rId1" Type="http://schemas.openxmlformats.org/officeDocument/2006/relationships/slideLayout" Target="../slideLayouts/slideLayout16.xml"/><Relationship Id="rId4" Type="http://schemas.openxmlformats.org/officeDocument/2006/relationships/hyperlink" Target="https://digitalexplorer.dxc.com/se/solutions/40618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igitalexplorer.dxc.com/se/solutions/414806" TargetMode="External"/><Relationship Id="rId2" Type="http://schemas.openxmlformats.org/officeDocument/2006/relationships/hyperlink" Target="https://digitalexplorer.dxc.com/se/solutions/414137" TargetMode="External"/><Relationship Id="rId1" Type="http://schemas.openxmlformats.org/officeDocument/2006/relationships/slideLayout" Target="../slideLayouts/slideLayout16.xml"/><Relationship Id="rId5" Type="http://schemas.openxmlformats.org/officeDocument/2006/relationships/hyperlink" Target="https://digitalexplorer.dxc.com/se/solutions/413161" TargetMode="External"/><Relationship Id="rId4" Type="http://schemas.openxmlformats.org/officeDocument/2006/relationships/hyperlink" Target="https://digitalexplorer.dxc.com/se/solutions/40467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igitalexplorer.dxc.com/se/solutions/411219" TargetMode="External"/><Relationship Id="rId2" Type="http://schemas.openxmlformats.org/officeDocument/2006/relationships/hyperlink" Target="https://digitalexplorer.dxc.com/se/solutions/407190" TargetMode="External"/><Relationship Id="rId1" Type="http://schemas.openxmlformats.org/officeDocument/2006/relationships/slideLayout" Target="../slideLayouts/slideLayout16.xml"/><Relationship Id="rId5" Type="http://schemas.openxmlformats.org/officeDocument/2006/relationships/hyperlink" Target="https://digitalexplorer.dxc.com/se/solutions/4150" TargetMode="External"/><Relationship Id="rId4" Type="http://schemas.openxmlformats.org/officeDocument/2006/relationships/hyperlink" Target="https://digitalexplorer.dxc.com/se/solutions/41265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igitalexplorer.dxc.com/se/techexcellence/dashboard"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my.dxc.com/our-company/global-functions/technology-office/dxc-awards-for-technical-excellence-.html"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hyperlink" Target="mailto:akalemer@dxc.com"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slide" Target="slide8.xml"/><Relationship Id="rId1" Type="http://schemas.openxmlformats.org/officeDocument/2006/relationships/slideLayout" Target="../slideLayouts/slideLayout15.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3" Type="http://schemas.openxmlformats.org/officeDocument/2006/relationships/hyperlink" Target="https://digitalexplorer.dxc.com/se/solutions/413320" TargetMode="External"/><Relationship Id="rId2" Type="http://schemas.openxmlformats.org/officeDocument/2006/relationships/hyperlink" Target="https://digitalexplorer.dxc.com/se/solutions/413817" TargetMode="External"/><Relationship Id="rId1" Type="http://schemas.openxmlformats.org/officeDocument/2006/relationships/slideLayout" Target="../slideLayouts/slideLayout16.xml"/><Relationship Id="rId5" Type="http://schemas.openxmlformats.org/officeDocument/2006/relationships/hyperlink" Target="https://digitalexplorer.dxc.com/se/solutions/412637" TargetMode="External"/><Relationship Id="rId4" Type="http://schemas.openxmlformats.org/officeDocument/2006/relationships/hyperlink" Target="https://digitalexplorer.dxc.com/se/solutions/41261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igitalexplorer.dxc.com/se/solutions/410012" TargetMode="External"/><Relationship Id="rId2" Type="http://schemas.openxmlformats.org/officeDocument/2006/relationships/hyperlink" Target="https://digitalexplorer.dxc.com/se/solutions/404929" TargetMode="Externa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spcBef>
                <a:spcPts val="2400"/>
              </a:spcBef>
            </a:pPr>
            <a:r>
              <a:rPr lang="en-US" sz="4800" dirty="0"/>
              <a:t>Award for Technical Excellence FY2019</a:t>
            </a:r>
            <a:br>
              <a:rPr lang="en-US" sz="4800" dirty="0"/>
            </a:br>
            <a:br>
              <a:rPr lang="en-US" sz="4800" dirty="0"/>
            </a:br>
            <a:r>
              <a:rPr lang="en-US" sz="3200" dirty="0"/>
              <a:t>Industry and Offering CTO reviews </a:t>
            </a:r>
            <a:br>
              <a:rPr lang="en-US" sz="3200" dirty="0"/>
            </a:br>
            <a:r>
              <a:rPr lang="en-US" sz="3200" dirty="0"/>
              <a:t>(Due October 10</a:t>
            </a:r>
            <a:r>
              <a:rPr lang="en-US" sz="3200" baseline="30000" dirty="0"/>
              <a:t>th</a:t>
            </a:r>
            <a:r>
              <a:rPr lang="en-US" sz="3200" dirty="0"/>
              <a:t>)</a:t>
            </a:r>
            <a:br>
              <a:rPr lang="en-US" sz="4800" dirty="0"/>
            </a:br>
            <a:endParaRPr lang="en-US" sz="4800" dirty="0"/>
          </a:p>
        </p:txBody>
      </p:sp>
      <p:sp>
        <p:nvSpPr>
          <p:cNvPr id="7" name="Subtitle 6">
            <a:extLst>
              <a:ext uri="{FF2B5EF4-FFF2-40B4-BE49-F238E27FC236}">
                <a16:creationId xmlns:a16="http://schemas.microsoft.com/office/drawing/2014/main" id="{6A59A38E-889F-4AE5-B1B0-CC7E821871E1}"/>
              </a:ext>
            </a:extLst>
          </p:cNvPr>
          <p:cNvSpPr>
            <a:spLocks noGrp="1"/>
          </p:cNvSpPr>
          <p:nvPr>
            <p:ph type="subTitle" idx="1"/>
          </p:nvPr>
        </p:nvSpPr>
        <p:spPr/>
        <p:txBody>
          <a:bodyPr/>
          <a:lstStyle/>
          <a:p>
            <a:r>
              <a:rPr lang="en-GB" dirty="0"/>
              <a:t>Artie </a:t>
            </a:r>
            <a:r>
              <a:rPr lang="en-GB" dirty="0" err="1"/>
              <a:t>Kalemeris</a:t>
            </a:r>
            <a:r>
              <a:rPr lang="en-GB" dirty="0"/>
              <a:t> &amp; David Stevens</a:t>
            </a:r>
          </a:p>
        </p:txBody>
      </p:sp>
    </p:spTree>
    <p:extLst>
      <p:ext uri="{BB962C8B-B14F-4D97-AF65-F5344CB8AC3E}">
        <p14:creationId xmlns:p14="http://schemas.microsoft.com/office/powerpoint/2010/main" val="153385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Empowering Workforces with Invisible IT</a:t>
            </a:r>
          </a:p>
        </p:txBody>
      </p:sp>
      <p:graphicFrame>
        <p:nvGraphicFramePr>
          <p:cNvPr id="11" name="Content Placeholder 3">
            <a:extLst>
              <a:ext uri="{FF2B5EF4-FFF2-40B4-BE49-F238E27FC236}">
                <a16:creationId xmlns:a16="http://schemas.microsoft.com/office/drawing/2014/main" id="{5490F5B9-E341-44A5-A908-C4B4002B7625}"/>
              </a:ext>
            </a:extLst>
          </p:cNvPr>
          <p:cNvGraphicFramePr>
            <a:graphicFrameLocks noGrp="1"/>
          </p:cNvGraphicFramePr>
          <p:nvPr>
            <p:ph idx="1"/>
            <p:extLst>
              <p:ext uri="{D42A27DB-BD31-4B8C-83A1-F6EECF244321}">
                <p14:modId xmlns:p14="http://schemas.microsoft.com/office/powerpoint/2010/main" val="3530854641"/>
              </p:ext>
            </p:extLst>
          </p:nvPr>
        </p:nvGraphicFramePr>
        <p:xfrm>
          <a:off x="685800" y="2057400"/>
          <a:ext cx="13283997" cy="259588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1894359">
                  <a:extLst>
                    <a:ext uri="{9D8B030D-6E8A-4147-A177-3AD203B41FA5}">
                      <a16:colId xmlns:a16="http://schemas.microsoft.com/office/drawing/2014/main" val="3017211657"/>
                    </a:ext>
                  </a:extLst>
                </a:gridCol>
                <a:gridCol w="2467061">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3499225320"/>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27515526"/>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Medical Coding</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US" sz="1800" b="0" i="0" kern="1200" dirty="0">
                        <a:solidFill>
                          <a:srgbClr val="000000"/>
                        </a:solidFill>
                        <a:effectLst/>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b="0" i="0" kern="1200" dirty="0">
                        <a:solidFill>
                          <a:srgbClr val="000000"/>
                        </a:solidFill>
                        <a:effectLst/>
                        <a:latin typeface="+mn-lt"/>
                        <a:ea typeface="+mn-ea"/>
                        <a:cs typeface="+mn-cs"/>
                      </a:endParaRPr>
                    </a:p>
                  </a:txBody>
                  <a:tcPr marL="68580" marR="68580" marT="0" marB="0"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b="0" i="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4020895344"/>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2" name="TextBox 11">
            <a:extLst>
              <a:ext uri="{FF2B5EF4-FFF2-40B4-BE49-F238E27FC236}">
                <a16:creationId xmlns:a16="http://schemas.microsoft.com/office/drawing/2014/main" id="{D53A46EE-00BB-4692-A8AD-8ABFCD4F459E}"/>
              </a:ext>
            </a:extLst>
          </p:cNvPr>
          <p:cNvSpPr txBox="1"/>
          <p:nvPr/>
        </p:nvSpPr>
        <p:spPr>
          <a:xfrm>
            <a:off x="685800" y="5003628"/>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373859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Thriving on Enterprise Data and Analytics</a:t>
            </a:r>
          </a:p>
        </p:txBody>
      </p:sp>
      <p:graphicFrame>
        <p:nvGraphicFramePr>
          <p:cNvPr id="10" name="Content Placeholder 3">
            <a:extLst>
              <a:ext uri="{FF2B5EF4-FFF2-40B4-BE49-F238E27FC236}">
                <a16:creationId xmlns:a16="http://schemas.microsoft.com/office/drawing/2014/main" id="{104FD7E1-B9FF-4566-A597-64631F1A8C01}"/>
              </a:ext>
            </a:extLst>
          </p:cNvPr>
          <p:cNvGraphicFramePr>
            <a:graphicFrameLocks noGrp="1"/>
          </p:cNvGraphicFramePr>
          <p:nvPr>
            <p:ph idx="1"/>
            <p:extLst>
              <p:ext uri="{D42A27DB-BD31-4B8C-83A1-F6EECF244321}">
                <p14:modId xmlns:p14="http://schemas.microsoft.com/office/powerpoint/2010/main" val="3171798554"/>
              </p:ext>
            </p:extLst>
          </p:nvPr>
        </p:nvGraphicFramePr>
        <p:xfrm>
          <a:off x="685800" y="2057400"/>
          <a:ext cx="13283997" cy="313436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r>
                        <a:rPr lang="en-GB" sz="1800" kern="1200" dirty="0">
                          <a:solidFill>
                            <a:srgbClr val="000000"/>
                          </a:solidFill>
                          <a:effectLst/>
                          <a:latin typeface="+mn-lt"/>
                          <a:ea typeface="+mn-ea"/>
                          <a:cs typeface="+mn-cs"/>
                        </a:rPr>
                        <a:t>EMMA - Enhanced Machine learning &amp; </a:t>
                      </a:r>
                      <a:r>
                        <a:rPr lang="en-GB" sz="1800" kern="1200" dirty="0" err="1">
                          <a:solidFill>
                            <a:srgbClr val="000000"/>
                          </a:solidFill>
                          <a:effectLst/>
                          <a:latin typeface="+mn-lt"/>
                          <a:ea typeface="+mn-ea"/>
                          <a:cs typeface="+mn-cs"/>
                        </a:rPr>
                        <a:t>Multilayered</a:t>
                      </a:r>
                      <a:r>
                        <a:rPr lang="en-GB" sz="1800" kern="1200" dirty="0">
                          <a:solidFill>
                            <a:srgbClr val="000000"/>
                          </a:solidFill>
                          <a:effectLst/>
                          <a:latin typeface="+mn-lt"/>
                          <a:ea typeface="+mn-ea"/>
                          <a:cs typeface="+mn-cs"/>
                        </a:rPr>
                        <a:t> Analytics for P&amp;G</a:t>
                      </a:r>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P&amp;G</a:t>
                      </a:r>
                    </a:p>
                  </a:txBody>
                  <a:tcPr anchor="ctr"/>
                </a:tc>
                <a:tc>
                  <a:txBody>
                    <a:bodyPr/>
                    <a:lstStyle/>
                    <a:p>
                      <a:r>
                        <a:rPr lang="en-GB" sz="1800" u="sng" kern="1200" dirty="0">
                          <a:solidFill>
                            <a:srgbClr val="000000"/>
                          </a:solidFill>
                          <a:effectLst/>
                          <a:latin typeface="+mn-lt"/>
                          <a:ea typeface="+mn-ea"/>
                          <a:cs typeface="+mn-cs"/>
                          <a:hlinkClick r:id="rId2"/>
                        </a:rPr>
                        <a:t>Ctrl-Click to view</a:t>
                      </a:r>
                      <a:endParaRPr lang="en-GB" dirty="0"/>
                    </a:p>
                  </a:txBody>
                  <a:tcPr anchor="ctr"/>
                </a:tc>
                <a:tc>
                  <a:txBody>
                    <a:bodyPr/>
                    <a:lstStyle/>
                    <a:p>
                      <a:endParaRPr lang="en-GB" dirty="0"/>
                    </a:p>
                  </a:txBody>
                  <a:tcPr anchor="ctr"/>
                </a:tc>
                <a:extLst>
                  <a:ext uri="{0D108BD9-81ED-4DB2-BD59-A6C34878D82A}">
                    <a16:rowId xmlns:a16="http://schemas.microsoft.com/office/drawing/2014/main" val="3499225320"/>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27515526"/>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08912975"/>
                  </a:ext>
                </a:extLst>
              </a:tr>
              <a:tr h="370840">
                <a:tc>
                  <a:txBody>
                    <a:bodyPr/>
                    <a:lstStyle/>
                    <a:p>
                      <a:r>
                        <a:rPr lang="en-GB" sz="1800" kern="1200" dirty="0">
                          <a:solidFill>
                            <a:srgbClr val="000000"/>
                          </a:solidFill>
                          <a:effectLst/>
                          <a:latin typeface="+mn-lt"/>
                          <a:ea typeface="+mn-ea"/>
                          <a:cs typeface="+mn-cs"/>
                        </a:rPr>
                        <a:t>Daimler IT for Autonomous Driving (IT4AD) </a:t>
                      </a:r>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Daimler AG</a:t>
                      </a:r>
                      <a:endParaRPr lang="en-US" dirty="0"/>
                    </a:p>
                  </a:txBody>
                  <a:tcPr anchor="ctr"/>
                </a:tc>
                <a:tc>
                  <a:txBody>
                    <a:bodyPr/>
                    <a:lstStyle/>
                    <a:p>
                      <a:r>
                        <a:rPr lang="en-GB" dirty="0">
                          <a:hlinkClick r:id="rId3"/>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Using data analytics to make roads safer</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Flemish Government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pPr marL="0" algn="l" defTabSz="1463040" rtl="0" eaLnBrk="1" latinLnBrk="0" hangingPunct="1"/>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D4F759F9-C1F3-4DD3-AA1A-10AF21156840}"/>
              </a:ext>
            </a:extLst>
          </p:cNvPr>
          <p:cNvSpPr txBox="1"/>
          <p:nvPr/>
        </p:nvSpPr>
        <p:spPr>
          <a:xfrm>
            <a:off x="685800" y="5284982"/>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337273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Managing Enterprise Risk in a Connected World</a:t>
            </a:r>
          </a:p>
        </p:txBody>
      </p:sp>
      <p:graphicFrame>
        <p:nvGraphicFramePr>
          <p:cNvPr id="10" name="Content Placeholder 3">
            <a:extLst>
              <a:ext uri="{FF2B5EF4-FFF2-40B4-BE49-F238E27FC236}">
                <a16:creationId xmlns:a16="http://schemas.microsoft.com/office/drawing/2014/main" id="{1653CCDF-B76A-40EA-9AE9-ABC9C5923AB2}"/>
              </a:ext>
            </a:extLst>
          </p:cNvPr>
          <p:cNvGraphicFramePr>
            <a:graphicFrameLocks noGrp="1"/>
          </p:cNvGraphicFramePr>
          <p:nvPr>
            <p:ph idx="1"/>
            <p:extLst>
              <p:ext uri="{D42A27DB-BD31-4B8C-83A1-F6EECF244321}">
                <p14:modId xmlns:p14="http://schemas.microsoft.com/office/powerpoint/2010/main" val="3871508736"/>
              </p:ext>
            </p:extLst>
          </p:nvPr>
        </p:nvGraphicFramePr>
        <p:xfrm>
          <a:off x="685800" y="2057400"/>
          <a:ext cx="13283997" cy="313944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err="1">
                          <a:solidFill>
                            <a:srgbClr val="000000"/>
                          </a:solidFill>
                          <a:effectLst/>
                          <a:latin typeface="+mn-lt"/>
                          <a:ea typeface="+mn-ea"/>
                          <a:cs typeface="+mn-cs"/>
                        </a:rPr>
                        <a:t>AppFit</a:t>
                      </a:r>
                      <a:r>
                        <a:rPr lang="en-GB" sz="1800" kern="1200" dirty="0">
                          <a:solidFill>
                            <a:srgbClr val="000000"/>
                          </a:solidFill>
                          <a:effectLst/>
                          <a:latin typeface="+mn-lt"/>
                          <a:ea typeface="+mn-ea"/>
                          <a:cs typeface="+mn-cs"/>
                        </a:rPr>
                        <a:t> (“Application Fitness”) </a:t>
                      </a:r>
                      <a:endParaRPr lang="en-US" sz="1800" b="0" i="0" u="none" strike="noStrike" dirty="0">
                        <a:solidFill>
                          <a:srgbClr val="000000"/>
                        </a:solidFill>
                        <a:effectLst/>
                        <a:latin typeface="Calibri" panose="020F0502020204030204" pitchFamily="34" charset="0"/>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P&amp;G</a:t>
                      </a:r>
                    </a:p>
                  </a:txBody>
                  <a:tcPr anchor="ctr"/>
                </a:tc>
                <a:tc>
                  <a:txBody>
                    <a:bodyPr/>
                    <a:lstStyle/>
                    <a:p>
                      <a:pPr marL="90488"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2">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marL="6350" marR="6350" marT="6350" marB="0" anchor="ctr"/>
                </a:tc>
                <a:tc>
                  <a:txBody>
                    <a:bodyPr/>
                    <a:lstStyle/>
                    <a:p>
                      <a:endParaRPr lang="en-GB" dirty="0"/>
                    </a:p>
                  </a:txBody>
                  <a:tcPr anchor="ctr"/>
                </a:tc>
                <a:extLst>
                  <a:ext uri="{0D108BD9-81ED-4DB2-BD59-A6C34878D82A}">
                    <a16:rowId xmlns:a16="http://schemas.microsoft.com/office/drawing/2014/main" val="3499225320"/>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Firewall Rules Strategy &amp; Improvement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DXC (VPC)</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endParaRPr lang="en-GB" dirty="0"/>
                    </a:p>
                  </a:txBody>
                  <a:tcPr anchor="ct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Smart AR Energy</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Essential Energy</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endParaRPr lang="en-GB" dirty="0"/>
                    </a:p>
                  </a:txBody>
                  <a:tcPr anchor="ct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Security patching and reporting automation using DXC Standard Toolset (BigFix)</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General Electric Company</a:t>
                      </a:r>
                      <a:endParaRPr lang="en-US" dirty="0"/>
                    </a:p>
                  </a:txBody>
                  <a:tcPr anchor="ctr"/>
                </a:tc>
                <a:tc>
                  <a:txBody>
                    <a:bodyPr/>
                    <a:lstStyle/>
                    <a:p>
                      <a:r>
                        <a:rPr lang="en-GB" dirty="0">
                          <a:hlinkClick r:id="rId5"/>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4020895344"/>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E9FB5E9C-5954-4E5D-9EF2-F9826FF2838C}"/>
              </a:ext>
            </a:extLst>
          </p:cNvPr>
          <p:cNvSpPr txBox="1"/>
          <p:nvPr/>
        </p:nvSpPr>
        <p:spPr>
          <a:xfrm>
            <a:off x="685800" y="5918028"/>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13781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Industry Specific Transformation</a:t>
            </a:r>
            <a:endParaRPr lang="en-GB" dirty="0"/>
          </a:p>
        </p:txBody>
      </p:sp>
      <p:graphicFrame>
        <p:nvGraphicFramePr>
          <p:cNvPr id="10" name="Content Placeholder 3">
            <a:extLst>
              <a:ext uri="{FF2B5EF4-FFF2-40B4-BE49-F238E27FC236}">
                <a16:creationId xmlns:a16="http://schemas.microsoft.com/office/drawing/2014/main" id="{C597941C-E3B8-4344-9B51-AB94AAAAE388}"/>
              </a:ext>
            </a:extLst>
          </p:cNvPr>
          <p:cNvGraphicFramePr>
            <a:graphicFrameLocks noGrp="1"/>
          </p:cNvGraphicFramePr>
          <p:nvPr>
            <p:ph idx="1"/>
            <p:extLst>
              <p:ext uri="{D42A27DB-BD31-4B8C-83A1-F6EECF244321}">
                <p14:modId xmlns:p14="http://schemas.microsoft.com/office/powerpoint/2010/main" val="3216059356"/>
              </p:ext>
            </p:extLst>
          </p:nvPr>
        </p:nvGraphicFramePr>
        <p:xfrm>
          <a:off x="685800" y="2057400"/>
          <a:ext cx="13283997" cy="313436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r>
                        <a:rPr lang="en-GB" sz="1800" kern="1200" dirty="0">
                          <a:solidFill>
                            <a:srgbClr val="000000"/>
                          </a:solidFill>
                          <a:effectLst/>
                          <a:latin typeface="+mn-lt"/>
                          <a:ea typeface="+mn-ea"/>
                          <a:cs typeface="+mn-cs"/>
                        </a:rPr>
                        <a:t>Quote Generation with smart speakers</a:t>
                      </a:r>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Farmers (Zurich)</a:t>
                      </a:r>
                      <a:endParaRPr lang="en-GB" dirty="0"/>
                    </a:p>
                  </a:txBody>
                  <a:tcPr anchor="ctr"/>
                </a:tc>
                <a:tc>
                  <a:txBody>
                    <a:bodyPr/>
                    <a:lstStyle/>
                    <a:p>
                      <a:r>
                        <a:rPr lang="en-GB" dirty="0">
                          <a:hlinkClick r:id="rId2"/>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3499225320"/>
                  </a:ext>
                </a:extLst>
              </a:tr>
              <a:tr h="305861">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err="1">
                          <a:solidFill>
                            <a:srgbClr val="000000"/>
                          </a:solidFill>
                          <a:effectLst/>
                          <a:latin typeface="+mn-lt"/>
                          <a:ea typeface="+mn-ea"/>
                          <a:cs typeface="+mn-cs"/>
                        </a:rPr>
                        <a:t>ePOS</a:t>
                      </a:r>
                      <a:r>
                        <a:rPr lang="en-US" sz="1800" kern="1200" dirty="0">
                          <a:solidFill>
                            <a:srgbClr val="000000"/>
                          </a:solidFill>
                          <a:effectLst/>
                          <a:latin typeface="+mn-lt"/>
                          <a:ea typeface="+mn-ea"/>
                          <a:cs typeface="+mn-cs"/>
                        </a:rPr>
                        <a:t> - Electronic Point of Sales for Insurance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mn-lt"/>
                          <a:ea typeface="+mn-ea"/>
                          <a:cs typeface="+mn-cs"/>
                        </a:rPr>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Manulife</a:t>
                      </a:r>
                      <a:endParaRPr lang="en-US" sz="1800" kern="1200" dirty="0">
                        <a:solidFill>
                          <a:srgbClr val="000000"/>
                        </a:solidFill>
                        <a:effectLst/>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effectLst/>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kern="1200" dirty="0">
                        <a:solidFill>
                          <a:srgbClr val="000000"/>
                        </a:solidFill>
                        <a:effectLst/>
                        <a:latin typeface="+mn-lt"/>
                        <a:ea typeface="+mn-ea"/>
                        <a:cs typeface="+mn-cs"/>
                      </a:endParaRPr>
                    </a:p>
                  </a:txBody>
                  <a:tcPr anchor="ctr"/>
                </a:tc>
                <a:tc>
                  <a:txBody>
                    <a:bodyPr/>
                    <a:lstStyle/>
                    <a:p>
                      <a:pPr marL="0" algn="l" defTabSz="1463040" rtl="0" eaLnBrk="1" latinLnBrk="0" hangingPunct="1"/>
                      <a:endParaRPr lang="en-GB" sz="180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Marksmanship application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effectLst/>
                          <a:latin typeface="+mn-lt"/>
                          <a:ea typeface="+mn-ea"/>
                          <a:cs typeface="+mn-cs"/>
                        </a:rPr>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Armed Forces</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effectLst/>
                        <a:latin typeface="+mn-lt"/>
                        <a:ea typeface="+mn-ea"/>
                        <a:cs typeface="+mn-cs"/>
                      </a:endParaRPr>
                    </a:p>
                  </a:txBody>
                  <a:tcPr anchor="ctr"/>
                </a:tc>
                <a:tc>
                  <a:txBody>
                    <a:bodyPr/>
                    <a:lstStyle/>
                    <a:p>
                      <a:pPr marL="0" algn="l" defTabSz="1463040" rtl="0" eaLnBrk="1" latinLnBrk="0" hangingPunct="1"/>
                      <a:endParaRPr lang="en-GB" sz="180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1908912975"/>
                  </a:ext>
                </a:extLst>
              </a:tr>
              <a:tr h="413322">
                <a:tc>
                  <a:txBody>
                    <a:bodyPr/>
                    <a:lstStyle/>
                    <a:p>
                      <a:pPr marL="0" algn="l" defTabSz="1463040" rtl="0" eaLnBrk="1" latinLnBrk="0" hangingPunct="1"/>
                      <a:r>
                        <a:rPr lang="en-GB" sz="1800" kern="1200" dirty="0">
                          <a:solidFill>
                            <a:srgbClr val="000000"/>
                          </a:solidFill>
                          <a:latin typeface="+mn-lt"/>
                          <a:ea typeface="+mn-ea"/>
                          <a:cs typeface="+mn-cs"/>
                        </a:rPr>
                        <a:t>CSAVAR</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Magyar Telekom</a:t>
                      </a:r>
                    </a:p>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Deutsche Telekom</a:t>
                      </a:r>
                      <a:endParaRPr lang="en-US" sz="1800" kern="1200" dirty="0">
                        <a:solidFill>
                          <a:srgbClr val="000000"/>
                        </a:solidFill>
                        <a:latin typeface="+mn-lt"/>
                        <a:ea typeface="+mn-ea"/>
                        <a:cs typeface="+mn-cs"/>
                      </a:endParaRPr>
                    </a:p>
                  </a:txBody>
                  <a:tcPr anchor="ctr"/>
                </a:tc>
                <a:tc>
                  <a:txBody>
                    <a:bodyPr/>
                    <a:lstStyle/>
                    <a:p>
                      <a:pPr marL="0" algn="l" defTabSz="1463040" rtl="0" eaLnBrk="1" latinLnBrk="0" hangingPunct="1">
                        <a:spcAft>
                          <a:spcPts val="0"/>
                        </a:spcAft>
                      </a:pPr>
                      <a:r>
                        <a:rPr lang="en-GB" sz="1800" kern="1200" dirty="0">
                          <a:solidFill>
                            <a:srgbClr val="000000"/>
                          </a:solidFill>
                          <a:latin typeface="+mn-lt"/>
                          <a:ea typeface="+mn-ea"/>
                          <a:cs typeface="+mn-cs"/>
                          <a:hlinkClick r:id="rId5">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marL="68580" marR="68580" marT="0" marB="0" anchor="ctr"/>
                </a:tc>
                <a:tc>
                  <a:txBody>
                    <a:bodyPr/>
                    <a:lstStyle/>
                    <a:p>
                      <a:pPr marL="0" algn="l" defTabSz="1463040" rtl="0" eaLnBrk="1" latinLnBrk="0" hangingPunct="1"/>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4020895344"/>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1" name="TextBox 10">
            <a:extLst>
              <a:ext uri="{FF2B5EF4-FFF2-40B4-BE49-F238E27FC236}">
                <a16:creationId xmlns:a16="http://schemas.microsoft.com/office/drawing/2014/main" id="{A9E7F258-E90B-4124-B03C-F3E7BF4BD185}"/>
              </a:ext>
            </a:extLst>
          </p:cNvPr>
          <p:cNvSpPr txBox="1"/>
          <p:nvPr/>
        </p:nvSpPr>
        <p:spPr>
          <a:xfrm>
            <a:off x="685800" y="6108947"/>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17675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Rate and comment within Digital Explorer</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a:xfrm>
            <a:off x="685800" y="2057399"/>
            <a:ext cx="8809892" cy="5121275"/>
          </a:xfrm>
        </p:spPr>
        <p:txBody>
          <a:bodyPr/>
          <a:lstStyle/>
          <a:p>
            <a:pPr marL="0" indent="0">
              <a:buNone/>
            </a:pPr>
            <a:r>
              <a:rPr lang="en-GB" dirty="0"/>
              <a:t>As you review the solution within Digital Explorer, you have the option to use the ratings and comments option to provide direct feedback for the solution owners and also others who view the datasheet later.</a:t>
            </a:r>
          </a:p>
          <a:p>
            <a:pPr marL="0" indent="0">
              <a:buNone/>
            </a:pPr>
            <a:endParaRPr lang="en-GB" dirty="0"/>
          </a:p>
          <a:p>
            <a:pPr marL="0" indent="0">
              <a:buNone/>
            </a:pPr>
            <a:r>
              <a:rPr lang="en-GB" dirty="0"/>
              <a:t>Note : These comments are visible to anyone within DXC</a:t>
            </a:r>
          </a:p>
        </p:txBody>
      </p:sp>
      <p:pic>
        <p:nvPicPr>
          <p:cNvPr id="2" name="Picture 1">
            <a:extLst>
              <a:ext uri="{FF2B5EF4-FFF2-40B4-BE49-F238E27FC236}">
                <a16:creationId xmlns:a16="http://schemas.microsoft.com/office/drawing/2014/main" id="{3AAD04F6-C65C-49F7-B1FA-A0EFD8FC418B}"/>
              </a:ext>
            </a:extLst>
          </p:cNvPr>
          <p:cNvPicPr>
            <a:picLocks noChangeAspect="1"/>
          </p:cNvPicPr>
          <p:nvPr/>
        </p:nvPicPr>
        <p:blipFill>
          <a:blip r:embed="rId3"/>
          <a:stretch>
            <a:fillRect/>
          </a:stretch>
        </p:blipFill>
        <p:spPr>
          <a:xfrm>
            <a:off x="9737257" y="1873267"/>
            <a:ext cx="2990850" cy="4791075"/>
          </a:xfrm>
          <a:prstGeom prst="rect">
            <a:avLst/>
          </a:prstGeom>
        </p:spPr>
      </p:pic>
    </p:spTree>
    <p:extLst>
      <p:ext uri="{BB962C8B-B14F-4D97-AF65-F5344CB8AC3E}">
        <p14:creationId xmlns:p14="http://schemas.microsoft.com/office/powerpoint/2010/main" val="42631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719386-7EEF-4E20-989F-2BB860B01209}"/>
              </a:ext>
            </a:extLst>
          </p:cNvPr>
          <p:cNvSpPr/>
          <p:nvPr/>
        </p:nvSpPr>
        <p:spPr>
          <a:xfrm>
            <a:off x="481914" y="7117492"/>
            <a:ext cx="13901351" cy="1112108"/>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C165E223-ADDE-43A4-BE51-4419B4E06810}"/>
              </a:ext>
            </a:extLst>
          </p:cNvPr>
          <p:cNvSpPr>
            <a:spLocks noGrp="1"/>
          </p:cNvSpPr>
          <p:nvPr>
            <p:ph type="title"/>
          </p:nvPr>
        </p:nvSpPr>
        <p:spPr/>
        <p:txBody>
          <a:bodyPr>
            <a:normAutofit fontScale="90000"/>
          </a:bodyPr>
          <a:lstStyle/>
          <a:p>
            <a:r>
              <a:rPr lang="en-GB" dirty="0">
                <a:hlinkClick r:id="rId2"/>
              </a:rPr>
              <a:t>https://digitalexplorer.dxc.com/se/techexcellence/dashboard</a:t>
            </a:r>
            <a:r>
              <a:rPr lang="en-GB" dirty="0"/>
              <a:t> </a:t>
            </a:r>
            <a:br>
              <a:rPr lang="en-GB" dirty="0"/>
            </a:br>
            <a:endParaRPr lang="en-GB" dirty="0"/>
          </a:p>
        </p:txBody>
      </p:sp>
      <p:sp>
        <p:nvSpPr>
          <p:cNvPr id="7" name="Rectangle 6">
            <a:extLst>
              <a:ext uri="{FF2B5EF4-FFF2-40B4-BE49-F238E27FC236}">
                <a16:creationId xmlns:a16="http://schemas.microsoft.com/office/drawing/2014/main" id="{ABF79711-8035-420D-B459-13DD7F931F5E}"/>
              </a:ext>
            </a:extLst>
          </p:cNvPr>
          <p:cNvSpPr/>
          <p:nvPr/>
        </p:nvSpPr>
        <p:spPr>
          <a:xfrm>
            <a:off x="835742" y="833075"/>
            <a:ext cx="12575458" cy="535531"/>
          </a:xfrm>
          <a:prstGeom prst="rect">
            <a:avLst/>
          </a:prstGeom>
        </p:spPr>
        <p:txBody>
          <a:bodyPr wrap="square">
            <a:spAutoFit/>
          </a:bodyPr>
          <a:lstStyle/>
          <a:p>
            <a:endParaRPr lang="en-GB" b="1" dirty="0"/>
          </a:p>
        </p:txBody>
      </p:sp>
      <p:pic>
        <p:nvPicPr>
          <p:cNvPr id="4" name="Picture 3">
            <a:extLst>
              <a:ext uri="{FF2B5EF4-FFF2-40B4-BE49-F238E27FC236}">
                <a16:creationId xmlns:a16="http://schemas.microsoft.com/office/drawing/2014/main" id="{A13313C3-E7FF-42F6-B73A-94D2395CCE34}"/>
              </a:ext>
            </a:extLst>
          </p:cNvPr>
          <p:cNvPicPr>
            <a:picLocks noChangeAspect="1"/>
          </p:cNvPicPr>
          <p:nvPr/>
        </p:nvPicPr>
        <p:blipFill>
          <a:blip r:embed="rId3"/>
          <a:stretch>
            <a:fillRect/>
          </a:stretch>
        </p:blipFill>
        <p:spPr>
          <a:xfrm>
            <a:off x="1748413" y="1337236"/>
            <a:ext cx="11133574" cy="6720735"/>
          </a:xfrm>
          <a:prstGeom prst="rect">
            <a:avLst/>
          </a:prstGeom>
          <a:ln>
            <a:solidFill>
              <a:schemeClr val="accent1"/>
            </a:solidFill>
          </a:ln>
        </p:spPr>
      </p:pic>
    </p:spTree>
    <p:extLst>
      <p:ext uri="{BB962C8B-B14F-4D97-AF65-F5344CB8AC3E}">
        <p14:creationId xmlns:p14="http://schemas.microsoft.com/office/powerpoint/2010/main" val="329156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The Award</a:t>
            </a:r>
          </a:p>
        </p:txBody>
      </p:sp>
      <p:sp>
        <p:nvSpPr>
          <p:cNvPr id="5" name="Content Placeholder 4">
            <a:extLst>
              <a:ext uri="{FF2B5EF4-FFF2-40B4-BE49-F238E27FC236}">
                <a16:creationId xmlns:a16="http://schemas.microsoft.com/office/drawing/2014/main" id="{11ED2B61-9982-4EBE-A3D3-410115AF43A2}"/>
              </a:ext>
            </a:extLst>
          </p:cNvPr>
          <p:cNvSpPr>
            <a:spLocks noGrp="1"/>
          </p:cNvSpPr>
          <p:nvPr>
            <p:ph idx="1"/>
          </p:nvPr>
        </p:nvSpPr>
        <p:spPr>
          <a:xfrm>
            <a:off x="685800" y="2057399"/>
            <a:ext cx="13258800" cy="5121275"/>
          </a:xfrm>
        </p:spPr>
        <p:txBody>
          <a:bodyPr/>
          <a:lstStyle/>
          <a:p>
            <a:pPr marL="342900" indent="-342900">
              <a:buFont typeface="Arial" panose="020B0604020202020204" pitchFamily="34" charset="0"/>
              <a:buChar char="•"/>
            </a:pPr>
            <a:r>
              <a:rPr lang="en-GB" dirty="0"/>
              <a:t>Given each year for outstanding achievements in delivered client solutions</a:t>
            </a:r>
          </a:p>
          <a:p>
            <a:pPr marL="342900" indent="-342900">
              <a:buFont typeface="Arial" panose="020B0604020202020204" pitchFamily="34" charset="0"/>
              <a:buChar char="•"/>
            </a:pPr>
            <a:r>
              <a:rPr lang="en-GB" dirty="0"/>
              <a:t>One award </a:t>
            </a:r>
            <a:r>
              <a:rPr lang="en-GB" u="sng" dirty="0"/>
              <a:t>may</a:t>
            </a:r>
            <a:r>
              <a:rPr lang="en-GB" dirty="0"/>
              <a:t> be given in each of six categories</a:t>
            </a:r>
          </a:p>
          <a:p>
            <a:pPr marL="342900" indent="-342900">
              <a:buFont typeface="Arial" panose="020B0604020202020204" pitchFamily="34" charset="0"/>
              <a:buChar char="•"/>
            </a:pPr>
            <a:r>
              <a:rPr lang="en-GB" dirty="0"/>
              <a:t>Team members receive the award. Up to FOUR people may be included on a team.</a:t>
            </a:r>
          </a:p>
          <a:p>
            <a:pPr marL="342900" indent="-342900">
              <a:buFont typeface="Arial" panose="020B0604020202020204" pitchFamily="34" charset="0"/>
              <a:buChar char="•"/>
            </a:pPr>
            <a:r>
              <a:rPr lang="en-GB" dirty="0"/>
              <a:t>Awards are selected based on excellence in technology, execution and results</a:t>
            </a:r>
          </a:p>
          <a:p>
            <a:pPr marL="342900" indent="-342900">
              <a:buFont typeface="Arial" panose="020B0604020202020204" pitchFamily="34" charset="0"/>
              <a:buChar char="•"/>
            </a:pPr>
            <a:r>
              <a:rPr lang="en-GB" dirty="0"/>
              <a:t>Complete program description at </a:t>
            </a:r>
            <a:br>
              <a:rPr lang="en-GB" dirty="0"/>
            </a:br>
            <a:r>
              <a:rPr lang="en-GB" sz="1800" dirty="0">
                <a:hlinkClick r:id="rId2"/>
              </a:rPr>
              <a:t>https://my.dxc.com/our-company/global-functions/technology-office/dxc-awards-for-technical-excellence-.html</a:t>
            </a:r>
            <a:endParaRPr lang="en-GB" sz="1800"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344252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Award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2412424525"/>
              </p:ext>
            </p:extLst>
          </p:nvPr>
        </p:nvGraphicFramePr>
        <p:xfrm>
          <a:off x="685800" y="872837"/>
          <a:ext cx="132588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Up 4">
            <a:extLst>
              <a:ext uri="{FF2B5EF4-FFF2-40B4-BE49-F238E27FC236}">
                <a16:creationId xmlns:a16="http://schemas.microsoft.com/office/drawing/2014/main" id="{F181E73F-40A6-448D-B6BD-41E33F686509}"/>
              </a:ext>
            </a:extLst>
          </p:cNvPr>
          <p:cNvSpPr/>
          <p:nvPr/>
        </p:nvSpPr>
        <p:spPr>
          <a:xfrm>
            <a:off x="6609944" y="4444371"/>
            <a:ext cx="1410511" cy="1549741"/>
          </a:xfrm>
          <a:prstGeom prst="up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A16BB8B-A974-444F-AE9E-A8DF07BC22CB}"/>
              </a:ext>
            </a:extLst>
          </p:cNvPr>
          <p:cNvSpPr txBox="1"/>
          <p:nvPr/>
        </p:nvSpPr>
        <p:spPr>
          <a:xfrm>
            <a:off x="685800" y="2105807"/>
            <a:ext cx="1960123" cy="307777"/>
          </a:xfrm>
          <a:prstGeom prst="rect">
            <a:avLst/>
          </a:prstGeom>
          <a:noFill/>
        </p:spPr>
        <p:txBody>
          <a:bodyPr wrap="square" rtlCol="0">
            <a:spAutoFit/>
          </a:bodyPr>
          <a:lstStyle/>
          <a:p>
            <a:pPr algn="ctr"/>
            <a:r>
              <a:rPr lang="en-GB" sz="1400" b="1" dirty="0"/>
              <a:t>September 1</a:t>
            </a:r>
            <a:r>
              <a:rPr lang="en-GB" sz="1400" b="1" baseline="30000" dirty="0"/>
              <a:t>st</a:t>
            </a:r>
            <a:r>
              <a:rPr lang="en-GB" sz="1400" b="1" dirty="0"/>
              <a:t> ~ 17th</a:t>
            </a:r>
          </a:p>
        </p:txBody>
      </p:sp>
      <p:sp>
        <p:nvSpPr>
          <p:cNvPr id="7" name="TextBox 6">
            <a:extLst>
              <a:ext uri="{FF2B5EF4-FFF2-40B4-BE49-F238E27FC236}">
                <a16:creationId xmlns:a16="http://schemas.microsoft.com/office/drawing/2014/main" id="{6E5D41C2-4665-4F16-8605-C25991978DF1}"/>
              </a:ext>
            </a:extLst>
          </p:cNvPr>
          <p:cNvSpPr txBox="1"/>
          <p:nvPr/>
        </p:nvSpPr>
        <p:spPr>
          <a:xfrm>
            <a:off x="3464668" y="2105807"/>
            <a:ext cx="1960123" cy="307777"/>
          </a:xfrm>
          <a:prstGeom prst="rect">
            <a:avLst/>
          </a:prstGeom>
          <a:noFill/>
        </p:spPr>
        <p:txBody>
          <a:bodyPr wrap="square" rtlCol="0">
            <a:spAutoFit/>
          </a:bodyPr>
          <a:lstStyle/>
          <a:p>
            <a:pPr algn="ctr"/>
            <a:r>
              <a:rPr lang="en-GB" sz="1400" b="1" dirty="0"/>
              <a:t>October 1</a:t>
            </a:r>
            <a:r>
              <a:rPr lang="en-GB" sz="1400" b="1" baseline="30000" dirty="0"/>
              <a:t>st</a:t>
            </a:r>
            <a:endParaRPr lang="en-GB" sz="1400" b="1" dirty="0"/>
          </a:p>
        </p:txBody>
      </p:sp>
      <p:sp>
        <p:nvSpPr>
          <p:cNvPr id="8" name="TextBox 7">
            <a:extLst>
              <a:ext uri="{FF2B5EF4-FFF2-40B4-BE49-F238E27FC236}">
                <a16:creationId xmlns:a16="http://schemas.microsoft.com/office/drawing/2014/main" id="{788FB6AB-40DC-40F0-A9B5-26EBD817E87F}"/>
              </a:ext>
            </a:extLst>
          </p:cNvPr>
          <p:cNvSpPr txBox="1"/>
          <p:nvPr/>
        </p:nvSpPr>
        <p:spPr>
          <a:xfrm>
            <a:off x="6243536" y="2105807"/>
            <a:ext cx="1960123" cy="307777"/>
          </a:xfrm>
          <a:prstGeom prst="rect">
            <a:avLst/>
          </a:prstGeom>
          <a:noFill/>
        </p:spPr>
        <p:txBody>
          <a:bodyPr wrap="square" rtlCol="0">
            <a:spAutoFit/>
          </a:bodyPr>
          <a:lstStyle/>
          <a:p>
            <a:pPr algn="ctr"/>
            <a:r>
              <a:rPr lang="en-GB" sz="1400" b="1" dirty="0"/>
              <a:t>October 10</a:t>
            </a:r>
            <a:r>
              <a:rPr lang="en-GB" sz="1400" b="1" baseline="30000" dirty="0"/>
              <a:t>th</a:t>
            </a:r>
            <a:endParaRPr lang="en-GB" sz="1400" b="1" dirty="0"/>
          </a:p>
        </p:txBody>
      </p:sp>
      <p:sp>
        <p:nvSpPr>
          <p:cNvPr id="9" name="TextBox 8">
            <a:extLst>
              <a:ext uri="{FF2B5EF4-FFF2-40B4-BE49-F238E27FC236}">
                <a16:creationId xmlns:a16="http://schemas.microsoft.com/office/drawing/2014/main" id="{E5706CEB-932F-4A1B-92D1-3266507CC855}"/>
              </a:ext>
            </a:extLst>
          </p:cNvPr>
          <p:cNvSpPr txBox="1"/>
          <p:nvPr/>
        </p:nvSpPr>
        <p:spPr>
          <a:xfrm>
            <a:off x="9205608" y="2105807"/>
            <a:ext cx="1776919" cy="307777"/>
          </a:xfrm>
          <a:prstGeom prst="rect">
            <a:avLst/>
          </a:prstGeom>
          <a:noFill/>
        </p:spPr>
        <p:txBody>
          <a:bodyPr wrap="square" rtlCol="0">
            <a:spAutoFit/>
          </a:bodyPr>
          <a:lstStyle/>
          <a:p>
            <a:pPr algn="ctr"/>
            <a:r>
              <a:rPr lang="en-GB" sz="1400" b="1" dirty="0"/>
              <a:t>October 15</a:t>
            </a:r>
            <a:r>
              <a:rPr lang="en-GB" sz="1400" b="1" baseline="30000" dirty="0"/>
              <a:t>th</a:t>
            </a:r>
            <a:endParaRPr lang="en-GB" sz="1400" b="1" dirty="0"/>
          </a:p>
        </p:txBody>
      </p:sp>
      <p:sp>
        <p:nvSpPr>
          <p:cNvPr id="10" name="TextBox 9">
            <a:extLst>
              <a:ext uri="{FF2B5EF4-FFF2-40B4-BE49-F238E27FC236}">
                <a16:creationId xmlns:a16="http://schemas.microsoft.com/office/drawing/2014/main" id="{4EFA97DF-04F0-4B62-ADE3-95AEC29AA72D}"/>
              </a:ext>
            </a:extLst>
          </p:cNvPr>
          <p:cNvSpPr txBox="1"/>
          <p:nvPr/>
        </p:nvSpPr>
        <p:spPr>
          <a:xfrm>
            <a:off x="11984476" y="2057399"/>
            <a:ext cx="1960124" cy="307777"/>
          </a:xfrm>
          <a:prstGeom prst="rect">
            <a:avLst/>
          </a:prstGeom>
          <a:noFill/>
        </p:spPr>
        <p:txBody>
          <a:bodyPr wrap="square" rtlCol="0">
            <a:spAutoFit/>
          </a:bodyPr>
          <a:lstStyle/>
          <a:p>
            <a:pPr algn="ctr"/>
            <a:r>
              <a:rPr lang="en-GB" sz="1400" b="1" dirty="0"/>
              <a:t>December</a:t>
            </a:r>
          </a:p>
        </p:txBody>
      </p:sp>
      <p:sp>
        <p:nvSpPr>
          <p:cNvPr id="12" name="TextBox 11">
            <a:extLst>
              <a:ext uri="{FF2B5EF4-FFF2-40B4-BE49-F238E27FC236}">
                <a16:creationId xmlns:a16="http://schemas.microsoft.com/office/drawing/2014/main" id="{BFCA4A2B-2AC6-456B-A960-34101C11D62C}"/>
              </a:ext>
            </a:extLst>
          </p:cNvPr>
          <p:cNvSpPr txBox="1"/>
          <p:nvPr/>
        </p:nvSpPr>
        <p:spPr>
          <a:xfrm>
            <a:off x="6335137" y="6073297"/>
            <a:ext cx="1960123" cy="307777"/>
          </a:xfrm>
          <a:prstGeom prst="rect">
            <a:avLst/>
          </a:prstGeom>
          <a:noFill/>
        </p:spPr>
        <p:txBody>
          <a:bodyPr wrap="square" rtlCol="0">
            <a:spAutoFit/>
          </a:bodyPr>
          <a:lstStyle/>
          <a:p>
            <a:pPr algn="ctr"/>
            <a:r>
              <a:rPr lang="en-GB" sz="1400" b="1" dirty="0"/>
              <a:t>WE ARE HERE</a:t>
            </a:r>
          </a:p>
        </p:txBody>
      </p:sp>
    </p:spTree>
    <p:extLst>
      <p:ext uri="{BB962C8B-B14F-4D97-AF65-F5344CB8AC3E}">
        <p14:creationId xmlns:p14="http://schemas.microsoft.com/office/powerpoint/2010/main" val="427818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61DEF1-6816-4C1F-A444-E414419A4281}"/>
              </a:ext>
            </a:extLst>
          </p:cNvPr>
          <p:cNvSpPr>
            <a:spLocks noGrp="1"/>
          </p:cNvSpPr>
          <p:nvPr>
            <p:ph type="title"/>
          </p:nvPr>
        </p:nvSpPr>
        <p:spPr/>
        <p:txBody>
          <a:bodyPr/>
          <a:lstStyle/>
          <a:p>
            <a:r>
              <a:rPr lang="en-GB" dirty="0"/>
              <a:t>FY2019 Award Schedule</a:t>
            </a:r>
          </a:p>
        </p:txBody>
      </p:sp>
      <p:graphicFrame>
        <p:nvGraphicFramePr>
          <p:cNvPr id="2" name="Table 1">
            <a:extLst>
              <a:ext uri="{FF2B5EF4-FFF2-40B4-BE49-F238E27FC236}">
                <a16:creationId xmlns:a16="http://schemas.microsoft.com/office/drawing/2014/main" id="{6F60556D-2F51-4F81-8CD8-D1FDD542A874}"/>
              </a:ext>
            </a:extLst>
          </p:cNvPr>
          <p:cNvGraphicFramePr>
            <a:graphicFrameLocks noGrp="1"/>
          </p:cNvGraphicFramePr>
          <p:nvPr>
            <p:extLst>
              <p:ext uri="{D42A27DB-BD31-4B8C-83A1-F6EECF244321}">
                <p14:modId xmlns:p14="http://schemas.microsoft.com/office/powerpoint/2010/main" val="3584819688"/>
              </p:ext>
            </p:extLst>
          </p:nvPr>
        </p:nvGraphicFramePr>
        <p:xfrm>
          <a:off x="990601" y="2337954"/>
          <a:ext cx="12649198" cy="2286000"/>
        </p:xfrm>
        <a:graphic>
          <a:graphicData uri="http://schemas.openxmlformats.org/drawingml/2006/table">
            <a:tbl>
              <a:tblPr firstRow="1" bandRow="1">
                <a:tableStyleId>{45BD5076-5073-49C7-9E08-65982F3C9860}</a:tableStyleId>
              </a:tblPr>
              <a:tblGrid>
                <a:gridCol w="2968335">
                  <a:extLst>
                    <a:ext uri="{9D8B030D-6E8A-4147-A177-3AD203B41FA5}">
                      <a16:colId xmlns:a16="http://schemas.microsoft.com/office/drawing/2014/main" val="444172645"/>
                    </a:ext>
                  </a:extLst>
                </a:gridCol>
                <a:gridCol w="9680863">
                  <a:extLst>
                    <a:ext uri="{9D8B030D-6E8A-4147-A177-3AD203B41FA5}">
                      <a16:colId xmlns:a16="http://schemas.microsoft.com/office/drawing/2014/main" val="3594733035"/>
                    </a:ext>
                  </a:extLst>
                </a:gridCol>
              </a:tblGrid>
              <a:tr h="370840">
                <a:tc>
                  <a:txBody>
                    <a:bodyPr/>
                    <a:lstStyle/>
                    <a:p>
                      <a:r>
                        <a:rPr lang="en-GB" sz="2400" b="0" dirty="0">
                          <a:latin typeface="+mn-lt"/>
                        </a:rPr>
                        <a:t>September 1 – 17</a:t>
                      </a:r>
                      <a:endParaRPr lang="en-US" sz="2400" b="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Field submits solutions to Digital Explorer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068886"/>
                  </a:ext>
                </a:extLst>
              </a:tr>
              <a:tr h="370840">
                <a:tc>
                  <a:txBody>
                    <a:bodyPr/>
                    <a:lstStyle/>
                    <a:p>
                      <a:r>
                        <a:rPr lang="en-US" sz="2400" b="0" dirty="0">
                          <a:latin typeface="+mn-lt"/>
                        </a:rPr>
                        <a:t>October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Regional CTO nominations due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604941"/>
                  </a:ext>
                </a:extLst>
              </a:tr>
              <a:tr h="370840">
                <a:tc>
                  <a:txBody>
                    <a:bodyPr/>
                    <a:lstStyle/>
                    <a:p>
                      <a:r>
                        <a:rPr lang="en-US" sz="2400" b="1" dirty="0">
                          <a:latin typeface="+mn-lt"/>
                        </a:rPr>
                        <a:t>October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latin typeface="+mn-lt"/>
                        </a:rPr>
                        <a:t>Industry, Offering, Delivery CTO reviews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326223"/>
                  </a:ext>
                </a:extLst>
              </a:tr>
              <a:tr h="370840">
                <a:tc>
                  <a:txBody>
                    <a:bodyPr/>
                    <a:lstStyle/>
                    <a:p>
                      <a:r>
                        <a:rPr lang="en-US" sz="2400" b="0" dirty="0">
                          <a:latin typeface="+mn-lt"/>
                        </a:rPr>
                        <a:t>October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Global CTO presents recommended winners to Decision Committee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1879485"/>
                  </a:ext>
                </a:extLst>
              </a:tr>
              <a:tr h="370840">
                <a:tc>
                  <a:txBody>
                    <a:bodyPr/>
                    <a:lstStyle/>
                    <a:p>
                      <a:r>
                        <a:rPr lang="en-US" sz="2400" b="0" dirty="0">
                          <a:latin typeface="+mn-lt"/>
                        </a:rPr>
                        <a:t>December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latin typeface="+mn-lt"/>
                        </a:rPr>
                        <a:t>Winners Notified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343550"/>
                  </a:ext>
                </a:extLst>
              </a:tr>
            </a:tbl>
          </a:graphicData>
        </a:graphic>
      </p:graphicFrame>
    </p:spTree>
    <p:extLst>
      <p:ext uri="{BB962C8B-B14F-4D97-AF65-F5344CB8AC3E}">
        <p14:creationId xmlns:p14="http://schemas.microsoft.com/office/powerpoint/2010/main" val="427080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B6FD-952C-4695-833D-2305E0F705A4}"/>
              </a:ext>
            </a:extLst>
          </p:cNvPr>
          <p:cNvSpPr>
            <a:spLocks noGrp="1"/>
          </p:cNvSpPr>
          <p:nvPr>
            <p:ph type="title"/>
          </p:nvPr>
        </p:nvSpPr>
        <p:spPr/>
        <p:txBody>
          <a:bodyPr/>
          <a:lstStyle/>
          <a:p>
            <a:r>
              <a:rPr lang="en-GB" dirty="0"/>
              <a:t>Industry &amp; Offering CTO Process </a:t>
            </a:r>
          </a:p>
        </p:txBody>
      </p:sp>
      <p:graphicFrame>
        <p:nvGraphicFramePr>
          <p:cNvPr id="4" name="Content Placeholder 3">
            <a:extLst>
              <a:ext uri="{FF2B5EF4-FFF2-40B4-BE49-F238E27FC236}">
                <a16:creationId xmlns:a16="http://schemas.microsoft.com/office/drawing/2014/main" id="{C8B0B517-2726-44FE-B4D2-60DB37156380}"/>
              </a:ext>
            </a:extLst>
          </p:cNvPr>
          <p:cNvGraphicFramePr>
            <a:graphicFrameLocks noGrp="1"/>
          </p:cNvGraphicFramePr>
          <p:nvPr>
            <p:ph idx="1"/>
            <p:extLst>
              <p:ext uri="{D42A27DB-BD31-4B8C-83A1-F6EECF244321}">
                <p14:modId xmlns:p14="http://schemas.microsoft.com/office/powerpoint/2010/main" val="3870873201"/>
              </p:ext>
            </p:extLst>
          </p:nvPr>
        </p:nvGraphicFramePr>
        <p:xfrm>
          <a:off x="685800" y="2057401"/>
          <a:ext cx="13258800" cy="4031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22958-7B6C-411C-A608-0CA4E497628E}"/>
              </a:ext>
            </a:extLst>
          </p:cNvPr>
          <p:cNvSpPr txBox="1"/>
          <p:nvPr/>
        </p:nvSpPr>
        <p:spPr>
          <a:xfrm>
            <a:off x="685800" y="5997951"/>
            <a:ext cx="13258800" cy="535531"/>
          </a:xfrm>
          <a:prstGeom prst="rect">
            <a:avLst/>
          </a:prstGeom>
          <a:noFill/>
        </p:spPr>
        <p:txBody>
          <a:bodyPr wrap="square" rtlCol="0">
            <a:spAutoFit/>
          </a:bodyPr>
          <a:lstStyle/>
          <a:p>
            <a:pPr algn="ctr"/>
            <a:r>
              <a:rPr lang="en-US" dirty="0"/>
              <a:t>Send your completed spreadsheet to </a:t>
            </a:r>
            <a:r>
              <a:rPr lang="en-US" dirty="0">
                <a:hlinkClick r:id="rId8"/>
              </a:rPr>
              <a:t>akalemer@dxc.com</a:t>
            </a:r>
            <a:r>
              <a:rPr lang="en-US" dirty="0"/>
              <a:t> by October 10</a:t>
            </a:r>
            <a:r>
              <a:rPr lang="en-US" baseline="30000" dirty="0"/>
              <a:t>th</a:t>
            </a:r>
            <a:r>
              <a:rPr lang="en-US" dirty="0"/>
              <a:t> </a:t>
            </a:r>
          </a:p>
        </p:txBody>
      </p:sp>
    </p:spTree>
    <p:extLst>
      <p:ext uri="{BB962C8B-B14F-4D97-AF65-F5344CB8AC3E}">
        <p14:creationId xmlns:p14="http://schemas.microsoft.com/office/powerpoint/2010/main" val="4669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Award Selection Criteria</a:t>
            </a:r>
          </a:p>
        </p:txBody>
      </p:sp>
      <p:sp>
        <p:nvSpPr>
          <p:cNvPr id="3" name="Content Placeholder 2">
            <a:extLst>
              <a:ext uri="{FF2B5EF4-FFF2-40B4-BE49-F238E27FC236}">
                <a16:creationId xmlns:a16="http://schemas.microsoft.com/office/drawing/2014/main" id="{C22ECAFE-60C8-4179-88AB-DF1C4A6F78AA}"/>
              </a:ext>
            </a:extLst>
          </p:cNvPr>
          <p:cNvSpPr>
            <a:spLocks noGrp="1"/>
          </p:cNvSpPr>
          <p:nvPr>
            <p:ph idx="1"/>
          </p:nvPr>
        </p:nvSpPr>
        <p:spPr>
          <a:xfrm>
            <a:off x="685800" y="1735281"/>
            <a:ext cx="13258800" cy="4759038"/>
          </a:xfrm>
        </p:spPr>
        <p:txBody>
          <a:bodyPr numCol="1">
            <a:normAutofit/>
          </a:bodyPr>
          <a:lstStyle/>
          <a:p>
            <a:pPr marL="0" indent="0">
              <a:buNone/>
            </a:pPr>
            <a:r>
              <a:rPr lang="en-GB" sz="2400" dirty="0"/>
              <a:t>Technology Excellence</a:t>
            </a:r>
          </a:p>
          <a:p>
            <a:pPr marL="0" indent="0">
              <a:spcBef>
                <a:spcPts val="600"/>
              </a:spcBef>
              <a:buNone/>
            </a:pPr>
            <a:r>
              <a:rPr lang="en-US" b="0" dirty="0"/>
              <a:t>The deep technology acumen, domain knowledge and product expertise the team applied to create a world-class solution for the client that demonstrates a key transformational shift(s) and moves the client along its digital transformation journey. The high levels of design, development, integration and leverage of open and/or next-gen technologies the team demonstrated.</a:t>
            </a:r>
          </a:p>
          <a:p>
            <a:pPr marL="0" indent="0">
              <a:spcBef>
                <a:spcPts val="1800"/>
              </a:spcBef>
              <a:buNone/>
            </a:pPr>
            <a:r>
              <a:rPr lang="en-GB" sz="2400" dirty="0"/>
              <a:t>Execution Excellence</a:t>
            </a:r>
          </a:p>
          <a:p>
            <a:pPr marL="0" indent="0">
              <a:spcBef>
                <a:spcPts val="600"/>
              </a:spcBef>
              <a:buNone/>
            </a:pPr>
            <a:r>
              <a:rPr lang="en-US" b="0" dirty="0"/>
              <a:t>The technological and process-driven precision the team applied, including timeliness and cost-effectiveness.</a:t>
            </a:r>
            <a:endParaRPr lang="en-GB" dirty="0"/>
          </a:p>
          <a:p>
            <a:pPr marL="0" indent="0">
              <a:spcBef>
                <a:spcPts val="1800"/>
              </a:spcBef>
              <a:buNone/>
            </a:pPr>
            <a:r>
              <a:rPr lang="en-GB" sz="2400" dirty="0"/>
              <a:t>Results</a:t>
            </a:r>
          </a:p>
          <a:p>
            <a:pPr marL="0" indent="0">
              <a:spcBef>
                <a:spcPts val="600"/>
              </a:spcBef>
              <a:buNone/>
            </a:pPr>
            <a:r>
              <a:rPr lang="en-US" b="0" dirty="0"/>
              <a:t>The meaningful value for the client and DXC Technology that resulted from the team’s work. This could be a new core capability, an innovation, significant savings, or new use for a solution from our portfolio.</a:t>
            </a:r>
          </a:p>
          <a:p>
            <a:pPr marL="0" indent="0">
              <a:spcBef>
                <a:spcPts val="600"/>
              </a:spcBef>
              <a:buNone/>
            </a:pPr>
            <a:endParaRPr lang="en-US" b="0" dirty="0"/>
          </a:p>
          <a:p>
            <a:pPr marL="0" indent="0">
              <a:spcBef>
                <a:spcPts val="600"/>
              </a:spcBef>
              <a:buNone/>
            </a:pPr>
            <a:r>
              <a:rPr lang="en-GB" dirty="0"/>
              <a:t>Solutions must be delivered to the client. Internal projects are not eligible.</a:t>
            </a:r>
          </a:p>
        </p:txBody>
      </p:sp>
    </p:spTree>
    <p:extLst>
      <p:ext uri="{BB962C8B-B14F-4D97-AF65-F5344CB8AC3E}">
        <p14:creationId xmlns:p14="http://schemas.microsoft.com/office/powerpoint/2010/main" val="27363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D3BF-4C20-41AF-8840-6AE03B9A601C}"/>
              </a:ext>
            </a:extLst>
          </p:cNvPr>
          <p:cNvSpPr>
            <a:spLocks noGrp="1"/>
          </p:cNvSpPr>
          <p:nvPr>
            <p:ph type="title"/>
          </p:nvPr>
        </p:nvSpPr>
        <p:spPr/>
        <p:txBody>
          <a:bodyPr/>
          <a:lstStyle/>
          <a:p>
            <a:r>
              <a:rPr lang="en-GB" dirty="0"/>
              <a:t>Categories &amp; Reviewers</a:t>
            </a:r>
          </a:p>
        </p:txBody>
      </p:sp>
      <p:graphicFrame>
        <p:nvGraphicFramePr>
          <p:cNvPr id="4" name="Content Placeholder 3">
            <a:extLst>
              <a:ext uri="{FF2B5EF4-FFF2-40B4-BE49-F238E27FC236}">
                <a16:creationId xmlns:a16="http://schemas.microsoft.com/office/drawing/2014/main" id="{67E0558C-76AC-48E6-A1F3-25D4456146C9}"/>
              </a:ext>
            </a:extLst>
          </p:cNvPr>
          <p:cNvGraphicFramePr>
            <a:graphicFrameLocks noGrp="1"/>
          </p:cNvGraphicFramePr>
          <p:nvPr>
            <p:ph idx="1"/>
            <p:extLst>
              <p:ext uri="{D42A27DB-BD31-4B8C-83A1-F6EECF244321}">
                <p14:modId xmlns:p14="http://schemas.microsoft.com/office/powerpoint/2010/main" val="2418839976"/>
              </p:ext>
            </p:extLst>
          </p:nvPr>
        </p:nvGraphicFramePr>
        <p:xfrm>
          <a:off x="685800" y="2016125"/>
          <a:ext cx="13258800" cy="2595880"/>
        </p:xfrm>
        <a:graphic>
          <a:graphicData uri="http://schemas.openxmlformats.org/drawingml/2006/table">
            <a:tbl>
              <a:tblPr firstRow="1" bandRow="1">
                <a:tableStyleId>{45BD5076-5073-49C7-9E08-65982F3C9860}</a:tableStyleId>
              </a:tblPr>
              <a:tblGrid>
                <a:gridCol w="5510180">
                  <a:extLst>
                    <a:ext uri="{9D8B030D-6E8A-4147-A177-3AD203B41FA5}">
                      <a16:colId xmlns:a16="http://schemas.microsoft.com/office/drawing/2014/main" val="3034841924"/>
                    </a:ext>
                  </a:extLst>
                </a:gridCol>
                <a:gridCol w="5322920">
                  <a:extLst>
                    <a:ext uri="{9D8B030D-6E8A-4147-A177-3AD203B41FA5}">
                      <a16:colId xmlns:a16="http://schemas.microsoft.com/office/drawing/2014/main" val="3251275459"/>
                    </a:ext>
                  </a:extLst>
                </a:gridCol>
                <a:gridCol w="2425700">
                  <a:extLst>
                    <a:ext uri="{9D8B030D-6E8A-4147-A177-3AD203B41FA5}">
                      <a16:colId xmlns:a16="http://schemas.microsoft.com/office/drawing/2014/main" val="253977587"/>
                    </a:ext>
                  </a:extLst>
                </a:gridCol>
              </a:tblGrid>
              <a:tr h="370840">
                <a:tc>
                  <a:txBody>
                    <a:bodyPr/>
                    <a:lstStyle/>
                    <a:p>
                      <a:r>
                        <a:rPr lang="en-GB" dirty="0"/>
                        <a:t>Category</a:t>
                      </a:r>
                    </a:p>
                  </a:txBody>
                  <a:tcPr/>
                </a:tc>
                <a:tc>
                  <a:txBody>
                    <a:bodyPr/>
                    <a:lstStyle/>
                    <a:p>
                      <a:r>
                        <a:rPr lang="en-GB" dirty="0"/>
                        <a:t>Reviewers</a:t>
                      </a:r>
                    </a:p>
                  </a:txBody>
                  <a:tcPr/>
                </a:tc>
                <a:tc>
                  <a:txBody>
                    <a:bodyPr/>
                    <a:lstStyle/>
                    <a:p>
                      <a:pPr algn="r"/>
                      <a:r>
                        <a:rPr lang="en-GB" dirty="0"/>
                        <a:t>Link to nominations </a:t>
                      </a:r>
                    </a:p>
                  </a:txBody>
                  <a:tcPr/>
                </a:tc>
                <a:extLst>
                  <a:ext uri="{0D108BD9-81ED-4DB2-BD59-A6C34878D82A}">
                    <a16:rowId xmlns:a16="http://schemas.microsoft.com/office/drawing/2014/main" val="2574498644"/>
                  </a:ext>
                </a:extLst>
              </a:tr>
              <a:tr h="370840">
                <a:tc>
                  <a:txBody>
                    <a:bodyPr/>
                    <a:lstStyle/>
                    <a:p>
                      <a:r>
                        <a:rPr lang="en-GB" dirty="0"/>
                        <a:t>Agile Applications and Digital Experiences</a:t>
                      </a:r>
                    </a:p>
                  </a:txBody>
                  <a:tcPr/>
                </a:tc>
                <a:tc>
                  <a:txBody>
                    <a:bodyPr/>
                    <a:lstStyle/>
                    <a:p>
                      <a:r>
                        <a:rPr lang="en-GB" dirty="0"/>
                        <a:t>JP Morgenthal</a:t>
                      </a:r>
                    </a:p>
                  </a:txBody>
                  <a:tcPr/>
                </a:tc>
                <a:tc>
                  <a:txBody>
                    <a:bodyPr/>
                    <a:lstStyle/>
                    <a:p>
                      <a:pPr algn="r"/>
                      <a:r>
                        <a:rPr lang="en-GB" dirty="0">
                          <a:hlinkClick r:id="rId2" action="ppaction://hlinksldjump"/>
                        </a:rPr>
                        <a:t>Go to slide</a:t>
                      </a:r>
                      <a:endParaRPr lang="en-GB" dirty="0"/>
                    </a:p>
                  </a:txBody>
                  <a:tcPr/>
                </a:tc>
                <a:extLst>
                  <a:ext uri="{0D108BD9-81ED-4DB2-BD59-A6C34878D82A}">
                    <a16:rowId xmlns:a16="http://schemas.microsoft.com/office/drawing/2014/main" val="3340671573"/>
                  </a:ext>
                </a:extLst>
              </a:tr>
              <a:tr h="370840">
                <a:tc>
                  <a:txBody>
                    <a:bodyPr/>
                    <a:lstStyle/>
                    <a:p>
                      <a:r>
                        <a:rPr lang="en-US" dirty="0"/>
                        <a:t>Enabling the Enterprise Through Hybrid Cloud</a:t>
                      </a:r>
                      <a:endParaRPr lang="en-GB" dirty="0"/>
                    </a:p>
                  </a:txBody>
                  <a:tcPr/>
                </a:tc>
                <a:tc>
                  <a:txBody>
                    <a:bodyPr/>
                    <a:lstStyle/>
                    <a:p>
                      <a:r>
                        <a:rPr lang="en-GB" dirty="0"/>
                        <a:t>Jim Miller</a:t>
                      </a:r>
                    </a:p>
                  </a:txBody>
                  <a:tcPr/>
                </a:tc>
                <a:tc>
                  <a:txBody>
                    <a:bodyPr/>
                    <a:lstStyle/>
                    <a:p>
                      <a:pPr algn="r"/>
                      <a:r>
                        <a:rPr lang="en-GB" dirty="0">
                          <a:hlinkClick r:id="rId3" action="ppaction://hlinksldjump"/>
                        </a:rPr>
                        <a:t>Go to slide</a:t>
                      </a:r>
                      <a:endParaRPr lang="en-GB" dirty="0"/>
                    </a:p>
                  </a:txBody>
                  <a:tcPr/>
                </a:tc>
                <a:extLst>
                  <a:ext uri="{0D108BD9-81ED-4DB2-BD59-A6C34878D82A}">
                    <a16:rowId xmlns:a16="http://schemas.microsoft.com/office/drawing/2014/main" val="2419575379"/>
                  </a:ext>
                </a:extLst>
              </a:tr>
              <a:tr h="370840">
                <a:tc>
                  <a:txBody>
                    <a:bodyPr/>
                    <a:lstStyle/>
                    <a:p>
                      <a:r>
                        <a:rPr lang="en-US" dirty="0"/>
                        <a:t>Empowering Workforces with Invisible IT</a:t>
                      </a:r>
                      <a:endParaRPr lang="en-GB" dirty="0"/>
                    </a:p>
                  </a:txBody>
                  <a:tcPr/>
                </a:tc>
                <a:tc>
                  <a:txBody>
                    <a:bodyPr/>
                    <a:lstStyle/>
                    <a:p>
                      <a:r>
                        <a:rPr lang="en-GB" dirty="0"/>
                        <a:t>Marc Wilkinson</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4" action="ppaction://hlinksldjump"/>
                        </a:rPr>
                        <a:t>Go to slide</a:t>
                      </a:r>
                      <a:endParaRPr lang="en-GB" dirty="0"/>
                    </a:p>
                  </a:txBody>
                  <a:tcPr/>
                </a:tc>
                <a:extLst>
                  <a:ext uri="{0D108BD9-81ED-4DB2-BD59-A6C34878D82A}">
                    <a16:rowId xmlns:a16="http://schemas.microsoft.com/office/drawing/2014/main" val="1749845869"/>
                  </a:ext>
                </a:extLst>
              </a:tr>
              <a:tr h="370840">
                <a:tc>
                  <a:txBody>
                    <a:bodyPr/>
                    <a:lstStyle/>
                    <a:p>
                      <a:r>
                        <a:rPr lang="en-US" dirty="0"/>
                        <a:t>Thriving on Enterprise Data and Analytics</a:t>
                      </a:r>
                      <a:endParaRPr lang="en-GB" dirty="0"/>
                    </a:p>
                  </a:txBody>
                  <a:tcPr/>
                </a:tc>
                <a:tc>
                  <a:txBody>
                    <a:bodyPr/>
                    <a:lstStyle/>
                    <a:p>
                      <a:r>
                        <a:rPr lang="en-GB" dirty="0"/>
                        <a:t>Dragan </a:t>
                      </a:r>
                      <a:r>
                        <a:rPr lang="en-GB" dirty="0" err="1"/>
                        <a:t>Rakovich</a:t>
                      </a:r>
                      <a:endParaRPr lang="en-GB" dirty="0"/>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5" action="ppaction://hlinksldjump"/>
                        </a:rPr>
                        <a:t>Go to slide</a:t>
                      </a:r>
                      <a:endParaRPr lang="en-GB" dirty="0"/>
                    </a:p>
                  </a:txBody>
                  <a:tcPr/>
                </a:tc>
                <a:extLst>
                  <a:ext uri="{0D108BD9-81ED-4DB2-BD59-A6C34878D82A}">
                    <a16:rowId xmlns:a16="http://schemas.microsoft.com/office/drawing/2014/main" val="52307980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Managing Enterprise Risk in a Connected World</a:t>
                      </a:r>
                      <a:endParaRPr lang="en-GB" dirty="0"/>
                    </a:p>
                  </a:txBody>
                  <a:tcPr/>
                </a:tc>
                <a:tc>
                  <a:txBody>
                    <a:bodyPr/>
                    <a:lstStyle/>
                    <a:p>
                      <a:r>
                        <a:rPr lang="en-GB" dirty="0"/>
                        <a:t>Chris Moyer</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6" action="ppaction://hlinksldjump"/>
                        </a:rPr>
                        <a:t>Go to slide</a:t>
                      </a:r>
                      <a:endParaRPr lang="en-GB" dirty="0"/>
                    </a:p>
                  </a:txBody>
                  <a:tcPr/>
                </a:tc>
                <a:extLst>
                  <a:ext uri="{0D108BD9-81ED-4DB2-BD59-A6C34878D82A}">
                    <a16:rowId xmlns:a16="http://schemas.microsoft.com/office/drawing/2014/main" val="321479963"/>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Industry Specific Transformation</a:t>
                      </a:r>
                      <a:endParaRPr lang="en-GB" dirty="0"/>
                    </a:p>
                  </a:txBody>
                  <a:tcPr/>
                </a:tc>
                <a:tc>
                  <a:txBody>
                    <a:bodyPr/>
                    <a:lstStyle/>
                    <a:p>
                      <a:r>
                        <a:rPr lang="en-GB" dirty="0"/>
                        <a:t>Femi </a:t>
                      </a:r>
                      <a:r>
                        <a:rPr lang="en-GB" dirty="0" err="1"/>
                        <a:t>Ladega</a:t>
                      </a:r>
                      <a:r>
                        <a:rPr lang="en-GB" dirty="0"/>
                        <a:t>, Brian Wallace, Kavi Pelpola</a:t>
                      </a:r>
                    </a:p>
                  </a:txBody>
                  <a:tcPr/>
                </a:tc>
                <a:tc>
                  <a:txBody>
                    <a:bodyPr/>
                    <a:lstStyle/>
                    <a:p>
                      <a:pPr marL="0" marR="0" lvl="0" indent="0" algn="r" defTabSz="1463040" rtl="0" eaLnBrk="1" fontAlgn="auto" latinLnBrk="0" hangingPunct="1">
                        <a:lnSpc>
                          <a:spcPct val="100000"/>
                        </a:lnSpc>
                        <a:spcBef>
                          <a:spcPts val="0"/>
                        </a:spcBef>
                        <a:spcAft>
                          <a:spcPts val="0"/>
                        </a:spcAft>
                        <a:buClrTx/>
                        <a:buSzTx/>
                        <a:buFontTx/>
                        <a:buNone/>
                        <a:tabLst/>
                        <a:defRPr/>
                      </a:pPr>
                      <a:r>
                        <a:rPr lang="en-GB" dirty="0">
                          <a:hlinkClick r:id="rId7" action="ppaction://hlinksldjump"/>
                        </a:rPr>
                        <a:t>Go to slide</a:t>
                      </a:r>
                      <a:endParaRPr lang="en-GB" dirty="0"/>
                    </a:p>
                  </a:txBody>
                  <a:tcPr/>
                </a:tc>
                <a:extLst>
                  <a:ext uri="{0D108BD9-81ED-4DB2-BD59-A6C34878D82A}">
                    <a16:rowId xmlns:a16="http://schemas.microsoft.com/office/drawing/2014/main" val="3117622462"/>
                  </a:ext>
                </a:extLst>
              </a:tr>
            </a:tbl>
          </a:graphicData>
        </a:graphic>
      </p:graphicFrame>
    </p:spTree>
    <p:extLst>
      <p:ext uri="{BB962C8B-B14F-4D97-AF65-F5344CB8AC3E}">
        <p14:creationId xmlns:p14="http://schemas.microsoft.com/office/powerpoint/2010/main" val="224331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GB" dirty="0"/>
              <a:t>Agile Applications and Digital Experiences</a:t>
            </a:r>
          </a:p>
        </p:txBody>
      </p:sp>
      <p:graphicFrame>
        <p:nvGraphicFramePr>
          <p:cNvPr id="4" name="Content Placeholder 3">
            <a:extLst>
              <a:ext uri="{FF2B5EF4-FFF2-40B4-BE49-F238E27FC236}">
                <a16:creationId xmlns:a16="http://schemas.microsoft.com/office/drawing/2014/main" id="{D94F9106-DDF0-475C-978C-9A0A5D90AE61}"/>
              </a:ext>
            </a:extLst>
          </p:cNvPr>
          <p:cNvGraphicFramePr>
            <a:graphicFrameLocks noGrp="1"/>
          </p:cNvGraphicFramePr>
          <p:nvPr>
            <p:ph idx="1"/>
            <p:extLst>
              <p:ext uri="{D42A27DB-BD31-4B8C-83A1-F6EECF244321}">
                <p14:modId xmlns:p14="http://schemas.microsoft.com/office/powerpoint/2010/main" val="1410283615"/>
              </p:ext>
            </p:extLst>
          </p:nvPr>
        </p:nvGraphicFramePr>
        <p:xfrm>
          <a:off x="685800" y="2057400"/>
          <a:ext cx="13283997" cy="367792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Digital Transformation - Crew Training Instructor Self Scheduling Responsive Web Application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effectLst/>
                          <a:latin typeface="+mn-lt"/>
                          <a:ea typeface="+mn-ea"/>
                          <a:cs typeface="+mn-cs"/>
                        </a:rPr>
                        <a:t>American Airlines</a:t>
                      </a:r>
                      <a:endParaRPr lang="en-GB"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u="sng" kern="1200" dirty="0">
                          <a:solidFill>
                            <a:srgbClr val="000000"/>
                          </a:solidFill>
                          <a:effectLst/>
                          <a:latin typeface="+mn-lt"/>
                          <a:ea typeface="+mn-ea"/>
                          <a:cs typeface="+mn-cs"/>
                          <a:hlinkClick r:id="rId2"/>
                        </a:rPr>
                        <a:t>Ctrl-Click to view</a:t>
                      </a:r>
                      <a:endParaRPr lang="en-GB"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3499225320"/>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India Post Bank Countrywide Banking Solution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India Post Bank</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SG" sz="1800" kern="1200" dirty="0">
                          <a:solidFill>
                            <a:srgbClr val="000000"/>
                          </a:solidFill>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SG"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1927515526"/>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XR (Mixed Reality) Forensics</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Government law enforcement agency</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4">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1908912975"/>
                  </a:ext>
                </a:extLst>
              </a:tr>
              <a:tr h="370840">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DTU set up and Agile and DevOps project solution</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Zurich EMEA</a:t>
                      </a:r>
                    </a:p>
                  </a:txBody>
                  <a:tcPr anchor="ctr"/>
                </a:tc>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hlinkClick r:id="rId5">
                            <a:extLst>
                              <a:ext uri="{A12FA001-AC4F-418D-AE19-62706E023703}">
                                <ahyp:hlinkClr xmlns:ahyp="http://schemas.microsoft.com/office/drawing/2018/hyperlinkcolor" val="tx"/>
                              </a:ext>
                            </a:extLst>
                          </a:hlinkClick>
                        </a:rPr>
                        <a:t>Ctrl-Click to view</a:t>
                      </a:r>
                      <a:endParaRPr lang="en-GB" sz="1800" kern="1200" dirty="0">
                        <a:solidFill>
                          <a:srgbClr val="000000"/>
                        </a:solidFill>
                        <a:latin typeface="+mn-lt"/>
                        <a:ea typeface="+mn-ea"/>
                        <a:cs typeface="+mn-cs"/>
                      </a:endParaRPr>
                    </a:p>
                  </a:txBody>
                  <a:tcPr anchor="ctr"/>
                </a:tc>
                <a:tc rowSpan="2">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nchor="ctr"/>
                </a:tc>
                <a:extLst>
                  <a:ext uri="{0D108BD9-81ED-4DB2-BD59-A6C34878D82A}">
                    <a16:rowId xmlns:a16="http://schemas.microsoft.com/office/drawing/2014/main" val="4020895344"/>
                  </a:ext>
                </a:extLst>
              </a:tr>
              <a:tr h="370840">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kern="1200" dirty="0">
                          <a:solidFill>
                            <a:srgbClr val="000000"/>
                          </a:solidFill>
                          <a:latin typeface="+mn-lt"/>
                          <a:ea typeface="+mn-ea"/>
                          <a:cs typeface="+mn-cs"/>
                        </a:rPr>
                        <a:t>S Europe</a:t>
                      </a:r>
                    </a:p>
                  </a:txBody>
                  <a:tcPr anchor="ctr"/>
                </a:tc>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vMerge="1">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4447616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kern="1200" dirty="0">
                          <a:solidFill>
                            <a:srgbClr val="000000"/>
                          </a:solidFill>
                          <a:latin typeface="+mn-lt"/>
                          <a:ea typeface="+mn-ea"/>
                          <a:cs typeface="+mn-cs"/>
                        </a:rPr>
                        <a:t>UKIIMEA</a:t>
                      </a: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kern="1200" dirty="0">
                        <a:solidFill>
                          <a:srgbClr val="000000"/>
                        </a:solidFill>
                        <a:latin typeface="+mn-lt"/>
                        <a:ea typeface="+mn-ea"/>
                        <a:cs typeface="+mn-cs"/>
                      </a:endParaRPr>
                    </a:p>
                  </a:txBody>
                  <a:tcPr/>
                </a:tc>
                <a:extLst>
                  <a:ext uri="{0D108BD9-81ED-4DB2-BD59-A6C34878D82A}">
                    <a16:rowId xmlns:a16="http://schemas.microsoft.com/office/drawing/2014/main" val="1927198262"/>
                  </a:ext>
                </a:extLst>
              </a:tr>
            </a:tbl>
          </a:graphicData>
        </a:graphic>
      </p:graphicFrame>
      <p:sp>
        <p:nvSpPr>
          <p:cNvPr id="6" name="TextBox 5">
            <a:extLst>
              <a:ext uri="{FF2B5EF4-FFF2-40B4-BE49-F238E27FC236}">
                <a16:creationId xmlns:a16="http://schemas.microsoft.com/office/drawing/2014/main" id="{31963D83-EF8B-4EAF-AE2A-210F99FF1B0A}"/>
              </a:ext>
            </a:extLst>
          </p:cNvPr>
          <p:cNvSpPr txBox="1"/>
          <p:nvPr/>
        </p:nvSpPr>
        <p:spPr>
          <a:xfrm>
            <a:off x="685800" y="6490127"/>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16132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8C6E-F63A-43B2-882F-777F59E44307}"/>
              </a:ext>
            </a:extLst>
          </p:cNvPr>
          <p:cNvSpPr>
            <a:spLocks noGrp="1"/>
          </p:cNvSpPr>
          <p:nvPr>
            <p:ph type="title"/>
          </p:nvPr>
        </p:nvSpPr>
        <p:spPr/>
        <p:txBody>
          <a:bodyPr/>
          <a:lstStyle/>
          <a:p>
            <a:pPr lvl="0">
              <a:lnSpc>
                <a:spcPct val="100000"/>
              </a:lnSpc>
              <a:spcBef>
                <a:spcPts val="0"/>
              </a:spcBef>
              <a:defRPr/>
            </a:pPr>
            <a:r>
              <a:rPr lang="en-US" dirty="0"/>
              <a:t>Enabling the Enterprise Through Hybrid Cloud</a:t>
            </a:r>
          </a:p>
        </p:txBody>
      </p:sp>
      <p:graphicFrame>
        <p:nvGraphicFramePr>
          <p:cNvPr id="11" name="Content Placeholder 3">
            <a:extLst>
              <a:ext uri="{FF2B5EF4-FFF2-40B4-BE49-F238E27FC236}">
                <a16:creationId xmlns:a16="http://schemas.microsoft.com/office/drawing/2014/main" id="{A21975CF-6226-4EE4-8B28-E688F2FAF140}"/>
              </a:ext>
            </a:extLst>
          </p:cNvPr>
          <p:cNvGraphicFramePr>
            <a:graphicFrameLocks/>
          </p:cNvGraphicFramePr>
          <p:nvPr>
            <p:extLst>
              <p:ext uri="{D42A27DB-BD31-4B8C-83A1-F6EECF244321}">
                <p14:modId xmlns:p14="http://schemas.microsoft.com/office/powerpoint/2010/main" val="1875775404"/>
              </p:ext>
            </p:extLst>
          </p:nvPr>
        </p:nvGraphicFramePr>
        <p:xfrm>
          <a:off x="685800" y="2057400"/>
          <a:ext cx="13283997" cy="2595880"/>
        </p:xfrm>
        <a:graphic>
          <a:graphicData uri="http://schemas.openxmlformats.org/drawingml/2006/table">
            <a:tbl>
              <a:tblPr firstRow="1" bandRow="1">
                <a:tableStyleId>{45BD5076-5073-49C7-9E08-65982F3C9860}</a:tableStyleId>
              </a:tblPr>
              <a:tblGrid>
                <a:gridCol w="4499043">
                  <a:extLst>
                    <a:ext uri="{9D8B030D-6E8A-4147-A177-3AD203B41FA5}">
                      <a16:colId xmlns:a16="http://schemas.microsoft.com/office/drawing/2014/main" val="1445737348"/>
                    </a:ext>
                  </a:extLst>
                </a:gridCol>
                <a:gridCol w="2042807">
                  <a:extLst>
                    <a:ext uri="{9D8B030D-6E8A-4147-A177-3AD203B41FA5}">
                      <a16:colId xmlns:a16="http://schemas.microsoft.com/office/drawing/2014/main" val="75282108"/>
                    </a:ext>
                  </a:extLst>
                </a:gridCol>
                <a:gridCol w="2380727">
                  <a:extLst>
                    <a:ext uri="{9D8B030D-6E8A-4147-A177-3AD203B41FA5}">
                      <a16:colId xmlns:a16="http://schemas.microsoft.com/office/drawing/2014/main" val="298295799"/>
                    </a:ext>
                  </a:extLst>
                </a:gridCol>
                <a:gridCol w="2180710">
                  <a:extLst>
                    <a:ext uri="{9D8B030D-6E8A-4147-A177-3AD203B41FA5}">
                      <a16:colId xmlns:a16="http://schemas.microsoft.com/office/drawing/2014/main" val="3017211657"/>
                    </a:ext>
                  </a:extLst>
                </a:gridCol>
                <a:gridCol w="2180710">
                  <a:extLst>
                    <a:ext uri="{9D8B030D-6E8A-4147-A177-3AD203B41FA5}">
                      <a16:colId xmlns:a16="http://schemas.microsoft.com/office/drawing/2014/main" val="2745770614"/>
                    </a:ext>
                  </a:extLst>
                </a:gridCol>
              </a:tblGrid>
              <a:tr h="370840">
                <a:tc>
                  <a:txBody>
                    <a:bodyPr/>
                    <a:lstStyle/>
                    <a:p>
                      <a:r>
                        <a:rPr lang="en-GB" dirty="0"/>
                        <a:t>Solution Name</a:t>
                      </a:r>
                    </a:p>
                  </a:txBody>
                  <a:tcPr/>
                </a:tc>
                <a:tc>
                  <a:txBody>
                    <a:bodyPr/>
                    <a:lstStyle/>
                    <a:p>
                      <a:r>
                        <a:rPr lang="en-GB" dirty="0"/>
                        <a:t>Region</a:t>
                      </a:r>
                    </a:p>
                  </a:txBody>
                  <a:tcPr/>
                </a:tc>
                <a:tc>
                  <a:txBody>
                    <a:bodyPr/>
                    <a:lstStyle/>
                    <a:p>
                      <a:r>
                        <a:rPr lang="en-GB" dirty="0"/>
                        <a:t>Account</a:t>
                      </a:r>
                    </a:p>
                  </a:txBody>
                  <a:tcPr/>
                </a:tc>
                <a:tc>
                  <a:txBody>
                    <a:bodyPr/>
                    <a:lstStyle/>
                    <a:p>
                      <a:r>
                        <a:rPr lang="en-GB" dirty="0"/>
                        <a:t>DE Link</a:t>
                      </a:r>
                    </a:p>
                  </a:txBody>
                  <a:tcPr/>
                </a:tc>
                <a:tc>
                  <a:txBody>
                    <a:bodyPr/>
                    <a:lstStyle/>
                    <a:p>
                      <a:r>
                        <a:rPr lang="en-GB" dirty="0"/>
                        <a:t>Review Outcome</a:t>
                      </a:r>
                    </a:p>
                  </a:txBody>
                  <a:tcPr/>
                </a:tc>
                <a:extLst>
                  <a:ext uri="{0D108BD9-81ED-4DB2-BD59-A6C34878D82A}">
                    <a16:rowId xmlns:a16="http://schemas.microsoft.com/office/drawing/2014/main" val="244450021"/>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America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3499225320"/>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Asia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27515526"/>
                  </a:ext>
                </a:extLst>
              </a:tr>
              <a:tr h="370840">
                <a:tc>
                  <a:txBody>
                    <a:bodyPr/>
                    <a:lstStyle/>
                    <a:p>
                      <a:r>
                        <a:rPr lang="en-GB" dirty="0"/>
                        <a: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ANZ</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t>-</a:t>
                      </a:r>
                    </a:p>
                  </a:txBody>
                  <a:tcPr anchor="ctr"/>
                </a:tc>
                <a:tc>
                  <a:txBody>
                    <a:bodyPr/>
                    <a:lstStyle/>
                    <a:p>
                      <a:r>
                        <a:rPr lang="en-GB" dirty="0"/>
                        <a:t>-</a:t>
                      </a:r>
                    </a:p>
                  </a:txBody>
                  <a:tcPr anchor="ctr"/>
                </a:tc>
                <a:extLst>
                  <a:ext uri="{0D108BD9-81ED-4DB2-BD59-A6C34878D82A}">
                    <a16:rowId xmlns:a16="http://schemas.microsoft.com/office/drawing/2014/main" val="1908912975"/>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Composer</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N &amp; C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r>
                        <a:rPr lang="en-GB" dirty="0">
                          <a:hlinkClick r:id="rId2"/>
                        </a:rPr>
                        <a:t>Ctrl-Click to view</a:t>
                      </a:r>
                      <a:r>
                        <a:rPr lang="en-GB" dirty="0"/>
                        <a:t> </a:t>
                      </a:r>
                    </a:p>
                  </a:txBody>
                  <a:tcPr anchor="ctr"/>
                </a:tc>
                <a:tc>
                  <a:txBody>
                    <a:bodyPr/>
                    <a:lstStyle/>
                    <a:p>
                      <a:endParaRPr lang="en-GB" dirty="0"/>
                    </a:p>
                  </a:txBody>
                  <a:tcPr anchor="ctr"/>
                </a:tc>
                <a:extLst>
                  <a:ext uri="{0D108BD9-81ED-4DB2-BD59-A6C34878D82A}">
                    <a16:rowId xmlns:a16="http://schemas.microsoft.com/office/drawing/2014/main" val="4020895344"/>
                  </a:ext>
                </a:extLst>
              </a:tr>
              <a:tr h="370840">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DXC Lambda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US" sz="1800" b="0" i="0" kern="1200" dirty="0">
                          <a:solidFill>
                            <a:srgbClr val="000000"/>
                          </a:solidFill>
                          <a:effectLst/>
                          <a:latin typeface="+mn-lt"/>
                          <a:ea typeface="+mn-ea"/>
                          <a:cs typeface="+mn-cs"/>
                        </a:rPr>
                        <a:t>S Europe</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rPr>
                        <a:t>Flemish Government</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sz="1800" b="0" i="0" kern="1200" dirty="0">
                          <a:solidFill>
                            <a:srgbClr val="000000"/>
                          </a:solidFill>
                          <a:effectLst/>
                          <a:latin typeface="+mn-lt"/>
                          <a:ea typeface="+mn-ea"/>
                          <a:cs typeface="+mn-cs"/>
                          <a:hlinkClick r:id="rId3">
                            <a:extLst>
                              <a:ext uri="{A12FA001-AC4F-418D-AE19-62706E023703}">
                                <ahyp:hlinkClr xmlns:ahyp="http://schemas.microsoft.com/office/drawing/2018/hyperlinkcolor" val="tx"/>
                              </a:ext>
                            </a:extLst>
                          </a:hlinkClick>
                        </a:rPr>
                        <a:t>Ctrl-Click to view</a:t>
                      </a:r>
                      <a:endParaRPr lang="en-GB" sz="1800" b="0" i="0" kern="1200" dirty="0">
                        <a:solidFill>
                          <a:srgbClr val="000000"/>
                        </a:solidFill>
                        <a:effectLst/>
                        <a:latin typeface="+mn-lt"/>
                        <a:ea typeface="+mn-ea"/>
                        <a:cs typeface="+mn-cs"/>
                      </a:endParaRP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sz="1800" b="0" i="0" kern="1200" dirty="0">
                        <a:solidFill>
                          <a:srgbClr val="000000"/>
                        </a:solidFill>
                        <a:effectLst/>
                        <a:latin typeface="+mn-lt"/>
                        <a:ea typeface="+mn-ea"/>
                        <a:cs typeface="+mn-cs"/>
                      </a:endParaRPr>
                    </a:p>
                  </a:txBody>
                  <a:tcPr anchor="ctr"/>
                </a:tc>
                <a:extLst>
                  <a:ext uri="{0D108BD9-81ED-4DB2-BD59-A6C34878D82A}">
                    <a16:rowId xmlns:a16="http://schemas.microsoft.com/office/drawing/2014/main" val="444761675"/>
                  </a:ext>
                </a:extLst>
              </a:tr>
              <a:tr h="370840">
                <a:tc>
                  <a:txBody>
                    <a:bodyPr/>
                    <a:lstStyle/>
                    <a:p>
                      <a:endParaRPr lang="en-GB" dirty="0"/>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r>
                        <a:rPr lang="en-GB" dirty="0"/>
                        <a:t>UKIIMEA</a:t>
                      </a:r>
                    </a:p>
                  </a:txBody>
                  <a:tcPr anchor="ctr"/>
                </a:tc>
                <a:tc>
                  <a:txBody>
                    <a:bodyPr/>
                    <a:lstStyle/>
                    <a:p>
                      <a:pPr marL="0" marR="0" lvl="0" indent="0" algn="l" defTabSz="146304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endParaRPr lang="en-GB" dirty="0"/>
                    </a:p>
                  </a:txBody>
                  <a:tcPr anchor="ctr"/>
                </a:tc>
                <a:tc>
                  <a:txBody>
                    <a:bodyPr/>
                    <a:lstStyle/>
                    <a:p>
                      <a:endParaRPr lang="en-GB" dirty="0"/>
                    </a:p>
                  </a:txBody>
                  <a:tcPr anchor="ctr"/>
                </a:tc>
                <a:extLst>
                  <a:ext uri="{0D108BD9-81ED-4DB2-BD59-A6C34878D82A}">
                    <a16:rowId xmlns:a16="http://schemas.microsoft.com/office/drawing/2014/main" val="1927198262"/>
                  </a:ext>
                </a:extLst>
              </a:tr>
            </a:tbl>
          </a:graphicData>
        </a:graphic>
      </p:graphicFrame>
      <p:sp>
        <p:nvSpPr>
          <p:cNvPr id="12" name="TextBox 11">
            <a:extLst>
              <a:ext uri="{FF2B5EF4-FFF2-40B4-BE49-F238E27FC236}">
                <a16:creationId xmlns:a16="http://schemas.microsoft.com/office/drawing/2014/main" id="{65C56D9D-CB7F-4CC9-B403-8F4BCCC82770}"/>
              </a:ext>
            </a:extLst>
          </p:cNvPr>
          <p:cNvSpPr txBox="1"/>
          <p:nvPr/>
        </p:nvSpPr>
        <p:spPr>
          <a:xfrm>
            <a:off x="685800" y="5706355"/>
            <a:ext cx="12988636" cy="723275"/>
          </a:xfrm>
          <a:prstGeom prst="rect">
            <a:avLst/>
          </a:prstGeom>
          <a:noFill/>
        </p:spPr>
        <p:txBody>
          <a:bodyPr wrap="square" rtlCol="0">
            <a:spAutoFit/>
          </a:bodyPr>
          <a:lstStyle/>
          <a:p>
            <a:pPr marL="457200" indent="-457200">
              <a:spcAft>
                <a:spcPts val="600"/>
              </a:spcAft>
              <a:buFont typeface="Arial" panose="020B0604020202020204" pitchFamily="34" charset="0"/>
              <a:buChar char="•"/>
            </a:pPr>
            <a:r>
              <a:rPr lang="en-GB" sz="1800" b="1" dirty="0"/>
              <a:t>Place an “X” in the review outcome column for your chosen solution</a:t>
            </a:r>
          </a:p>
          <a:p>
            <a:pPr marL="457200" indent="-457200">
              <a:spcAft>
                <a:spcPts val="600"/>
              </a:spcAft>
              <a:buFont typeface="Arial" panose="020B0604020202020204" pitchFamily="34" charset="0"/>
              <a:buChar char="•"/>
            </a:pPr>
            <a:r>
              <a:rPr lang="en-GB" sz="1800" b="1" dirty="0"/>
              <a:t>Only 1 selection per category</a:t>
            </a:r>
          </a:p>
        </p:txBody>
      </p:sp>
    </p:spTree>
    <p:extLst>
      <p:ext uri="{BB962C8B-B14F-4D97-AF65-F5344CB8AC3E}">
        <p14:creationId xmlns:p14="http://schemas.microsoft.com/office/powerpoint/2010/main" val="29367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Custom 18">
      <a:dk1>
        <a:srgbClr val="000000"/>
      </a:dk1>
      <a:lt1>
        <a:srgbClr val="FFFFFF"/>
      </a:lt1>
      <a:dk2>
        <a:srgbClr val="000000"/>
      </a:dk2>
      <a:lt2>
        <a:srgbClr val="FFFFFF"/>
      </a:lt2>
      <a:accent1>
        <a:srgbClr val="000000"/>
      </a:accent1>
      <a:accent2>
        <a:srgbClr val="666666"/>
      </a:accent2>
      <a:accent3>
        <a:srgbClr val="D9D9D9"/>
      </a:accent3>
      <a:accent4>
        <a:srgbClr val="FFED00"/>
      </a:accent4>
      <a:accent5>
        <a:srgbClr val="64FF00"/>
      </a:accent5>
      <a:accent6>
        <a:srgbClr val="00C9FF"/>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Presentation2" id="{94AB146E-232F-441B-A512-394E8F655083}" vid="{820694B0-1355-424B-83CD-D5C5613480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DXC Template</Template>
  <TotalTime>1143</TotalTime>
  <Words>1019</Words>
  <Application>Microsoft Office PowerPoint</Application>
  <PresentationFormat>Custom</PresentationFormat>
  <Paragraphs>256</Paragraphs>
  <Slides>15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DXC</vt:lpstr>
      <vt:lpstr>Award for Technical Excellence FY2019  Industry and Offering CTO reviews  (Due October 10th) </vt:lpstr>
      <vt:lpstr>The Award</vt:lpstr>
      <vt:lpstr>Award Process </vt:lpstr>
      <vt:lpstr>FY2019 Award Schedule</vt:lpstr>
      <vt:lpstr>Industry &amp; Offering CTO Process </vt:lpstr>
      <vt:lpstr>Award Selection Criteria</vt:lpstr>
      <vt:lpstr>Categories &amp; Reviewers</vt:lpstr>
      <vt:lpstr>Agile Applications and Digital Experiences</vt:lpstr>
      <vt:lpstr>Enabling the Enterprise Through Hybrid Cloud</vt:lpstr>
      <vt:lpstr>Empowering Workforces with Invisible IT</vt:lpstr>
      <vt:lpstr>Thriving on Enterprise Data and Analytics</vt:lpstr>
      <vt:lpstr>Managing Enterprise Risk in a Connected World</vt:lpstr>
      <vt:lpstr>Industry Specific Transformation</vt:lpstr>
      <vt:lpstr>Rate and comment within Digital Explorer</vt:lpstr>
      <vt:lpstr>https://digitalexplorer.dxc.com/se/techexcellence/dashboard  </vt:lpstr>
    </vt:vector>
  </TitlesOfParts>
  <Manager/>
  <Company>DXC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Technical Excellence Submissions</dc:title>
  <dc:subject/>
  <dc:creator>David Stevens</dc:creator>
  <cp:keywords/>
  <dc:description/>
  <cp:lastModifiedBy>David Stevens</cp:lastModifiedBy>
  <cp:revision>35</cp:revision>
  <cp:lastPrinted>2018-07-20T15:33:39Z</cp:lastPrinted>
  <dcterms:created xsi:type="dcterms:W3CDTF">2018-09-15T07:04:29Z</dcterms:created>
  <dcterms:modified xsi:type="dcterms:W3CDTF">2018-10-04T07:00:41Z</dcterms:modified>
  <cp:category/>
</cp:coreProperties>
</file>