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56" r:id="rId2"/>
    <p:sldId id="257" r:id="rId3"/>
    <p:sldId id="279" r:id="rId4"/>
    <p:sldId id="278" r:id="rId5"/>
    <p:sldId id="275" r:id="rId6"/>
    <p:sldId id="280" r:id="rId7"/>
    <p:sldId id="259" r:id="rId8"/>
    <p:sldId id="287" r:id="rId9"/>
    <p:sldId id="276" r:id="rId10"/>
    <p:sldId id="282" r:id="rId11"/>
    <p:sldId id="283" r:id="rId12"/>
    <p:sldId id="284" r:id="rId13"/>
    <p:sldId id="285" r:id="rId14"/>
    <p:sldId id="286" r:id="rId15"/>
    <p:sldId id="288" r:id="rId16"/>
    <p:sldId id="269" r:id="rId17"/>
    <p:sldId id="273" r:id="rId18"/>
    <p:sldId id="261" r:id="rId19"/>
    <p:sldId id="262" r:id="rId20"/>
    <p:sldId id="270" r:id="rId21"/>
    <p:sldId id="271" r:id="rId22"/>
    <p:sldId id="272" r:id="rId23"/>
    <p:sldId id="264" r:id="rId24"/>
    <p:sldId id="265" r:id="rId25"/>
    <p:sldId id="277" r:id="rId26"/>
    <p:sldId id="274" r:id="rId27"/>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2592"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7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05D7E-3148-4C5A-8BC8-BE84A7E63607}" v="7" dt="2018-10-11T07:04:02.200"/>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538" autoAdjust="0"/>
  </p:normalViewPr>
  <p:slideViewPr>
    <p:cSldViewPr snapToGrid="0" snapToObjects="1" showGuides="1">
      <p:cViewPr varScale="1">
        <p:scale>
          <a:sx n="97" d="100"/>
          <a:sy n="97" d="100"/>
        </p:scale>
        <p:origin x="114" y="144"/>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6312"/>
    </p:cViewPr>
  </p:sorterViewPr>
  <p:notesViewPr>
    <p:cSldViewPr snapToGrid="0"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tevens" userId="73fe415a-d21a-4898-bfab-0e75d37181d7" providerId="ADAL" clId="{C2605D7E-3148-4C5A-8BC8-BE84A7E63607}"/>
    <pc:docChg chg="undo custSel addSld delSld modSld sldOrd">
      <pc:chgData name="David Stevens" userId="73fe415a-d21a-4898-bfab-0e75d37181d7" providerId="ADAL" clId="{C2605D7E-3148-4C5A-8BC8-BE84A7E63607}" dt="2018-10-11T07:04:07.281" v="227" actId="108"/>
      <pc:docMkLst>
        <pc:docMk/>
      </pc:docMkLst>
      <pc:sldChg chg="modSp">
        <pc:chgData name="David Stevens" userId="73fe415a-d21a-4898-bfab-0e75d37181d7" providerId="ADAL" clId="{C2605D7E-3148-4C5A-8BC8-BE84A7E63607}" dt="2018-10-10T08:39:25.190" v="222" actId="20577"/>
        <pc:sldMkLst>
          <pc:docMk/>
          <pc:sldMk cId="1533850937" sldId="256"/>
        </pc:sldMkLst>
        <pc:spChg chg="mod">
          <ac:chgData name="David Stevens" userId="73fe415a-d21a-4898-bfab-0e75d37181d7" providerId="ADAL" clId="{C2605D7E-3148-4C5A-8BC8-BE84A7E63607}" dt="2018-10-10T08:39:25.190" v="222" actId="20577"/>
          <ac:spMkLst>
            <pc:docMk/>
            <pc:sldMk cId="1533850937" sldId="256"/>
            <ac:spMk id="4" creationId="{00000000-0000-0000-0000-000000000000}"/>
          </ac:spMkLst>
        </pc:spChg>
      </pc:sldChg>
      <pc:sldChg chg="addSp modSp ord">
        <pc:chgData name="David Stevens" userId="73fe415a-d21a-4898-bfab-0e75d37181d7" providerId="ADAL" clId="{C2605D7E-3148-4C5A-8BC8-BE84A7E63607}" dt="2018-10-10T08:38:23.829" v="152" actId="1076"/>
        <pc:sldMkLst>
          <pc:docMk/>
          <pc:sldMk cId="426312552" sldId="259"/>
        </pc:sldMkLst>
        <pc:spChg chg="add mod">
          <ac:chgData name="David Stevens" userId="73fe415a-d21a-4898-bfab-0e75d37181d7" providerId="ADAL" clId="{C2605D7E-3148-4C5A-8BC8-BE84A7E63607}" dt="2018-10-10T08:38:23.829" v="152" actId="1076"/>
          <ac:spMkLst>
            <pc:docMk/>
            <pc:sldMk cId="426312552" sldId="259"/>
            <ac:spMk id="3" creationId="{C711842C-9991-4FFC-AAD0-DEBE4219FF37}"/>
          </ac:spMkLst>
        </pc:spChg>
      </pc:sldChg>
      <pc:sldChg chg="del">
        <pc:chgData name="David Stevens" userId="73fe415a-d21a-4898-bfab-0e75d37181d7" providerId="ADAL" clId="{C2605D7E-3148-4C5A-8BC8-BE84A7E63607}" dt="2018-10-10T08:37:01.370" v="2" actId="2696"/>
        <pc:sldMkLst>
          <pc:docMk/>
          <pc:sldMk cId="46693409" sldId="260"/>
        </pc:sldMkLst>
      </pc:sldChg>
      <pc:sldChg chg="add">
        <pc:chgData name="David Stevens" userId="73fe415a-d21a-4898-bfab-0e75d37181d7" providerId="ADAL" clId="{C2605D7E-3148-4C5A-8BC8-BE84A7E63607}" dt="2018-10-10T08:36:54.472" v="1"/>
        <pc:sldMkLst>
          <pc:docMk/>
          <pc:sldMk cId="78299285" sldId="261"/>
        </pc:sldMkLst>
      </pc:sldChg>
      <pc:sldChg chg="add">
        <pc:chgData name="David Stevens" userId="73fe415a-d21a-4898-bfab-0e75d37181d7" providerId="ADAL" clId="{C2605D7E-3148-4C5A-8BC8-BE84A7E63607}" dt="2018-10-10T08:36:54.472" v="1"/>
        <pc:sldMkLst>
          <pc:docMk/>
          <pc:sldMk cId="3800664501" sldId="262"/>
        </pc:sldMkLst>
      </pc:sldChg>
      <pc:sldChg chg="add">
        <pc:chgData name="David Stevens" userId="73fe415a-d21a-4898-bfab-0e75d37181d7" providerId="ADAL" clId="{C2605D7E-3148-4C5A-8BC8-BE84A7E63607}" dt="2018-10-10T08:36:54.472" v="1"/>
        <pc:sldMkLst>
          <pc:docMk/>
          <pc:sldMk cId="3612780027" sldId="264"/>
        </pc:sldMkLst>
      </pc:sldChg>
      <pc:sldChg chg="add">
        <pc:chgData name="David Stevens" userId="73fe415a-d21a-4898-bfab-0e75d37181d7" providerId="ADAL" clId="{C2605D7E-3148-4C5A-8BC8-BE84A7E63607}" dt="2018-10-10T08:36:54.472" v="1"/>
        <pc:sldMkLst>
          <pc:docMk/>
          <pc:sldMk cId="2504336735" sldId="265"/>
        </pc:sldMkLst>
      </pc:sldChg>
      <pc:sldChg chg="add">
        <pc:chgData name="David Stevens" userId="73fe415a-d21a-4898-bfab-0e75d37181d7" providerId="ADAL" clId="{C2605D7E-3148-4C5A-8BC8-BE84A7E63607}" dt="2018-10-10T08:36:54.472" v="1"/>
        <pc:sldMkLst>
          <pc:docMk/>
          <pc:sldMk cId="4063640400" sldId="269"/>
        </pc:sldMkLst>
      </pc:sldChg>
      <pc:sldChg chg="add">
        <pc:chgData name="David Stevens" userId="73fe415a-d21a-4898-bfab-0e75d37181d7" providerId="ADAL" clId="{C2605D7E-3148-4C5A-8BC8-BE84A7E63607}" dt="2018-10-10T08:36:54.472" v="1"/>
        <pc:sldMkLst>
          <pc:docMk/>
          <pc:sldMk cId="3448650280" sldId="270"/>
        </pc:sldMkLst>
      </pc:sldChg>
      <pc:sldChg chg="add">
        <pc:chgData name="David Stevens" userId="73fe415a-d21a-4898-bfab-0e75d37181d7" providerId="ADAL" clId="{C2605D7E-3148-4C5A-8BC8-BE84A7E63607}" dt="2018-10-10T08:36:54.472" v="1"/>
        <pc:sldMkLst>
          <pc:docMk/>
          <pc:sldMk cId="3693978112" sldId="271"/>
        </pc:sldMkLst>
      </pc:sldChg>
      <pc:sldChg chg="add">
        <pc:chgData name="David Stevens" userId="73fe415a-d21a-4898-bfab-0e75d37181d7" providerId="ADAL" clId="{C2605D7E-3148-4C5A-8BC8-BE84A7E63607}" dt="2018-10-10T08:36:54.472" v="1"/>
        <pc:sldMkLst>
          <pc:docMk/>
          <pc:sldMk cId="2088362339" sldId="272"/>
        </pc:sldMkLst>
      </pc:sldChg>
      <pc:sldChg chg="add">
        <pc:chgData name="David Stevens" userId="73fe415a-d21a-4898-bfab-0e75d37181d7" providerId="ADAL" clId="{C2605D7E-3148-4C5A-8BC8-BE84A7E63607}" dt="2018-10-10T08:36:54.472" v="1"/>
        <pc:sldMkLst>
          <pc:docMk/>
          <pc:sldMk cId="647040108" sldId="273"/>
        </pc:sldMkLst>
      </pc:sldChg>
      <pc:sldChg chg="add">
        <pc:chgData name="David Stevens" userId="73fe415a-d21a-4898-bfab-0e75d37181d7" providerId="ADAL" clId="{C2605D7E-3148-4C5A-8BC8-BE84A7E63607}" dt="2018-10-10T08:36:54.472" v="1"/>
        <pc:sldMkLst>
          <pc:docMk/>
          <pc:sldMk cId="1407648512" sldId="277"/>
        </pc:sldMkLst>
      </pc:sldChg>
      <pc:sldChg chg="modSp">
        <pc:chgData name="David Stevens" userId="73fe415a-d21a-4898-bfab-0e75d37181d7" providerId="ADAL" clId="{C2605D7E-3148-4C5A-8BC8-BE84A7E63607}" dt="2018-10-11T07:04:07.281" v="227" actId="108"/>
        <pc:sldMkLst>
          <pc:docMk/>
          <pc:sldMk cId="2243319460" sldId="280"/>
        </pc:sldMkLst>
        <pc:graphicFrameChg chg="mod modGraphic">
          <ac:chgData name="David Stevens" userId="73fe415a-d21a-4898-bfab-0e75d37181d7" providerId="ADAL" clId="{C2605D7E-3148-4C5A-8BC8-BE84A7E63607}" dt="2018-10-11T07:04:07.281" v="227" actId="108"/>
          <ac:graphicFrameMkLst>
            <pc:docMk/>
            <pc:sldMk cId="2243319460" sldId="280"/>
            <ac:graphicFrameMk id="4" creationId="{67E0558C-76AC-48E6-A1F3-25D4456146C9}"/>
          </ac:graphicFrameMkLst>
        </pc:graphicFrameChg>
      </pc:sldChg>
      <pc:sldChg chg="modSp">
        <pc:chgData name="David Stevens" userId="73fe415a-d21a-4898-bfab-0e75d37181d7" providerId="ADAL" clId="{C2605D7E-3148-4C5A-8BC8-BE84A7E63607}" dt="2018-10-10T08:37:10.141" v="21" actId="20577"/>
        <pc:sldMkLst>
          <pc:docMk/>
          <pc:sldMk cId="469474691" sldId="287"/>
        </pc:sldMkLst>
        <pc:spChg chg="mod">
          <ac:chgData name="David Stevens" userId="73fe415a-d21a-4898-bfab-0e75d37181d7" providerId="ADAL" clId="{C2605D7E-3148-4C5A-8BC8-BE84A7E63607}" dt="2018-10-10T08:37:10.141" v="21" actId="20577"/>
          <ac:spMkLst>
            <pc:docMk/>
            <pc:sldMk cId="469474691" sldId="287"/>
            <ac:spMk id="2" creationId="{BC153623-E395-49B1-AD6C-030307D45CA4}"/>
          </ac:spMkLst>
        </pc:spChg>
      </pc:sldChg>
      <pc:sldChg chg="delSp modSp add">
        <pc:chgData name="David Stevens" userId="73fe415a-d21a-4898-bfab-0e75d37181d7" providerId="ADAL" clId="{C2605D7E-3148-4C5A-8BC8-BE84A7E63607}" dt="2018-10-10T08:37:21.302" v="49" actId="478"/>
        <pc:sldMkLst>
          <pc:docMk/>
          <pc:sldMk cId="534805022" sldId="288"/>
        </pc:sldMkLst>
        <pc:spChg chg="mod">
          <ac:chgData name="David Stevens" userId="73fe415a-d21a-4898-bfab-0e75d37181d7" providerId="ADAL" clId="{C2605D7E-3148-4C5A-8BC8-BE84A7E63607}" dt="2018-10-10T08:37:19.231" v="48" actId="20577"/>
          <ac:spMkLst>
            <pc:docMk/>
            <pc:sldMk cId="534805022" sldId="288"/>
            <ac:spMk id="2" creationId="{166F8898-6124-45AB-9A3F-2875CD7C03C7}"/>
          </ac:spMkLst>
        </pc:spChg>
        <pc:spChg chg="del">
          <ac:chgData name="David Stevens" userId="73fe415a-d21a-4898-bfab-0e75d37181d7" providerId="ADAL" clId="{C2605D7E-3148-4C5A-8BC8-BE84A7E63607}" dt="2018-10-10T08:37:21.302" v="49" actId="478"/>
          <ac:spMkLst>
            <pc:docMk/>
            <pc:sldMk cId="534805022" sldId="288"/>
            <ac:spMk id="3" creationId="{B487D222-1C01-4D87-9020-4D8505F337F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FD2236-A2F7-42AF-8C72-A0AD1A5EAEBC}" type="doc">
      <dgm:prSet loTypeId="urn:microsoft.com/office/officeart/2005/8/layout/process1" loCatId="process" qsTypeId="urn:microsoft.com/office/officeart/2005/8/quickstyle/simple1" qsCatId="simple" csTypeId="urn:microsoft.com/office/officeart/2005/8/colors/accent1_2" csCatId="accent1" phldr="1"/>
      <dgm:spPr/>
    </dgm:pt>
    <dgm:pt modelId="{2E2D1503-84C9-4194-AE82-FC6FB2E0995D}">
      <dgm:prSet phldrT="[Text]"/>
      <dgm:spPr/>
      <dgm:t>
        <a:bodyPr/>
        <a:lstStyle/>
        <a:p>
          <a:r>
            <a:rPr lang="en-GB" dirty="0"/>
            <a:t>Open window for field to submit solutions to Digital Explorer</a:t>
          </a:r>
        </a:p>
      </dgm:t>
    </dgm:pt>
    <dgm:pt modelId="{6F7D904D-74CE-4737-9C02-2558A6377CFD}" type="parTrans" cxnId="{CA951C0E-69B2-45E5-AC19-86F312320542}">
      <dgm:prSet/>
      <dgm:spPr/>
      <dgm:t>
        <a:bodyPr/>
        <a:lstStyle/>
        <a:p>
          <a:endParaRPr lang="en-GB"/>
        </a:p>
      </dgm:t>
    </dgm:pt>
    <dgm:pt modelId="{FAD6F5D8-2153-4F4B-A589-B0007EE10191}" type="sibTrans" cxnId="{CA951C0E-69B2-45E5-AC19-86F312320542}">
      <dgm:prSet/>
      <dgm:spPr/>
      <dgm:t>
        <a:bodyPr/>
        <a:lstStyle/>
        <a:p>
          <a:endParaRPr lang="en-GB"/>
        </a:p>
      </dgm:t>
    </dgm:pt>
    <dgm:pt modelId="{166F7943-439D-4552-BCF9-0906508BFF4E}">
      <dgm:prSet phldrT="[Text]"/>
      <dgm:spPr/>
      <dgm:t>
        <a:bodyPr/>
        <a:lstStyle/>
        <a:p>
          <a:pPr algn="ctr"/>
          <a:r>
            <a:rPr lang="en-GB" dirty="0"/>
            <a:t>Regional CTOs each nominate one solution from their region in each category</a:t>
          </a:r>
        </a:p>
      </dgm:t>
    </dgm:pt>
    <dgm:pt modelId="{7B6E881D-A8B3-4DCA-9415-0EE7BB1C916B}" type="parTrans" cxnId="{6F327965-8408-4C58-91DC-248362DE5AB3}">
      <dgm:prSet/>
      <dgm:spPr/>
      <dgm:t>
        <a:bodyPr/>
        <a:lstStyle/>
        <a:p>
          <a:endParaRPr lang="en-GB"/>
        </a:p>
      </dgm:t>
    </dgm:pt>
    <dgm:pt modelId="{2AD284D9-C744-4149-97D7-3AFB179D878F}" type="sibTrans" cxnId="{6F327965-8408-4C58-91DC-248362DE5AB3}">
      <dgm:prSet/>
      <dgm:spPr/>
      <dgm:t>
        <a:bodyPr/>
        <a:lstStyle/>
        <a:p>
          <a:endParaRPr lang="en-GB"/>
        </a:p>
      </dgm:t>
    </dgm:pt>
    <dgm:pt modelId="{0A3D93E3-60FF-4214-AD5B-50B56AF32325}">
      <dgm:prSet phldrT="[Text]" custT="1"/>
      <dgm:spPr>
        <a:solidFill>
          <a:srgbClr val="000000">
            <a:hueOff val="0"/>
            <a:satOff val="0"/>
            <a:lumOff val="0"/>
            <a:alphaOff val="0"/>
          </a:srgbClr>
        </a:solidFill>
        <a:ln w="6350" cap="sq" cmpd="sng" algn="ctr">
          <a:solidFill>
            <a:srgbClr val="FFFFFF">
              <a:hueOff val="0"/>
              <a:satOff val="0"/>
              <a:lumOff val="0"/>
              <a:alphaOff val="0"/>
            </a:srgbClr>
          </a:solidFill>
          <a:prstDash val="solid"/>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GB" sz="1800" kern="1200" dirty="0">
              <a:solidFill>
                <a:srgbClr val="FFFFFF"/>
              </a:solidFill>
              <a:latin typeface="Arial"/>
              <a:ea typeface="+mn-ea"/>
              <a:cs typeface="+mn-cs"/>
            </a:rPr>
            <a:t>Offering, Industry and Delivery CTOs rate the nominations</a:t>
          </a:r>
        </a:p>
      </dgm:t>
    </dgm:pt>
    <dgm:pt modelId="{01D86989-1BB3-4941-9126-44A5002A89F6}" type="parTrans" cxnId="{4EC92E01-1962-45F1-A582-F6FBC0383137}">
      <dgm:prSet/>
      <dgm:spPr/>
      <dgm:t>
        <a:bodyPr/>
        <a:lstStyle/>
        <a:p>
          <a:endParaRPr lang="en-GB"/>
        </a:p>
      </dgm:t>
    </dgm:pt>
    <dgm:pt modelId="{0B8C29FF-EE38-485D-BC7A-7D0F69E60511}" type="sibTrans" cxnId="{4EC92E01-1962-45F1-A582-F6FBC0383137}">
      <dgm:prSet/>
      <dgm:spPr/>
      <dgm:t>
        <a:bodyPr/>
        <a:lstStyle/>
        <a:p>
          <a:endParaRPr lang="en-GB"/>
        </a:p>
      </dgm:t>
    </dgm:pt>
    <dgm:pt modelId="{40CAFFE2-1D06-46E2-A388-2C53603055DC}">
      <dgm:prSet phldrT="[Text]" custT="1"/>
      <dgm:spPr>
        <a:solidFill>
          <a:srgbClr val="000000">
            <a:hueOff val="0"/>
            <a:satOff val="0"/>
            <a:lumOff val="0"/>
            <a:alphaOff val="0"/>
          </a:srgbClr>
        </a:solidFill>
        <a:ln w="76200" cap="sq" cmpd="sng" algn="ctr">
          <a:solidFill>
            <a:srgbClr val="64FF00"/>
          </a:solidFill>
          <a:prstDash val="solid"/>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GB" sz="1800" b="0" kern="1200" dirty="0">
              <a:solidFill>
                <a:srgbClr val="FFFFFF"/>
              </a:solidFill>
              <a:latin typeface="Arial"/>
              <a:ea typeface="+mn-ea"/>
              <a:cs typeface="+mn-cs"/>
            </a:rPr>
            <a:t>Global CTO presents recommended awards to Decision Committee </a:t>
          </a:r>
        </a:p>
      </dgm:t>
    </dgm:pt>
    <dgm:pt modelId="{5CB064B5-5C3A-4DC5-B608-2834A023D105}" type="parTrans" cxnId="{357ED909-5FF5-48B4-AB35-0D3821B266F5}">
      <dgm:prSet/>
      <dgm:spPr/>
      <dgm:t>
        <a:bodyPr/>
        <a:lstStyle/>
        <a:p>
          <a:endParaRPr lang="en-GB"/>
        </a:p>
      </dgm:t>
    </dgm:pt>
    <dgm:pt modelId="{DF77CD14-E5A0-47BF-B519-EA19E1CBD459}" type="sibTrans" cxnId="{357ED909-5FF5-48B4-AB35-0D3821B266F5}">
      <dgm:prSet/>
      <dgm:spPr/>
      <dgm:t>
        <a:bodyPr/>
        <a:lstStyle/>
        <a:p>
          <a:endParaRPr lang="en-GB"/>
        </a:p>
      </dgm:t>
    </dgm:pt>
    <dgm:pt modelId="{9A6C7A4B-99B1-41C0-8DFA-520F97D9834D}">
      <dgm:prSet phldrT="[Text]"/>
      <dgm:spPr/>
      <dgm:t>
        <a:bodyPr/>
        <a:lstStyle/>
        <a:p>
          <a:r>
            <a:rPr lang="en-GB" dirty="0"/>
            <a:t>Decision</a:t>
          </a:r>
          <a:r>
            <a:rPr lang="en-GB" baseline="0" dirty="0"/>
            <a:t> Committee/CEO confirm final awards and announcement to winners</a:t>
          </a:r>
          <a:endParaRPr lang="en-GB" dirty="0"/>
        </a:p>
      </dgm:t>
    </dgm:pt>
    <dgm:pt modelId="{568A3DE4-2DA1-44CD-9DD3-7DB6384DBEDD}" type="parTrans" cxnId="{6AC1669A-2A4D-493D-BE63-2D23B469FAC6}">
      <dgm:prSet/>
      <dgm:spPr/>
      <dgm:t>
        <a:bodyPr/>
        <a:lstStyle/>
        <a:p>
          <a:endParaRPr lang="en-GB"/>
        </a:p>
      </dgm:t>
    </dgm:pt>
    <dgm:pt modelId="{9290CF40-D22E-4C9A-9E45-D839EAFEAC1D}" type="sibTrans" cxnId="{6AC1669A-2A4D-493D-BE63-2D23B469FAC6}">
      <dgm:prSet/>
      <dgm:spPr/>
      <dgm:t>
        <a:bodyPr/>
        <a:lstStyle/>
        <a:p>
          <a:endParaRPr lang="en-GB"/>
        </a:p>
      </dgm:t>
    </dgm:pt>
    <dgm:pt modelId="{F82584D8-F33A-4AB9-B894-5BF8E51946F6}" type="pres">
      <dgm:prSet presAssocID="{A4FD2236-A2F7-42AF-8C72-A0AD1A5EAEBC}" presName="Name0" presStyleCnt="0">
        <dgm:presLayoutVars>
          <dgm:dir/>
          <dgm:resizeHandles val="exact"/>
        </dgm:presLayoutVars>
      </dgm:prSet>
      <dgm:spPr/>
    </dgm:pt>
    <dgm:pt modelId="{B834572F-066A-41EA-8A15-4357D4007012}" type="pres">
      <dgm:prSet presAssocID="{2E2D1503-84C9-4194-AE82-FC6FB2E0995D}" presName="node" presStyleLbl="node1" presStyleIdx="0" presStyleCnt="5">
        <dgm:presLayoutVars>
          <dgm:bulletEnabled val="1"/>
        </dgm:presLayoutVars>
      </dgm:prSet>
      <dgm:spPr/>
    </dgm:pt>
    <dgm:pt modelId="{6209FDD9-CC32-4EE5-AB28-17EEF71A2B33}" type="pres">
      <dgm:prSet presAssocID="{FAD6F5D8-2153-4F4B-A589-B0007EE10191}" presName="sibTrans" presStyleLbl="sibTrans2D1" presStyleIdx="0" presStyleCnt="4"/>
      <dgm:spPr/>
    </dgm:pt>
    <dgm:pt modelId="{B4276961-532D-4BE9-90EF-76498BC9A476}" type="pres">
      <dgm:prSet presAssocID="{FAD6F5D8-2153-4F4B-A589-B0007EE10191}" presName="connectorText" presStyleLbl="sibTrans2D1" presStyleIdx="0" presStyleCnt="4"/>
      <dgm:spPr/>
    </dgm:pt>
    <dgm:pt modelId="{5CF0F816-62CA-4F0D-93AC-528C74D51E94}" type="pres">
      <dgm:prSet presAssocID="{166F7943-439D-4552-BCF9-0906508BFF4E}" presName="node" presStyleLbl="node1" presStyleIdx="1" presStyleCnt="5">
        <dgm:presLayoutVars>
          <dgm:bulletEnabled val="1"/>
        </dgm:presLayoutVars>
      </dgm:prSet>
      <dgm:spPr/>
    </dgm:pt>
    <dgm:pt modelId="{0A632E78-113A-4040-A840-48AF2CCCA039}" type="pres">
      <dgm:prSet presAssocID="{2AD284D9-C744-4149-97D7-3AFB179D878F}" presName="sibTrans" presStyleLbl="sibTrans2D1" presStyleIdx="1" presStyleCnt="4"/>
      <dgm:spPr/>
    </dgm:pt>
    <dgm:pt modelId="{669F19F2-14D2-4E5B-AEB8-47B5DF8C50EC}" type="pres">
      <dgm:prSet presAssocID="{2AD284D9-C744-4149-97D7-3AFB179D878F}" presName="connectorText" presStyleLbl="sibTrans2D1" presStyleIdx="1" presStyleCnt="4"/>
      <dgm:spPr/>
    </dgm:pt>
    <dgm:pt modelId="{2E08AB9B-8382-434A-8AA7-A7909E7766BB}" type="pres">
      <dgm:prSet presAssocID="{0A3D93E3-60FF-4214-AD5B-50B56AF32325}" presName="node" presStyleLbl="node1" presStyleIdx="2" presStyleCnt="5">
        <dgm:presLayoutVars>
          <dgm:bulletEnabled val="1"/>
        </dgm:presLayoutVars>
      </dgm:prSet>
      <dgm:spPr>
        <a:xfrm>
          <a:off x="5625926" y="1722188"/>
          <a:ext cx="2006947" cy="1676898"/>
        </a:xfrm>
        <a:prstGeom prst="roundRect">
          <a:avLst>
            <a:gd name="adj" fmla="val 10000"/>
          </a:avLst>
        </a:prstGeom>
      </dgm:spPr>
    </dgm:pt>
    <dgm:pt modelId="{67559F4A-5408-450C-95A1-2C1C319A326A}" type="pres">
      <dgm:prSet presAssocID="{0B8C29FF-EE38-485D-BC7A-7D0F69E60511}" presName="sibTrans" presStyleLbl="sibTrans2D1" presStyleIdx="2" presStyleCnt="4"/>
      <dgm:spPr/>
    </dgm:pt>
    <dgm:pt modelId="{A0F9F546-A87B-42E4-934B-C12F46FD8F69}" type="pres">
      <dgm:prSet presAssocID="{0B8C29FF-EE38-485D-BC7A-7D0F69E60511}" presName="connectorText" presStyleLbl="sibTrans2D1" presStyleIdx="2" presStyleCnt="4"/>
      <dgm:spPr/>
    </dgm:pt>
    <dgm:pt modelId="{DC6C6567-3827-417A-8241-E87C815ABE64}" type="pres">
      <dgm:prSet presAssocID="{40CAFFE2-1D06-46E2-A388-2C53603055DC}" presName="node" presStyleLbl="node1" presStyleIdx="3" presStyleCnt="5">
        <dgm:presLayoutVars>
          <dgm:bulletEnabled val="1"/>
        </dgm:presLayoutVars>
      </dgm:prSet>
      <dgm:spPr>
        <a:xfrm>
          <a:off x="8435652" y="1722188"/>
          <a:ext cx="2006947" cy="1676898"/>
        </a:xfrm>
        <a:prstGeom prst="roundRect">
          <a:avLst>
            <a:gd name="adj" fmla="val 10000"/>
          </a:avLst>
        </a:prstGeom>
      </dgm:spPr>
    </dgm:pt>
    <dgm:pt modelId="{2FD1F889-FE53-471E-B290-ED350BED3E47}" type="pres">
      <dgm:prSet presAssocID="{DF77CD14-E5A0-47BF-B519-EA19E1CBD459}" presName="sibTrans" presStyleLbl="sibTrans2D1" presStyleIdx="3" presStyleCnt="4"/>
      <dgm:spPr/>
    </dgm:pt>
    <dgm:pt modelId="{5A41503A-B23A-48EC-B98C-C0B311E50A9B}" type="pres">
      <dgm:prSet presAssocID="{DF77CD14-E5A0-47BF-B519-EA19E1CBD459}" presName="connectorText" presStyleLbl="sibTrans2D1" presStyleIdx="3" presStyleCnt="4"/>
      <dgm:spPr/>
    </dgm:pt>
    <dgm:pt modelId="{0526F89E-5CA9-46EF-9822-DC4DA226D57C}" type="pres">
      <dgm:prSet presAssocID="{9A6C7A4B-99B1-41C0-8DFA-520F97D9834D}" presName="node" presStyleLbl="node1" presStyleIdx="4" presStyleCnt="5">
        <dgm:presLayoutVars>
          <dgm:bulletEnabled val="1"/>
        </dgm:presLayoutVars>
      </dgm:prSet>
      <dgm:spPr/>
    </dgm:pt>
  </dgm:ptLst>
  <dgm:cxnLst>
    <dgm:cxn modelId="{4EC92E01-1962-45F1-A582-F6FBC0383137}" srcId="{A4FD2236-A2F7-42AF-8C72-A0AD1A5EAEBC}" destId="{0A3D93E3-60FF-4214-AD5B-50B56AF32325}" srcOrd="2" destOrd="0" parTransId="{01D86989-1BB3-4941-9126-44A5002A89F6}" sibTransId="{0B8C29FF-EE38-485D-BC7A-7D0F69E60511}"/>
    <dgm:cxn modelId="{3221EC04-9C7E-4DC8-9271-F926523E9386}" type="presOf" srcId="{0B8C29FF-EE38-485D-BC7A-7D0F69E60511}" destId="{67559F4A-5408-450C-95A1-2C1C319A326A}" srcOrd="0" destOrd="0" presId="urn:microsoft.com/office/officeart/2005/8/layout/process1"/>
    <dgm:cxn modelId="{357ED909-5FF5-48B4-AB35-0D3821B266F5}" srcId="{A4FD2236-A2F7-42AF-8C72-A0AD1A5EAEBC}" destId="{40CAFFE2-1D06-46E2-A388-2C53603055DC}" srcOrd="3" destOrd="0" parTransId="{5CB064B5-5C3A-4DC5-B608-2834A023D105}" sibTransId="{DF77CD14-E5A0-47BF-B519-EA19E1CBD459}"/>
    <dgm:cxn modelId="{CA951C0E-69B2-45E5-AC19-86F312320542}" srcId="{A4FD2236-A2F7-42AF-8C72-A0AD1A5EAEBC}" destId="{2E2D1503-84C9-4194-AE82-FC6FB2E0995D}" srcOrd="0" destOrd="0" parTransId="{6F7D904D-74CE-4737-9C02-2558A6377CFD}" sibTransId="{FAD6F5D8-2153-4F4B-A589-B0007EE10191}"/>
    <dgm:cxn modelId="{C45DC11D-D730-4C76-B75A-602CCBD92A18}" type="presOf" srcId="{DF77CD14-E5A0-47BF-B519-EA19E1CBD459}" destId="{5A41503A-B23A-48EC-B98C-C0B311E50A9B}" srcOrd="1" destOrd="0" presId="urn:microsoft.com/office/officeart/2005/8/layout/process1"/>
    <dgm:cxn modelId="{5E94092C-E7A6-4637-94A9-D2FD39F72A72}" type="presOf" srcId="{FAD6F5D8-2153-4F4B-A589-B0007EE10191}" destId="{B4276961-532D-4BE9-90EF-76498BC9A476}" srcOrd="1" destOrd="0" presId="urn:microsoft.com/office/officeart/2005/8/layout/process1"/>
    <dgm:cxn modelId="{6F327965-8408-4C58-91DC-248362DE5AB3}" srcId="{A4FD2236-A2F7-42AF-8C72-A0AD1A5EAEBC}" destId="{166F7943-439D-4552-BCF9-0906508BFF4E}" srcOrd="1" destOrd="0" parTransId="{7B6E881D-A8B3-4DCA-9415-0EE7BB1C916B}" sibTransId="{2AD284D9-C744-4149-97D7-3AFB179D878F}"/>
    <dgm:cxn modelId="{CADEFE65-2338-44AA-BF04-6C74E5D47FBA}" type="presOf" srcId="{166F7943-439D-4552-BCF9-0906508BFF4E}" destId="{5CF0F816-62CA-4F0D-93AC-528C74D51E94}" srcOrd="0" destOrd="0" presId="urn:microsoft.com/office/officeart/2005/8/layout/process1"/>
    <dgm:cxn modelId="{F1D58C4A-4FFA-427C-9875-B1BA689AACF7}" type="presOf" srcId="{2AD284D9-C744-4149-97D7-3AFB179D878F}" destId="{669F19F2-14D2-4E5B-AEB8-47B5DF8C50EC}" srcOrd="1" destOrd="0" presId="urn:microsoft.com/office/officeart/2005/8/layout/process1"/>
    <dgm:cxn modelId="{59AC6C7E-7B8D-4A6A-BC33-0BBB862A4878}" type="presOf" srcId="{0A3D93E3-60FF-4214-AD5B-50B56AF32325}" destId="{2E08AB9B-8382-434A-8AA7-A7909E7766BB}" srcOrd="0" destOrd="0" presId="urn:microsoft.com/office/officeart/2005/8/layout/process1"/>
    <dgm:cxn modelId="{F8DFF192-0D17-425C-8E68-E133F12AF74B}" type="presOf" srcId="{2E2D1503-84C9-4194-AE82-FC6FB2E0995D}" destId="{B834572F-066A-41EA-8A15-4357D4007012}" srcOrd="0" destOrd="0" presId="urn:microsoft.com/office/officeart/2005/8/layout/process1"/>
    <dgm:cxn modelId="{5704C897-51FA-4847-A0F6-92D3DBE95ED5}" type="presOf" srcId="{9A6C7A4B-99B1-41C0-8DFA-520F97D9834D}" destId="{0526F89E-5CA9-46EF-9822-DC4DA226D57C}" srcOrd="0" destOrd="0" presId="urn:microsoft.com/office/officeart/2005/8/layout/process1"/>
    <dgm:cxn modelId="{DF62E997-D9B3-4F75-B541-833F4EE1F157}" type="presOf" srcId="{40CAFFE2-1D06-46E2-A388-2C53603055DC}" destId="{DC6C6567-3827-417A-8241-E87C815ABE64}" srcOrd="0" destOrd="0" presId="urn:microsoft.com/office/officeart/2005/8/layout/process1"/>
    <dgm:cxn modelId="{6AC1669A-2A4D-493D-BE63-2D23B469FAC6}" srcId="{A4FD2236-A2F7-42AF-8C72-A0AD1A5EAEBC}" destId="{9A6C7A4B-99B1-41C0-8DFA-520F97D9834D}" srcOrd="4" destOrd="0" parTransId="{568A3DE4-2DA1-44CD-9DD3-7DB6384DBEDD}" sibTransId="{9290CF40-D22E-4C9A-9E45-D839EAFEAC1D}"/>
    <dgm:cxn modelId="{DF672AC0-7067-434C-B958-06FFDD1E1946}" type="presOf" srcId="{A4FD2236-A2F7-42AF-8C72-A0AD1A5EAEBC}" destId="{F82584D8-F33A-4AB9-B894-5BF8E51946F6}" srcOrd="0" destOrd="0" presId="urn:microsoft.com/office/officeart/2005/8/layout/process1"/>
    <dgm:cxn modelId="{D2CF28C4-21F7-4D5C-9B66-84EB83CA4311}" type="presOf" srcId="{2AD284D9-C744-4149-97D7-3AFB179D878F}" destId="{0A632E78-113A-4040-A840-48AF2CCCA039}" srcOrd="0" destOrd="0" presId="urn:microsoft.com/office/officeart/2005/8/layout/process1"/>
    <dgm:cxn modelId="{A53998C5-B85F-40C3-A1D8-8AB7F8236806}" type="presOf" srcId="{DF77CD14-E5A0-47BF-B519-EA19E1CBD459}" destId="{2FD1F889-FE53-471E-B290-ED350BED3E47}" srcOrd="0" destOrd="0" presId="urn:microsoft.com/office/officeart/2005/8/layout/process1"/>
    <dgm:cxn modelId="{E3F811D8-92C1-4488-B954-CAF78B7DDF68}" type="presOf" srcId="{0B8C29FF-EE38-485D-BC7A-7D0F69E60511}" destId="{A0F9F546-A87B-42E4-934B-C12F46FD8F69}" srcOrd="1" destOrd="0" presId="urn:microsoft.com/office/officeart/2005/8/layout/process1"/>
    <dgm:cxn modelId="{A84B0DEA-F0A2-432E-A450-3E686A1DB236}" type="presOf" srcId="{FAD6F5D8-2153-4F4B-A589-B0007EE10191}" destId="{6209FDD9-CC32-4EE5-AB28-17EEF71A2B33}" srcOrd="0" destOrd="0" presId="urn:microsoft.com/office/officeart/2005/8/layout/process1"/>
    <dgm:cxn modelId="{974AB809-425F-4C08-85F4-F9A0E1550F5B}" type="presParOf" srcId="{F82584D8-F33A-4AB9-B894-5BF8E51946F6}" destId="{B834572F-066A-41EA-8A15-4357D4007012}" srcOrd="0" destOrd="0" presId="urn:microsoft.com/office/officeart/2005/8/layout/process1"/>
    <dgm:cxn modelId="{A62FE025-7FB2-48C2-AA06-5FCCE4F61814}" type="presParOf" srcId="{F82584D8-F33A-4AB9-B894-5BF8E51946F6}" destId="{6209FDD9-CC32-4EE5-AB28-17EEF71A2B33}" srcOrd="1" destOrd="0" presId="urn:microsoft.com/office/officeart/2005/8/layout/process1"/>
    <dgm:cxn modelId="{EC8C755C-6730-4100-B920-A76F4719B40E}" type="presParOf" srcId="{6209FDD9-CC32-4EE5-AB28-17EEF71A2B33}" destId="{B4276961-532D-4BE9-90EF-76498BC9A476}" srcOrd="0" destOrd="0" presId="urn:microsoft.com/office/officeart/2005/8/layout/process1"/>
    <dgm:cxn modelId="{5C227B77-2363-4F2D-B4DD-AB7CDC9F7B28}" type="presParOf" srcId="{F82584D8-F33A-4AB9-B894-5BF8E51946F6}" destId="{5CF0F816-62CA-4F0D-93AC-528C74D51E94}" srcOrd="2" destOrd="0" presId="urn:microsoft.com/office/officeart/2005/8/layout/process1"/>
    <dgm:cxn modelId="{B48A29EE-C565-4E14-A58E-8416ECC7C692}" type="presParOf" srcId="{F82584D8-F33A-4AB9-B894-5BF8E51946F6}" destId="{0A632E78-113A-4040-A840-48AF2CCCA039}" srcOrd="3" destOrd="0" presId="urn:microsoft.com/office/officeart/2005/8/layout/process1"/>
    <dgm:cxn modelId="{125932B5-EFC5-41D8-A796-F7EF81DC30A4}" type="presParOf" srcId="{0A632E78-113A-4040-A840-48AF2CCCA039}" destId="{669F19F2-14D2-4E5B-AEB8-47B5DF8C50EC}" srcOrd="0" destOrd="0" presId="urn:microsoft.com/office/officeart/2005/8/layout/process1"/>
    <dgm:cxn modelId="{F1503E1D-FA96-4826-AE3C-42005C562439}" type="presParOf" srcId="{F82584D8-F33A-4AB9-B894-5BF8E51946F6}" destId="{2E08AB9B-8382-434A-8AA7-A7909E7766BB}" srcOrd="4" destOrd="0" presId="urn:microsoft.com/office/officeart/2005/8/layout/process1"/>
    <dgm:cxn modelId="{14978F88-FEDF-4014-AD4B-94D273BE413A}" type="presParOf" srcId="{F82584D8-F33A-4AB9-B894-5BF8E51946F6}" destId="{67559F4A-5408-450C-95A1-2C1C319A326A}" srcOrd="5" destOrd="0" presId="urn:microsoft.com/office/officeart/2005/8/layout/process1"/>
    <dgm:cxn modelId="{DFB65090-9E47-46B1-9AC3-1675F3B6DCF0}" type="presParOf" srcId="{67559F4A-5408-450C-95A1-2C1C319A326A}" destId="{A0F9F546-A87B-42E4-934B-C12F46FD8F69}" srcOrd="0" destOrd="0" presId="urn:microsoft.com/office/officeart/2005/8/layout/process1"/>
    <dgm:cxn modelId="{DA3AFDF0-70E6-49B6-B555-7BB6EC088F3C}" type="presParOf" srcId="{F82584D8-F33A-4AB9-B894-5BF8E51946F6}" destId="{DC6C6567-3827-417A-8241-E87C815ABE64}" srcOrd="6" destOrd="0" presId="urn:microsoft.com/office/officeart/2005/8/layout/process1"/>
    <dgm:cxn modelId="{5930E180-6759-48CB-BF7F-C4820B08CF63}" type="presParOf" srcId="{F82584D8-F33A-4AB9-B894-5BF8E51946F6}" destId="{2FD1F889-FE53-471E-B290-ED350BED3E47}" srcOrd="7" destOrd="0" presId="urn:microsoft.com/office/officeart/2005/8/layout/process1"/>
    <dgm:cxn modelId="{5F1CB7D7-882B-4A7E-B64B-6A25CA95B0FD}" type="presParOf" srcId="{2FD1F889-FE53-471E-B290-ED350BED3E47}" destId="{5A41503A-B23A-48EC-B98C-C0B311E50A9B}" srcOrd="0" destOrd="0" presId="urn:microsoft.com/office/officeart/2005/8/layout/process1"/>
    <dgm:cxn modelId="{9EAFA67A-9032-4F8E-A749-119A347DCBC2}" type="presParOf" srcId="{F82584D8-F33A-4AB9-B894-5BF8E51946F6}" destId="{0526F89E-5CA9-46EF-9822-DC4DA226D57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4572F-066A-41EA-8A15-4357D4007012}">
      <dsp:nvSpPr>
        <dsp:cNvPr id="0" name=""/>
        <dsp:cNvSpPr/>
      </dsp:nvSpPr>
      <dsp:spPr>
        <a:xfrm>
          <a:off x="6474"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Open window for field to submit solutions to Digital Explorer</a:t>
          </a:r>
        </a:p>
      </dsp:txBody>
      <dsp:txXfrm>
        <a:off x="55589" y="1771303"/>
        <a:ext cx="1908717" cy="1578668"/>
      </dsp:txXfrm>
    </dsp:sp>
    <dsp:sp modelId="{6209FDD9-CC32-4EE5-AB28-17EEF71A2B33}">
      <dsp:nvSpPr>
        <dsp:cNvPr id="0" name=""/>
        <dsp:cNvSpPr/>
      </dsp:nvSpPr>
      <dsp:spPr>
        <a:xfrm>
          <a:off x="2214116"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14116" y="2411320"/>
        <a:ext cx="297830" cy="298634"/>
      </dsp:txXfrm>
    </dsp:sp>
    <dsp:sp modelId="{5CF0F816-62CA-4F0D-93AC-528C74D51E94}">
      <dsp:nvSpPr>
        <dsp:cNvPr id="0" name=""/>
        <dsp:cNvSpPr/>
      </dsp:nvSpPr>
      <dsp:spPr>
        <a:xfrm>
          <a:off x="2816200"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Regional CTOs each nominate one solution from their region in each category</a:t>
          </a:r>
        </a:p>
      </dsp:txBody>
      <dsp:txXfrm>
        <a:off x="2865315" y="1771303"/>
        <a:ext cx="1908717" cy="1578668"/>
      </dsp:txXfrm>
    </dsp:sp>
    <dsp:sp modelId="{0A632E78-113A-4040-A840-48AF2CCCA039}">
      <dsp:nvSpPr>
        <dsp:cNvPr id="0" name=""/>
        <dsp:cNvSpPr/>
      </dsp:nvSpPr>
      <dsp:spPr>
        <a:xfrm>
          <a:off x="5023842"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23842" y="2411320"/>
        <a:ext cx="297830" cy="298634"/>
      </dsp:txXfrm>
    </dsp:sp>
    <dsp:sp modelId="{2E08AB9B-8382-434A-8AA7-A7909E7766BB}">
      <dsp:nvSpPr>
        <dsp:cNvPr id="0" name=""/>
        <dsp:cNvSpPr/>
      </dsp:nvSpPr>
      <dsp:spPr>
        <a:xfrm>
          <a:off x="5625926" y="1722188"/>
          <a:ext cx="2006947" cy="1676898"/>
        </a:xfrm>
        <a:prstGeom prst="roundRect">
          <a:avLst>
            <a:gd name="adj" fmla="val 10000"/>
          </a:avLst>
        </a:prstGeom>
        <a:solidFill>
          <a:srgbClr val="000000">
            <a:hueOff val="0"/>
            <a:satOff val="0"/>
            <a:lumOff val="0"/>
            <a:alphaOff val="0"/>
          </a:srgbClr>
        </a:solidFill>
        <a:ln w="6350" cap="sq"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rgbClr val="FFFFFF"/>
              </a:solidFill>
              <a:latin typeface="Arial"/>
              <a:ea typeface="+mn-ea"/>
              <a:cs typeface="+mn-cs"/>
            </a:rPr>
            <a:t>Offering, Industry and Delivery CTOs rate the nominations</a:t>
          </a:r>
        </a:p>
      </dsp:txBody>
      <dsp:txXfrm>
        <a:off x="5675041" y="1771303"/>
        <a:ext cx="1908717" cy="1578668"/>
      </dsp:txXfrm>
    </dsp:sp>
    <dsp:sp modelId="{67559F4A-5408-450C-95A1-2C1C319A326A}">
      <dsp:nvSpPr>
        <dsp:cNvPr id="0" name=""/>
        <dsp:cNvSpPr/>
      </dsp:nvSpPr>
      <dsp:spPr>
        <a:xfrm>
          <a:off x="7833568"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833568" y="2411320"/>
        <a:ext cx="297830" cy="298634"/>
      </dsp:txXfrm>
    </dsp:sp>
    <dsp:sp modelId="{DC6C6567-3827-417A-8241-E87C815ABE64}">
      <dsp:nvSpPr>
        <dsp:cNvPr id="0" name=""/>
        <dsp:cNvSpPr/>
      </dsp:nvSpPr>
      <dsp:spPr>
        <a:xfrm>
          <a:off x="8435652" y="1722188"/>
          <a:ext cx="2006947" cy="1676898"/>
        </a:xfrm>
        <a:prstGeom prst="roundRect">
          <a:avLst>
            <a:gd name="adj" fmla="val 10000"/>
          </a:avLst>
        </a:prstGeom>
        <a:solidFill>
          <a:srgbClr val="000000">
            <a:hueOff val="0"/>
            <a:satOff val="0"/>
            <a:lumOff val="0"/>
            <a:alphaOff val="0"/>
          </a:srgbClr>
        </a:solidFill>
        <a:ln w="76200" cap="sq" cmpd="sng" algn="ctr">
          <a:solidFill>
            <a:srgbClr val="64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kern="1200" dirty="0">
              <a:solidFill>
                <a:srgbClr val="FFFFFF"/>
              </a:solidFill>
              <a:latin typeface="Arial"/>
              <a:ea typeface="+mn-ea"/>
              <a:cs typeface="+mn-cs"/>
            </a:rPr>
            <a:t>Global CTO presents recommended awards to Decision Committee </a:t>
          </a:r>
        </a:p>
      </dsp:txBody>
      <dsp:txXfrm>
        <a:off x="8484767" y="1771303"/>
        <a:ext cx="1908717" cy="1578668"/>
      </dsp:txXfrm>
    </dsp:sp>
    <dsp:sp modelId="{2FD1F889-FE53-471E-B290-ED350BED3E47}">
      <dsp:nvSpPr>
        <dsp:cNvPr id="0" name=""/>
        <dsp:cNvSpPr/>
      </dsp:nvSpPr>
      <dsp:spPr>
        <a:xfrm>
          <a:off x="10643294"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0643294" y="2411320"/>
        <a:ext cx="297830" cy="298634"/>
      </dsp:txXfrm>
    </dsp:sp>
    <dsp:sp modelId="{0526F89E-5CA9-46EF-9822-DC4DA226D57C}">
      <dsp:nvSpPr>
        <dsp:cNvPr id="0" name=""/>
        <dsp:cNvSpPr/>
      </dsp:nvSpPr>
      <dsp:spPr>
        <a:xfrm>
          <a:off x="11245378"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Decision</a:t>
          </a:r>
          <a:r>
            <a:rPr lang="en-GB" sz="1800" kern="1200" baseline="0" dirty="0"/>
            <a:t> Committee/CEO confirm final awards and announcement to winners</a:t>
          </a:r>
          <a:endParaRPr lang="en-GB" sz="1800" kern="1200" dirty="0"/>
        </a:p>
      </dsp:txBody>
      <dsp:txXfrm>
        <a:off x="11294493" y="1771303"/>
        <a:ext cx="1908717" cy="15786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10/11/2018</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10/11/2018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1</a:t>
            </a:fld>
            <a:endParaRPr lang="en-US"/>
          </a:p>
        </p:txBody>
      </p:sp>
    </p:spTree>
    <p:extLst>
      <p:ext uri="{BB962C8B-B14F-4D97-AF65-F5344CB8AC3E}">
        <p14:creationId xmlns:p14="http://schemas.microsoft.com/office/powerpoint/2010/main" val="1325291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22</a:t>
            </a:fld>
            <a:endParaRPr lang="en-US"/>
          </a:p>
        </p:txBody>
      </p:sp>
    </p:spTree>
    <p:extLst>
      <p:ext uri="{BB962C8B-B14F-4D97-AF65-F5344CB8AC3E}">
        <p14:creationId xmlns:p14="http://schemas.microsoft.com/office/powerpoint/2010/main" val="307296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23</a:t>
            </a:fld>
            <a:endParaRPr lang="en-US"/>
          </a:p>
        </p:txBody>
      </p:sp>
    </p:spTree>
    <p:extLst>
      <p:ext uri="{BB962C8B-B14F-4D97-AF65-F5344CB8AC3E}">
        <p14:creationId xmlns:p14="http://schemas.microsoft.com/office/powerpoint/2010/main" val="95020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24</a:t>
            </a:fld>
            <a:endParaRPr lang="en-US"/>
          </a:p>
        </p:txBody>
      </p:sp>
    </p:spTree>
    <p:extLst>
      <p:ext uri="{BB962C8B-B14F-4D97-AF65-F5344CB8AC3E}">
        <p14:creationId xmlns:p14="http://schemas.microsoft.com/office/powerpoint/2010/main" val="152961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25</a:t>
            </a:fld>
            <a:endParaRPr lang="en-US"/>
          </a:p>
        </p:txBody>
      </p:sp>
    </p:spTree>
    <p:extLst>
      <p:ext uri="{BB962C8B-B14F-4D97-AF65-F5344CB8AC3E}">
        <p14:creationId xmlns:p14="http://schemas.microsoft.com/office/powerpoint/2010/main" val="300038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3</a:t>
            </a:fld>
            <a:endParaRPr lang="en-US"/>
          </a:p>
        </p:txBody>
      </p:sp>
    </p:spTree>
    <p:extLst>
      <p:ext uri="{BB962C8B-B14F-4D97-AF65-F5344CB8AC3E}">
        <p14:creationId xmlns:p14="http://schemas.microsoft.com/office/powerpoint/2010/main" val="238524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7</a:t>
            </a:fld>
            <a:endParaRPr lang="en-US"/>
          </a:p>
        </p:txBody>
      </p:sp>
    </p:spTree>
    <p:extLst>
      <p:ext uri="{BB962C8B-B14F-4D97-AF65-F5344CB8AC3E}">
        <p14:creationId xmlns:p14="http://schemas.microsoft.com/office/powerpoint/2010/main" val="153342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ElevatorPitch</a:t>
            </a:r>
            <a:r>
              <a:rPr lang="en-US" dirty="0"/>
              <a:t>, c.name as Category, id(s) as </a:t>
            </a:r>
            <a:r>
              <a:rPr lang="en-US" dirty="0" err="1"/>
              <a:t>SolutionID</a:t>
            </a:r>
            <a:r>
              <a:rPr lang="en-US" dirty="0"/>
              <a:t>, </a:t>
            </a:r>
            <a:r>
              <a:rPr lang="en-US" dirty="0" err="1"/>
              <a:t>s.createdBy</a:t>
            </a:r>
            <a:r>
              <a:rPr lang="en-US" dirty="0"/>
              <a:t> as </a:t>
            </a:r>
            <a:r>
              <a:rPr lang="en-US" dirty="0" err="1"/>
              <a:t>CreatedBy,r.name</a:t>
            </a:r>
            <a:r>
              <a:rPr lang="en-US" dirty="0"/>
              <a:t> as </a:t>
            </a:r>
            <a:r>
              <a:rPr lang="en-US" dirty="0" err="1"/>
              <a:t>Region,a.name</a:t>
            </a:r>
            <a:r>
              <a:rPr lang="en-US" dirty="0"/>
              <a:t> as Account, i.name as Industry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16</a:t>
            </a:fld>
            <a:endParaRPr lang="en-US"/>
          </a:p>
        </p:txBody>
      </p:sp>
    </p:spTree>
    <p:extLst>
      <p:ext uri="{BB962C8B-B14F-4D97-AF65-F5344CB8AC3E}">
        <p14:creationId xmlns:p14="http://schemas.microsoft.com/office/powerpoint/2010/main" val="286552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ElevatorPitch</a:t>
            </a:r>
            <a:r>
              <a:rPr lang="en-US" dirty="0"/>
              <a:t>, c.name as Category, id(s) as </a:t>
            </a:r>
            <a:r>
              <a:rPr lang="en-US" dirty="0" err="1"/>
              <a:t>SolutionID</a:t>
            </a:r>
            <a:r>
              <a:rPr lang="en-US" dirty="0"/>
              <a:t>, </a:t>
            </a:r>
            <a:r>
              <a:rPr lang="en-US" dirty="0" err="1"/>
              <a:t>s.createdBy</a:t>
            </a:r>
            <a:r>
              <a:rPr lang="en-US" dirty="0"/>
              <a:t> as </a:t>
            </a:r>
            <a:r>
              <a:rPr lang="en-US" dirty="0" err="1"/>
              <a:t>CreatedBy,r.name</a:t>
            </a:r>
            <a:r>
              <a:rPr lang="en-US" dirty="0"/>
              <a:t> as </a:t>
            </a:r>
            <a:r>
              <a:rPr lang="en-US" dirty="0" err="1"/>
              <a:t>Region,a.name</a:t>
            </a:r>
            <a:r>
              <a:rPr lang="en-US" dirty="0"/>
              <a:t> as Account, i.name as Industry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17</a:t>
            </a:fld>
            <a:endParaRPr lang="en-US"/>
          </a:p>
        </p:txBody>
      </p:sp>
    </p:spTree>
    <p:extLst>
      <p:ext uri="{BB962C8B-B14F-4D97-AF65-F5344CB8AC3E}">
        <p14:creationId xmlns:p14="http://schemas.microsoft.com/office/powerpoint/2010/main" val="78761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18</a:t>
            </a:fld>
            <a:endParaRPr lang="en-US"/>
          </a:p>
        </p:txBody>
      </p:sp>
    </p:spTree>
    <p:extLst>
      <p:ext uri="{BB962C8B-B14F-4D97-AF65-F5344CB8AC3E}">
        <p14:creationId xmlns:p14="http://schemas.microsoft.com/office/powerpoint/2010/main" val="3611834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19</a:t>
            </a:fld>
            <a:endParaRPr lang="en-US"/>
          </a:p>
        </p:txBody>
      </p:sp>
    </p:spTree>
    <p:extLst>
      <p:ext uri="{BB962C8B-B14F-4D97-AF65-F5344CB8AC3E}">
        <p14:creationId xmlns:p14="http://schemas.microsoft.com/office/powerpoint/2010/main" val="265206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20</a:t>
            </a:fld>
            <a:endParaRPr lang="en-US"/>
          </a:p>
        </p:txBody>
      </p:sp>
    </p:spTree>
    <p:extLst>
      <p:ext uri="{BB962C8B-B14F-4D97-AF65-F5344CB8AC3E}">
        <p14:creationId xmlns:p14="http://schemas.microsoft.com/office/powerpoint/2010/main" val="182802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21</a:t>
            </a:fld>
            <a:endParaRPr lang="en-US"/>
          </a:p>
        </p:txBody>
      </p:sp>
    </p:spTree>
    <p:extLst>
      <p:ext uri="{BB962C8B-B14F-4D97-AF65-F5344CB8AC3E}">
        <p14:creationId xmlns:p14="http://schemas.microsoft.com/office/powerpoint/2010/main" val="203910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3C784556-ED1C-4757-8071-FCBDBC8F3B4D}"/>
              </a:ext>
            </a:extLst>
          </p:cNvPr>
          <p:cNvPicPr>
            <a:picLocks noChangeAspect="1"/>
          </p:cNvPicPr>
          <p:nvPr userDrawn="1"/>
        </p:nvPicPr>
        <p:blipFill>
          <a:blip r:embed="rId2"/>
          <a:stretch>
            <a:fillRect/>
          </a:stretch>
        </p:blipFill>
        <p:spPr>
          <a:xfrm>
            <a:off x="0" y="-318"/>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270956"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270956"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spTree>
    <p:extLst>
      <p:ext uri="{BB962C8B-B14F-4D97-AF65-F5344CB8AC3E}">
        <p14:creationId xmlns:p14="http://schemas.microsoft.com/office/powerpoint/2010/main" val="33220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Title Slide 03">
    <p:bg>
      <p:bgPr>
        <a:solidFill>
          <a:srgbClr val="000000"/>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9C0A5B1A-9515-45E6-BB76-DAF9E56BB387}"/>
              </a:ext>
            </a:extLst>
          </p:cNvPr>
          <p:cNvPicPr>
            <a:picLocks noChangeAspect="1"/>
          </p:cNvPicPr>
          <p:nvPr userDrawn="1"/>
        </p:nvPicPr>
        <p:blipFill rotWithShape="1">
          <a:blip r:embed="rId2"/>
          <a:srcRect r="11280"/>
          <a:stretch/>
        </p:blipFill>
        <p:spPr>
          <a:xfrm>
            <a:off x="3891783" y="-9991"/>
            <a:ext cx="10738617" cy="8242166"/>
          </a:xfrm>
          <a:prstGeom prst="rect">
            <a:avLst/>
          </a:prstGeom>
        </p:spPr>
      </p:pic>
      <p:sp>
        <p:nvSpPr>
          <p:cNvPr id="46" name="Freeform: Shape 45">
            <a:extLst>
              <a:ext uri="{FF2B5EF4-FFF2-40B4-BE49-F238E27FC236}">
                <a16:creationId xmlns:a16="http://schemas.microsoft.com/office/drawing/2014/main" id="{3D00227A-FCE5-4C90-8598-4398E14BD07B}"/>
              </a:ext>
            </a:extLst>
          </p:cNvPr>
          <p:cNvSpPr>
            <a:spLocks noChangeAspect="1"/>
          </p:cNvSpPr>
          <p:nvPr userDrawn="1"/>
        </p:nvSpPr>
        <p:spPr bwMode="hidden">
          <a:xfrm>
            <a:off x="-1568" y="1"/>
            <a:ext cx="8303762" cy="8229600"/>
          </a:xfrm>
          <a:custGeom>
            <a:avLst/>
            <a:gdLst>
              <a:gd name="connsiteX0" fmla="*/ 0 w 13880700"/>
              <a:gd name="connsiteY0" fmla="*/ 0 h 13806941"/>
              <a:gd name="connsiteX1" fmla="*/ 6983768 w 13880700"/>
              <a:gd name="connsiteY1" fmla="*/ 0 h 13806941"/>
              <a:gd name="connsiteX2" fmla="*/ 13880700 w 13880700"/>
              <a:gd name="connsiteY2" fmla="*/ 6893251 h 13806941"/>
              <a:gd name="connsiteX3" fmla="*/ 6983768 w 13880700"/>
              <a:gd name="connsiteY3" fmla="*/ 13806941 h 13806941"/>
              <a:gd name="connsiteX4" fmla="*/ 0 w 13880700"/>
              <a:gd name="connsiteY4" fmla="*/ 13806941 h 13806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0700" h="13806941">
                <a:moveTo>
                  <a:pt x="0" y="0"/>
                </a:moveTo>
                <a:lnTo>
                  <a:pt x="6983768" y="0"/>
                </a:lnTo>
                <a:cubicBezTo>
                  <a:pt x="10806594" y="0"/>
                  <a:pt x="13880700" y="3045499"/>
                  <a:pt x="13880700" y="6893251"/>
                </a:cubicBezTo>
                <a:cubicBezTo>
                  <a:pt x="13880700" y="10758888"/>
                  <a:pt x="10806594" y="13806941"/>
                  <a:pt x="6983768" y="13806941"/>
                </a:cubicBezTo>
                <a:lnTo>
                  <a:pt x="0" y="13806941"/>
                </a:lnTo>
                <a:close/>
              </a:path>
            </a:pathLst>
          </a:custGeom>
          <a:solidFill>
            <a:schemeClr val="tx1"/>
          </a:solidFill>
          <a:ln w="0">
            <a:noFill/>
            <a:prstDash val="solid"/>
            <a:round/>
            <a:headEnd/>
            <a:tailEnd/>
          </a:ln>
        </p:spPr>
        <p:txBody>
          <a:bodyPr vert="horz" wrap="square" lIns="243840" tIns="121920" rIns="243840" bIns="121920" numCol="1" anchor="t" anchorCtr="0" compatLnSpc="1">
            <a:prstTxWarp prst="textNoShape">
              <a:avLst/>
            </a:prstTxWarp>
            <a:noAutofit/>
          </a:bodyPr>
          <a:lstStyle/>
          <a:p>
            <a:endParaRPr lang="en-US" sz="7680" dirty="0"/>
          </a:p>
        </p:txBody>
      </p:sp>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1074840"/>
            <a:ext cx="68580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824197"/>
            <a:ext cx="68580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7" name="Freeform 9">
            <a:extLst>
              <a:ext uri="{FF2B5EF4-FFF2-40B4-BE49-F238E27FC236}">
                <a16:creationId xmlns:a16="http://schemas.microsoft.com/office/drawing/2014/main" id="{2A7B0FDF-BC58-414A-8AAC-3B176242203B}"/>
              </a:ext>
            </a:extLst>
          </p:cNvPr>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42" name="Footer Placeholder 4">
            <a:extLst>
              <a:ext uri="{FF2B5EF4-FFF2-40B4-BE49-F238E27FC236}">
                <a16:creationId xmlns:a16="http://schemas.microsoft.com/office/drawing/2014/main" id="{3DC4A21B-A3B7-4535-89AB-D180D8D5FD35}"/>
              </a:ext>
            </a:extLst>
          </p:cNvPr>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pic>
        <p:nvPicPr>
          <p:cNvPr id="43" name="Picture 42">
            <a:extLst>
              <a:ext uri="{FF2B5EF4-FFF2-40B4-BE49-F238E27FC236}">
                <a16:creationId xmlns:a16="http://schemas.microsoft.com/office/drawing/2014/main" id="{93C352BD-2464-4B6E-9C77-D29B31BC99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03047" y="6739333"/>
            <a:ext cx="3160262" cy="897603"/>
          </a:xfrm>
          <a:prstGeom prst="rect">
            <a:avLst/>
          </a:prstGeom>
        </p:spPr>
      </p:pic>
    </p:spTree>
    <p:extLst>
      <p:ext uri="{BB962C8B-B14F-4D97-AF65-F5344CB8AC3E}">
        <p14:creationId xmlns:p14="http://schemas.microsoft.com/office/powerpoint/2010/main" val="114065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15B26B1-AA18-4E5E-B6CD-4C244B28C6EA}"/>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spTree>
    <p:extLst>
      <p:ext uri="{BB962C8B-B14F-4D97-AF65-F5344CB8AC3E}">
        <p14:creationId xmlns:p14="http://schemas.microsoft.com/office/powerpoint/2010/main" val="85486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Title Slide 04">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8F30C8EE-0B29-4554-9390-638F135FE98A}"/>
              </a:ext>
            </a:extLst>
          </p:cNvPr>
          <p:cNvPicPr>
            <a:picLocks noChangeAspect="1"/>
          </p:cNvPicPr>
          <p:nvPr userDrawn="1"/>
        </p:nvPicPr>
        <p:blipFill rotWithShape="1">
          <a:blip r:embed="rId2"/>
          <a:srcRect l="35511"/>
          <a:stretch/>
        </p:blipFill>
        <p:spPr>
          <a:xfrm>
            <a:off x="7000875" y="525780"/>
            <a:ext cx="7629525" cy="6654767"/>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9" name="Freeform: Shape 48">
            <a:extLst>
              <a:ext uri="{FF2B5EF4-FFF2-40B4-BE49-F238E27FC236}">
                <a16:creationId xmlns:a16="http://schemas.microsoft.com/office/drawing/2014/main" id="{5FB69A07-AF17-4DD2-B2BB-02C498259F26}"/>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671614"/>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883194"/>
            <a:ext cx="66294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11, 2018</a:t>
            </a:fld>
            <a:endParaRPr lang="en-US" sz="1400" b="0" dirty="0">
              <a:solidFill>
                <a:schemeClr val="bg1"/>
              </a:solidFill>
            </a:endParaRPr>
          </a:p>
        </p:txBody>
      </p:sp>
      <p:pic>
        <p:nvPicPr>
          <p:cNvPr id="47" name="Picture 46">
            <a:extLst>
              <a:ext uri="{FF2B5EF4-FFF2-40B4-BE49-F238E27FC236}">
                <a16:creationId xmlns:a16="http://schemas.microsoft.com/office/drawing/2014/main" id="{226A6E73-00CE-450D-9AFD-60F8AC8C1ABE}"/>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321772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0E212B-7342-4D2D-A5D3-2E62A0071EE5}"/>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spTree>
    <p:extLst>
      <p:ext uri="{BB962C8B-B14F-4D97-AF65-F5344CB8AC3E}">
        <p14:creationId xmlns:p14="http://schemas.microsoft.com/office/powerpoint/2010/main" val="15092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October 11, 2018</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2018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11, 2018</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91187660-0B2C-49B8-A9C6-69050469D9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47" name="Group 46">
            <a:extLst>
              <a:ext uri="{FF2B5EF4-FFF2-40B4-BE49-F238E27FC236}">
                <a16:creationId xmlns:a16="http://schemas.microsoft.com/office/drawing/2014/main" id="{9BDC13DC-430C-419B-B8B3-483CAC2DA90A}"/>
              </a:ext>
            </a:extLst>
          </p:cNvPr>
          <p:cNvGrpSpPr/>
          <p:nvPr userDrawn="1"/>
        </p:nvGrpSpPr>
        <p:grpSpPr>
          <a:xfrm>
            <a:off x="0" y="-1"/>
            <a:ext cx="14630400" cy="8229602"/>
            <a:chOff x="0" y="-1"/>
            <a:chExt cx="14630400" cy="8229602"/>
          </a:xfrm>
        </p:grpSpPr>
        <p:sp>
          <p:nvSpPr>
            <p:cNvPr id="48" name="Freeform 5">
              <a:extLst>
                <a:ext uri="{FF2B5EF4-FFF2-40B4-BE49-F238E27FC236}">
                  <a16:creationId xmlns:a16="http://schemas.microsoft.com/office/drawing/2014/main" id="{5E83A453-A26B-4D5A-A017-0A7C0152672E}"/>
                </a:ext>
              </a:extLst>
            </p:cNvPr>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50" name="Freeform 9">
              <a:extLst>
                <a:ext uri="{FF2B5EF4-FFF2-40B4-BE49-F238E27FC236}">
                  <a16:creationId xmlns:a16="http://schemas.microsoft.com/office/drawing/2014/main" id="{4D3F48B2-15F7-403D-8A83-2D9F8AC83391}"/>
                </a:ext>
              </a:extLst>
            </p:cNvPr>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51" name="Text Box 115">
            <a:extLst>
              <a:ext uri="{FF2B5EF4-FFF2-40B4-BE49-F238E27FC236}">
                <a16:creationId xmlns:a16="http://schemas.microsoft.com/office/drawing/2014/main" id="{3DC7301A-0634-4DDE-84BD-D6A61E2D11D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11, 2018</a:t>
            </a:fld>
            <a:endParaRPr lang="en-US" sz="1100" b="0" dirty="0">
              <a:solidFill>
                <a:schemeClr val="tx1"/>
              </a:solidFill>
            </a:endParaRPr>
          </a:p>
        </p:txBody>
      </p:sp>
      <p:sp>
        <p:nvSpPr>
          <p:cNvPr id="52" name="Text Box 115">
            <a:extLst>
              <a:ext uri="{FF2B5EF4-FFF2-40B4-BE49-F238E27FC236}">
                <a16:creationId xmlns:a16="http://schemas.microsoft.com/office/drawing/2014/main" id="{D4093138-40BC-4732-A9D2-201E13AAF4BC}"/>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3" name="Footer Placeholder 4">
            <a:extLst>
              <a:ext uri="{FF2B5EF4-FFF2-40B4-BE49-F238E27FC236}">
                <a16:creationId xmlns:a16="http://schemas.microsoft.com/office/drawing/2014/main" id="{DF295466-17A7-4B12-83BA-08D9B1935DE9}"/>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pic>
        <p:nvPicPr>
          <p:cNvPr id="54" name="Picture 53">
            <a:extLst>
              <a:ext uri="{FF2B5EF4-FFF2-40B4-BE49-F238E27FC236}">
                <a16:creationId xmlns:a16="http://schemas.microsoft.com/office/drawing/2014/main" id="{A4DF1B85-70B4-4DEE-91CE-EF07BE2AB916}"/>
              </a:ext>
            </a:extLst>
          </p:cNvPr>
          <p:cNvPicPr>
            <a:picLocks noChangeAspect="1"/>
          </p:cNvPicPr>
          <p:nvPr userDrawn="1"/>
        </p:nvPicPr>
        <p:blipFill>
          <a:blip r:embed="rId3"/>
          <a:stretch>
            <a:fillRect/>
          </a:stretch>
        </p:blipFill>
        <p:spPr bwMode="black">
          <a:xfrm>
            <a:off x="544830" y="7425690"/>
            <a:ext cx="2048256" cy="58176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60D70BD3-EB56-45E0-A89C-12E1C45B9E6E}"/>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11, 2018</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11, 2018</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11, 2018</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0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0E794-887D-4052-95F2-537520E7143A}"/>
              </a:ext>
            </a:extLst>
          </p:cNvPr>
          <p:cNvPicPr>
            <a:picLocks noChangeAspect="1"/>
          </p:cNvPicPr>
          <p:nvPr userDrawn="1"/>
        </p:nvPicPr>
        <p:blipFill rotWithShape="1">
          <a:blip r:embed="rId2"/>
          <a:srcRect r="11658"/>
          <a:stretch/>
        </p:blipFill>
        <p:spPr>
          <a:xfrm>
            <a:off x="6552363" y="1033398"/>
            <a:ext cx="8078037" cy="610209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11, 2018</a:t>
            </a:fld>
            <a:endParaRPr lang="en-US" sz="1400" b="0" dirty="0">
              <a:solidFill>
                <a:schemeClr val="bg1"/>
              </a:solidFill>
            </a:endParaRPr>
          </a:p>
        </p:txBody>
      </p:sp>
      <p:pic>
        <p:nvPicPr>
          <p:cNvPr id="47" name="Picture 46">
            <a:extLst>
              <a:ext uri="{FF2B5EF4-FFF2-40B4-BE49-F238E27FC236}">
                <a16:creationId xmlns:a16="http://schemas.microsoft.com/office/drawing/2014/main" id="{E78B0B0F-DE09-40EF-A259-814397ADDE2B}"/>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298050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CA387B5-33FA-4DCC-93C0-42A325D8D031}"/>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spTree>
    <p:extLst>
      <p:ext uri="{BB962C8B-B14F-4D97-AF65-F5344CB8AC3E}">
        <p14:creationId xmlns:p14="http://schemas.microsoft.com/office/powerpoint/2010/main" val="263420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Slide 0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807E6E-CA26-4CA9-97FE-35F4EAA06DE4}"/>
              </a:ext>
            </a:extLst>
          </p:cNvPr>
          <p:cNvPicPr>
            <a:picLocks noChangeAspect="1"/>
          </p:cNvPicPr>
          <p:nvPr userDrawn="1"/>
        </p:nvPicPr>
        <p:blipFill rotWithShape="1">
          <a:blip r:embed="rId2"/>
          <a:srcRect r="13357"/>
          <a:stretch/>
        </p:blipFill>
        <p:spPr>
          <a:xfrm>
            <a:off x="6765993" y="1095847"/>
            <a:ext cx="7864407" cy="6056192"/>
          </a:xfrm>
          <a:prstGeom prst="rect">
            <a:avLst/>
          </a:prstGeom>
        </p:spPr>
      </p:pic>
      <p:sp>
        <p:nvSpPr>
          <p:cNvPr id="50" name="Freeform: Shape 49">
            <a:extLst>
              <a:ext uri="{FF2B5EF4-FFF2-40B4-BE49-F238E27FC236}">
                <a16:creationId xmlns:a16="http://schemas.microsoft.com/office/drawing/2014/main" id="{E1617EF5-8923-48CF-8E8C-F23131EE5707}"/>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800" y="4389120"/>
            <a:ext cx="6629402"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pic>
        <p:nvPicPr>
          <p:cNvPr id="48" name="Picture 47">
            <a:extLst>
              <a:ext uri="{FF2B5EF4-FFF2-40B4-BE49-F238E27FC236}">
                <a16:creationId xmlns:a16="http://schemas.microsoft.com/office/drawing/2014/main" id="{8E5CBB9A-FE51-4F22-8CF4-563E85EA5356}"/>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170969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432A79B2-E76C-4713-8613-8DC91EE54A50}"/>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01349"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01349"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lumMod val="65000"/>
                  </a:schemeClr>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spTree>
    <p:extLst>
      <p:ext uri="{BB962C8B-B14F-4D97-AF65-F5344CB8AC3E}">
        <p14:creationId xmlns:p14="http://schemas.microsoft.com/office/powerpoint/2010/main" val="410943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3C8299-53E3-4F65-8A6F-4435BC86B21C}"/>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7509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7509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11, 2018</a:t>
            </a:fld>
            <a:endParaRPr lang="en-US" sz="1400" b="0" dirty="0">
              <a:solidFill>
                <a:schemeClr val="tx1"/>
              </a:solidFill>
            </a:endParaRPr>
          </a:p>
        </p:txBody>
      </p:sp>
    </p:spTree>
    <p:extLst>
      <p:ext uri="{BB962C8B-B14F-4D97-AF65-F5344CB8AC3E}">
        <p14:creationId xmlns:p14="http://schemas.microsoft.com/office/powerpoint/2010/main" val="20094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11, 2018</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81" r:id="rId5"/>
    <p:sldLayoutId id="2147483671" r:id="rId6"/>
    <p:sldLayoutId id="2147483687" r:id="rId7"/>
    <p:sldLayoutId id="2147483678" r:id="rId8"/>
    <p:sldLayoutId id="2147483675" r:id="rId9"/>
    <p:sldLayoutId id="2147483673" r:id="rId10"/>
    <p:sldLayoutId id="2147483676" r:id="rId11"/>
    <p:sldLayoutId id="2147483680" r:id="rId12"/>
    <p:sldLayoutId id="2147483686" r:id="rId13"/>
    <p:sldLayoutId id="2147483685" r:id="rId14"/>
    <p:sldLayoutId id="2147483659" r:id="rId15"/>
    <p:sldLayoutId id="2147483650" r:id="rId16"/>
    <p:sldLayoutId id="2147483666" r:id="rId17"/>
    <p:sldLayoutId id="2147483667" r:id="rId18"/>
    <p:sldLayoutId id="2147483652" r:id="rId19"/>
    <p:sldLayoutId id="2147483660" r:id="rId20"/>
    <p:sldLayoutId id="2147483662" r:id="rId21"/>
    <p:sldLayoutId id="2147483663" r:id="rId22"/>
    <p:sldLayoutId id="2147483651" r:id="rId23"/>
    <p:sldLayoutId id="2147483668" r:id="rId24"/>
    <p:sldLayoutId id="2147483669" r:id="rId25"/>
    <p:sldLayoutId id="2147483655" r:id="rId26"/>
    <p:sldLayoutId id="2147483661"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igitalexplorer.dxc.com/se/solutions/410012" TargetMode="External"/><Relationship Id="rId2" Type="http://schemas.openxmlformats.org/officeDocument/2006/relationships/hyperlink" Target="https://digitalexplorer.dxc.com/se/solutions/404929"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s://digitalexplorer.dxc.com/se/solutions/413372"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digitalexplorer.dxc.com/se/solutions/416543" TargetMode="External"/><Relationship Id="rId2" Type="http://schemas.openxmlformats.org/officeDocument/2006/relationships/hyperlink" Target="https://digitalexplorer.dxc.com/se/solutions/413140" TargetMode="External"/><Relationship Id="rId1" Type="http://schemas.openxmlformats.org/officeDocument/2006/relationships/slideLayout" Target="../slideLayouts/slideLayout16.xml"/><Relationship Id="rId4" Type="http://schemas.openxmlformats.org/officeDocument/2006/relationships/hyperlink" Target="https://digitalexplorer.dxc.com/se/solutions/40618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igitalexplorer.dxc.com/se/solutions/414806" TargetMode="External"/><Relationship Id="rId2" Type="http://schemas.openxmlformats.org/officeDocument/2006/relationships/hyperlink" Target="https://digitalexplorer.dxc.com/se/solutions/414137" TargetMode="External"/><Relationship Id="rId1" Type="http://schemas.openxmlformats.org/officeDocument/2006/relationships/slideLayout" Target="../slideLayouts/slideLayout16.xml"/><Relationship Id="rId5" Type="http://schemas.openxmlformats.org/officeDocument/2006/relationships/hyperlink" Target="https://digitalexplorer.dxc.com/se/solutions/413161" TargetMode="External"/><Relationship Id="rId4" Type="http://schemas.openxmlformats.org/officeDocument/2006/relationships/hyperlink" Target="https://digitalexplorer.dxc.com/se/solutions/404676"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igitalexplorer.dxc.com/se/solutions/411219" TargetMode="External"/><Relationship Id="rId2" Type="http://schemas.openxmlformats.org/officeDocument/2006/relationships/hyperlink" Target="https://digitalexplorer.dxc.com/se/solutions/407190" TargetMode="External"/><Relationship Id="rId1" Type="http://schemas.openxmlformats.org/officeDocument/2006/relationships/slideLayout" Target="../slideLayouts/slideLayout16.xml"/><Relationship Id="rId5" Type="http://schemas.openxmlformats.org/officeDocument/2006/relationships/hyperlink" Target="https://digitalexplorer.dxc.com/se/solutions/4150" TargetMode="External"/><Relationship Id="rId4" Type="http://schemas.openxmlformats.org/officeDocument/2006/relationships/hyperlink" Target="https://digitalexplorer.dxc.com/se/solutions/41265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8" Type="http://schemas.openxmlformats.org/officeDocument/2006/relationships/hyperlink" Target="https://digitalexplorer.dxc.com/se/solutions/413936" TargetMode="External"/><Relationship Id="rId3" Type="http://schemas.openxmlformats.org/officeDocument/2006/relationships/hyperlink" Target="https://digitalexplorer.dxc.com/se/solutions/414137" TargetMode="External"/><Relationship Id="rId7" Type="http://schemas.openxmlformats.org/officeDocument/2006/relationships/hyperlink" Target="https://digitalexplorer.dxc.com/se/solutions/413817"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hyperlink" Target="https://digitalexplorer.dxc.com/se/solutions/404845" TargetMode="External"/><Relationship Id="rId11" Type="http://schemas.openxmlformats.org/officeDocument/2006/relationships/hyperlink" Target="https://digitalexplorer.dxc.com/se/solutions/405676" TargetMode="External"/><Relationship Id="rId5" Type="http://schemas.openxmlformats.org/officeDocument/2006/relationships/hyperlink" Target="https://digitalexplorer.dxc.com/se/solutions/404675" TargetMode="External"/><Relationship Id="rId10" Type="http://schemas.openxmlformats.org/officeDocument/2006/relationships/hyperlink" Target="https://digitalexplorer.dxc.com/se/solutions/414665" TargetMode="External"/><Relationship Id="rId4" Type="http://schemas.openxmlformats.org/officeDocument/2006/relationships/hyperlink" Target="https://digitalexplorer.dxc.com/se/solutions/414136" TargetMode="External"/><Relationship Id="rId9" Type="http://schemas.openxmlformats.org/officeDocument/2006/relationships/hyperlink" Target="https://digitalexplorer.dxc.com/se/solutions/413140"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igitalexplorer.dxc.com/se/solutions/405882" TargetMode="External"/><Relationship Id="rId3" Type="http://schemas.openxmlformats.org/officeDocument/2006/relationships/hyperlink" Target="https://digitalexplorer.dxc.com/se/solutions/411753" TargetMode="External"/><Relationship Id="rId7" Type="http://schemas.openxmlformats.org/officeDocument/2006/relationships/hyperlink" Target="https://digitalexplorer.dxc.com/se/solutions/407190"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hyperlink" Target="https://digitalexplorer.dxc.com/se/solutions/414487" TargetMode="External"/><Relationship Id="rId5" Type="http://schemas.openxmlformats.org/officeDocument/2006/relationships/hyperlink" Target="https://digitalexplorer.dxc.com/se/solutions/406066" TargetMode="External"/><Relationship Id="rId10" Type="http://schemas.openxmlformats.org/officeDocument/2006/relationships/hyperlink" Target="https://digitalexplorer.dxc.com/se/solutions/414644" TargetMode="External"/><Relationship Id="rId4" Type="http://schemas.openxmlformats.org/officeDocument/2006/relationships/hyperlink" Target="https://digitalexplorer.dxc.com/se/solutions/407419" TargetMode="External"/><Relationship Id="rId9" Type="http://schemas.openxmlformats.org/officeDocument/2006/relationships/hyperlink" Target="https://digitalexplorer.dxc.com/se/solutions/407464"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igitalexplorer.dxc.com/se/solutions/414136" TargetMode="External"/><Relationship Id="rId7" Type="http://schemas.openxmlformats.org/officeDocument/2006/relationships/hyperlink" Target="https://digitalexplorer.dxc.com/se/solutions/412619"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hyperlink" Target="https://digitalexplorer.dxc.com/se/solutions/412702" TargetMode="External"/><Relationship Id="rId5" Type="http://schemas.openxmlformats.org/officeDocument/2006/relationships/hyperlink" Target="https://digitalexplorer.dxc.com/se/solutions/412652" TargetMode="External"/><Relationship Id="rId4" Type="http://schemas.openxmlformats.org/officeDocument/2006/relationships/hyperlink" Target="https://digitalexplorer.dxc.com/se/solutions/404676"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digitalexplorer.dxc.com/se/solutions/414806" TargetMode="External"/><Relationship Id="rId3" Type="http://schemas.openxmlformats.org/officeDocument/2006/relationships/hyperlink" Target="https://digitalexplorer.dxc.com/se/solutions/414136" TargetMode="External"/><Relationship Id="rId7" Type="http://schemas.openxmlformats.org/officeDocument/2006/relationships/hyperlink" Target="https://digitalexplorer.dxc.com/se/solutions/411219"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hyperlink" Target="https://digitalexplorer.dxc.com/se/solutions/413320" TargetMode="External"/><Relationship Id="rId5" Type="http://schemas.openxmlformats.org/officeDocument/2006/relationships/hyperlink" Target="https://digitalexplorer.dxc.com/se/solutions/413936" TargetMode="External"/><Relationship Id="rId4" Type="http://schemas.openxmlformats.org/officeDocument/2006/relationships/hyperlink" Target="https://digitalexplorer.dxc.com/se/solutions/411655"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my.dxc.com/our-company/global-functions/technology-office/dxc-awards-for-technical-excellence-.html"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8" Type="http://schemas.openxmlformats.org/officeDocument/2006/relationships/hyperlink" Target="https://digitalexplorer.dxc.com/se/solutions/413410" TargetMode="External"/><Relationship Id="rId3" Type="http://schemas.openxmlformats.org/officeDocument/2006/relationships/hyperlink" Target="https://digitalexplorer.dxc.com/se/solutions/414618" TargetMode="External"/><Relationship Id="rId7" Type="http://schemas.openxmlformats.org/officeDocument/2006/relationships/hyperlink" Target="https://digitalexplorer.dxc.com/se/solutions/412989"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hyperlink" Target="https://digitalexplorer.dxc.com/se/solutions/414055" TargetMode="External"/><Relationship Id="rId11" Type="http://schemas.openxmlformats.org/officeDocument/2006/relationships/hyperlink" Target="https://digitalexplorer.dxc.com/se/solutions/404929" TargetMode="External"/><Relationship Id="rId5" Type="http://schemas.openxmlformats.org/officeDocument/2006/relationships/hyperlink" Target="https://digitalexplorer.dxc.com/se/solutions/4150" TargetMode="External"/><Relationship Id="rId10" Type="http://schemas.openxmlformats.org/officeDocument/2006/relationships/hyperlink" Target="https://digitalexplorer.dxc.com/se/solutions/407523" TargetMode="External"/><Relationship Id="rId4" Type="http://schemas.openxmlformats.org/officeDocument/2006/relationships/hyperlink" Target="https://digitalexplorer.dxc.com/se/solutions/414725" TargetMode="External"/><Relationship Id="rId9" Type="http://schemas.openxmlformats.org/officeDocument/2006/relationships/hyperlink" Target="https://digitalexplorer.dxc.com/se/solutions/412637"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igitalexplorer.dxc.com/se/solutions/412782" TargetMode="External"/><Relationship Id="rId3" Type="http://schemas.openxmlformats.org/officeDocument/2006/relationships/hyperlink" Target="https://digitalexplorer.dxc.com/se/solutions/413372" TargetMode="External"/><Relationship Id="rId7" Type="http://schemas.openxmlformats.org/officeDocument/2006/relationships/hyperlink" Target="https://digitalexplorer.dxc.com/se/solutions/414730"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hyperlink" Target="https://digitalexplorer.dxc.com/se/solutions/405995" TargetMode="External"/><Relationship Id="rId5" Type="http://schemas.openxmlformats.org/officeDocument/2006/relationships/hyperlink" Target="https://digitalexplorer.dxc.com/se/solutions/413084" TargetMode="External"/><Relationship Id="rId10" Type="http://schemas.openxmlformats.org/officeDocument/2006/relationships/hyperlink" Target="https://digitalexplorer.dxc.com/se/solutions/412608" TargetMode="External"/><Relationship Id="rId4" Type="http://schemas.openxmlformats.org/officeDocument/2006/relationships/hyperlink" Target="https://digitalexplorer.dxc.com/se/solutions/414608" TargetMode="External"/><Relationship Id="rId9" Type="http://schemas.openxmlformats.org/officeDocument/2006/relationships/hyperlink" Target="https://digitalexplorer.dxc.com/se/solutions/41316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igitalexplorer.dxc.com/se/solutions/413818"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hyperlink" Target="https://digitalexplorer.dxc.com/se/solutions/414157" TargetMode="External"/><Relationship Id="rId4" Type="http://schemas.openxmlformats.org/officeDocument/2006/relationships/hyperlink" Target="https://digitalexplorer.dxc.com/se/solutions/414628"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digitalexplorer.dxc.com/se/solutions/377240" TargetMode="External"/><Relationship Id="rId3" Type="http://schemas.openxmlformats.org/officeDocument/2006/relationships/hyperlink" Target="https://digitalexplorer.dxc.com/se/solutions/413288" TargetMode="External"/><Relationship Id="rId7" Type="http://schemas.openxmlformats.org/officeDocument/2006/relationships/hyperlink" Target="https://digitalexplorer.dxc.com/se/solutions/402596"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hyperlink" Target="https://digitalexplorer.dxc.com/se/solutions/410012" TargetMode="External"/><Relationship Id="rId11" Type="http://schemas.openxmlformats.org/officeDocument/2006/relationships/hyperlink" Target="https://digitalexplorer.dxc.com/se/solutions/406186" TargetMode="External"/><Relationship Id="rId5" Type="http://schemas.openxmlformats.org/officeDocument/2006/relationships/hyperlink" Target="https://digitalexplorer.dxc.com/se/solutions/412637" TargetMode="External"/><Relationship Id="rId10" Type="http://schemas.openxmlformats.org/officeDocument/2006/relationships/hyperlink" Target="https://digitalexplorer.dxc.com/se/solutions/406723" TargetMode="External"/><Relationship Id="rId4" Type="http://schemas.openxmlformats.org/officeDocument/2006/relationships/hyperlink" Target="https://digitalexplorer.dxc.com/se/solutions/406731" TargetMode="External"/><Relationship Id="rId9" Type="http://schemas.openxmlformats.org/officeDocument/2006/relationships/hyperlink" Target="https://digitalexplorer.dxc.com/se/solutions/407979"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digitalexplorer.dxc.com/se/solutions/414772" TargetMode="External"/><Relationship Id="rId3" Type="http://schemas.openxmlformats.org/officeDocument/2006/relationships/hyperlink" Target="https://digitalexplorer.dxc.com/se/solutions/402546" TargetMode="External"/><Relationship Id="rId7" Type="http://schemas.openxmlformats.org/officeDocument/2006/relationships/hyperlink" Target="https://digitalexplorer.dxc.com/se/solutions/413088"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hyperlink" Target="https://digitalexplorer.dxc.com/se/solutions/406066" TargetMode="External"/><Relationship Id="rId5" Type="http://schemas.openxmlformats.org/officeDocument/2006/relationships/hyperlink" Target="https://digitalexplorer.dxc.com/se/solutions/411775" TargetMode="External"/><Relationship Id="rId4" Type="http://schemas.openxmlformats.org/officeDocument/2006/relationships/hyperlink" Target="https://digitalexplorer.dxc.com/se/solutions/413936"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digitalexplorer.dxc.com/se/solutions/414151" TargetMode="External"/><Relationship Id="rId3" Type="http://schemas.openxmlformats.org/officeDocument/2006/relationships/hyperlink" Target="https://digitalexplorer.dxc.com/se/solutions/410928" TargetMode="External"/><Relationship Id="rId7" Type="http://schemas.openxmlformats.org/officeDocument/2006/relationships/hyperlink" Target="https://digitalexplorer.dxc.com/se/solutions/414380"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hyperlink" Target="https://digitalexplorer.dxc.com/se/solutions/414396" TargetMode="External"/><Relationship Id="rId5" Type="http://schemas.openxmlformats.org/officeDocument/2006/relationships/hyperlink" Target="https://digitalexplorer.dxc.com/se/solutions/414260" TargetMode="External"/><Relationship Id="rId4" Type="http://schemas.openxmlformats.org/officeDocument/2006/relationships/hyperlink" Target="https://digitalexplorer.dxc.com/se/solutions/414844"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igitalexplorer.dxc.com/se/techexcellence/dashboard"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digitalexplorer.dxc.com/se/solutions/416543" TargetMode="External"/><Relationship Id="rId2" Type="http://schemas.openxmlformats.org/officeDocument/2006/relationships/hyperlink" Target="https://digitalexplorer.dxc.com/se/solutions/414665"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digitalexplorer.dxc.com/se/solutions/413320" TargetMode="External"/><Relationship Id="rId2" Type="http://schemas.openxmlformats.org/officeDocument/2006/relationships/hyperlink" Target="https://digitalexplorer.dxc.com/se/solutions/413817" TargetMode="External"/><Relationship Id="rId1" Type="http://schemas.openxmlformats.org/officeDocument/2006/relationships/slideLayout" Target="../slideLayouts/slideLayout16.xml"/><Relationship Id="rId5" Type="http://schemas.openxmlformats.org/officeDocument/2006/relationships/hyperlink" Target="https://digitalexplorer.dxc.com/se/solutions/412637" TargetMode="External"/><Relationship Id="rId4" Type="http://schemas.openxmlformats.org/officeDocument/2006/relationships/hyperlink" Target="https://digitalexplorer.dxc.com/se/solutions/4126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spcBef>
                <a:spcPts val="2400"/>
              </a:spcBef>
            </a:pPr>
            <a:r>
              <a:rPr lang="en-US" sz="4800" dirty="0"/>
              <a:t>Award for Technical Excellence FY2019</a:t>
            </a:r>
            <a:br>
              <a:rPr lang="en-US" sz="4800" dirty="0"/>
            </a:br>
            <a:br>
              <a:rPr lang="en-US" sz="4800" dirty="0"/>
            </a:br>
            <a:r>
              <a:rPr lang="en-US" sz="3200" dirty="0"/>
              <a:t>Final CTO Review</a:t>
            </a:r>
            <a:endParaRPr lang="en-US" sz="4800" dirty="0"/>
          </a:p>
        </p:txBody>
      </p:sp>
      <p:sp>
        <p:nvSpPr>
          <p:cNvPr id="7" name="Subtitle 6">
            <a:extLst>
              <a:ext uri="{FF2B5EF4-FFF2-40B4-BE49-F238E27FC236}">
                <a16:creationId xmlns:a16="http://schemas.microsoft.com/office/drawing/2014/main" id="{6A59A38E-889F-4AE5-B1B0-CC7E821871E1}"/>
              </a:ext>
            </a:extLst>
          </p:cNvPr>
          <p:cNvSpPr>
            <a:spLocks noGrp="1"/>
          </p:cNvSpPr>
          <p:nvPr>
            <p:ph type="subTitle" idx="1"/>
          </p:nvPr>
        </p:nvSpPr>
        <p:spPr/>
        <p:txBody>
          <a:bodyPr/>
          <a:lstStyle/>
          <a:p>
            <a:r>
              <a:rPr lang="en-GB" dirty="0"/>
              <a:t>Artie </a:t>
            </a:r>
            <a:r>
              <a:rPr lang="en-GB" dirty="0" err="1"/>
              <a:t>Kalemeris</a:t>
            </a:r>
            <a:r>
              <a:rPr lang="en-GB" dirty="0"/>
              <a:t> &amp; David Stevens</a:t>
            </a:r>
          </a:p>
        </p:txBody>
      </p:sp>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Enabling the Enterprise Through Hybrid Cloud</a:t>
            </a:r>
          </a:p>
        </p:txBody>
      </p:sp>
      <p:graphicFrame>
        <p:nvGraphicFramePr>
          <p:cNvPr id="11" name="Content Placeholder 3">
            <a:extLst>
              <a:ext uri="{FF2B5EF4-FFF2-40B4-BE49-F238E27FC236}">
                <a16:creationId xmlns:a16="http://schemas.microsoft.com/office/drawing/2014/main" id="{A21975CF-6226-4EE4-8B28-E688F2FAF140}"/>
              </a:ext>
            </a:extLst>
          </p:cNvPr>
          <p:cNvGraphicFramePr>
            <a:graphicFrameLocks/>
          </p:cNvGraphicFramePr>
          <p:nvPr>
            <p:extLst>
              <p:ext uri="{D42A27DB-BD31-4B8C-83A1-F6EECF244321}">
                <p14:modId xmlns:p14="http://schemas.microsoft.com/office/powerpoint/2010/main" val="1875775404"/>
              </p:ext>
            </p:extLst>
          </p:nvPr>
        </p:nvGraphicFramePr>
        <p:xfrm>
          <a:off x="685800" y="2057400"/>
          <a:ext cx="13283997" cy="259588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3499225320"/>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27515526"/>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DXC Composer</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hlinkClick r:id="rId2"/>
                        </a:rPr>
                        <a:t>Ctrl-Click to view</a:t>
                      </a:r>
                      <a:r>
                        <a:rPr lang="en-GB" dirty="0"/>
                        <a:t> </a:t>
                      </a:r>
                    </a:p>
                  </a:txBody>
                  <a:tcPr anchor="ctr"/>
                </a:tc>
                <a:tc>
                  <a:txBody>
                    <a:bodyPr/>
                    <a:lstStyle/>
                    <a:p>
                      <a:endParaRPr lang="en-GB" dirty="0"/>
                    </a:p>
                  </a:txBody>
                  <a:tcPr anchor="ctr"/>
                </a:tc>
                <a:extLst>
                  <a:ext uri="{0D108BD9-81ED-4DB2-BD59-A6C34878D82A}">
                    <a16:rowId xmlns:a16="http://schemas.microsoft.com/office/drawing/2014/main" val="4020895344"/>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DXC Lambda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Flemish Government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b="0" i="0" kern="1200" dirty="0">
                        <a:solidFill>
                          <a:srgbClr val="000000"/>
                        </a:solidFill>
                        <a:effectLst/>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b="0" i="0"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2" name="TextBox 11">
            <a:extLst>
              <a:ext uri="{FF2B5EF4-FFF2-40B4-BE49-F238E27FC236}">
                <a16:creationId xmlns:a16="http://schemas.microsoft.com/office/drawing/2014/main" id="{65C56D9D-CB7F-4CC9-B403-8F4BCCC82770}"/>
              </a:ext>
            </a:extLst>
          </p:cNvPr>
          <p:cNvSpPr txBox="1"/>
          <p:nvPr/>
        </p:nvSpPr>
        <p:spPr>
          <a:xfrm>
            <a:off x="685800" y="5706355"/>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2936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Empowering Workforces with Invisible IT</a:t>
            </a:r>
          </a:p>
        </p:txBody>
      </p:sp>
      <p:graphicFrame>
        <p:nvGraphicFramePr>
          <p:cNvPr id="11" name="Content Placeholder 3">
            <a:extLst>
              <a:ext uri="{FF2B5EF4-FFF2-40B4-BE49-F238E27FC236}">
                <a16:creationId xmlns:a16="http://schemas.microsoft.com/office/drawing/2014/main" id="{5490F5B9-E341-44A5-A908-C4B4002B7625}"/>
              </a:ext>
            </a:extLst>
          </p:cNvPr>
          <p:cNvGraphicFramePr>
            <a:graphicFrameLocks noGrp="1"/>
          </p:cNvGraphicFramePr>
          <p:nvPr>
            <p:ph idx="1"/>
            <p:extLst>
              <p:ext uri="{D42A27DB-BD31-4B8C-83A1-F6EECF244321}">
                <p14:modId xmlns:p14="http://schemas.microsoft.com/office/powerpoint/2010/main" val="3530854641"/>
              </p:ext>
            </p:extLst>
          </p:nvPr>
        </p:nvGraphicFramePr>
        <p:xfrm>
          <a:off x="685800" y="2057400"/>
          <a:ext cx="13283997" cy="259588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1894359">
                  <a:extLst>
                    <a:ext uri="{9D8B030D-6E8A-4147-A177-3AD203B41FA5}">
                      <a16:colId xmlns:a16="http://schemas.microsoft.com/office/drawing/2014/main" val="3017211657"/>
                    </a:ext>
                  </a:extLst>
                </a:gridCol>
                <a:gridCol w="2467061">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3499225320"/>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27515526"/>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DXC Medical Coding</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1800" b="0" i="0" kern="1200" dirty="0">
                        <a:solidFill>
                          <a:srgbClr val="000000"/>
                        </a:solidFill>
                        <a:effectLst/>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hlinkClick r:id="rId2">
                            <a:extLst>
                              <a:ext uri="{A12FA001-AC4F-418D-AE19-62706E023703}">
                                <ahyp:hlinkClr xmlns:ahyp="http://schemas.microsoft.com/office/drawing/2018/hyperlinkcolor" val="tx"/>
                              </a:ext>
                            </a:extLst>
                          </a:hlinkClick>
                        </a:rPr>
                        <a:t>Ctrl-Click to view</a:t>
                      </a:r>
                      <a:endParaRPr lang="en-GB" sz="1800" b="0" i="0" kern="1200" dirty="0">
                        <a:solidFill>
                          <a:srgbClr val="000000"/>
                        </a:solidFill>
                        <a:effectLst/>
                        <a:latin typeface="+mn-lt"/>
                        <a:ea typeface="+mn-ea"/>
                        <a:cs typeface="+mn-cs"/>
                      </a:endParaRPr>
                    </a:p>
                  </a:txBody>
                  <a:tcPr marL="68580" marR="68580" marT="0" marB="0"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b="0" i="0"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4020895344"/>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2" name="TextBox 11">
            <a:extLst>
              <a:ext uri="{FF2B5EF4-FFF2-40B4-BE49-F238E27FC236}">
                <a16:creationId xmlns:a16="http://schemas.microsoft.com/office/drawing/2014/main" id="{D53A46EE-00BB-4692-A8AD-8ABFCD4F459E}"/>
              </a:ext>
            </a:extLst>
          </p:cNvPr>
          <p:cNvSpPr txBox="1"/>
          <p:nvPr/>
        </p:nvSpPr>
        <p:spPr>
          <a:xfrm>
            <a:off x="685800" y="5003628"/>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373859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Thriving on Enterprise Data and Analytics</a:t>
            </a:r>
          </a:p>
        </p:txBody>
      </p:sp>
      <p:graphicFrame>
        <p:nvGraphicFramePr>
          <p:cNvPr id="10" name="Content Placeholder 3">
            <a:extLst>
              <a:ext uri="{FF2B5EF4-FFF2-40B4-BE49-F238E27FC236}">
                <a16:creationId xmlns:a16="http://schemas.microsoft.com/office/drawing/2014/main" id="{104FD7E1-B9FF-4566-A597-64631F1A8C01}"/>
              </a:ext>
            </a:extLst>
          </p:cNvPr>
          <p:cNvGraphicFramePr>
            <a:graphicFrameLocks noGrp="1"/>
          </p:cNvGraphicFramePr>
          <p:nvPr>
            <p:ph idx="1"/>
            <p:extLst>
              <p:ext uri="{D42A27DB-BD31-4B8C-83A1-F6EECF244321}">
                <p14:modId xmlns:p14="http://schemas.microsoft.com/office/powerpoint/2010/main" val="3171798554"/>
              </p:ext>
            </p:extLst>
          </p:nvPr>
        </p:nvGraphicFramePr>
        <p:xfrm>
          <a:off x="685800" y="2057400"/>
          <a:ext cx="13283997" cy="313436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r>
                        <a:rPr lang="en-GB" sz="1800" kern="1200" dirty="0">
                          <a:solidFill>
                            <a:srgbClr val="000000"/>
                          </a:solidFill>
                          <a:effectLst/>
                          <a:latin typeface="+mn-lt"/>
                          <a:ea typeface="+mn-ea"/>
                          <a:cs typeface="+mn-cs"/>
                        </a:rPr>
                        <a:t>EMMA - Enhanced Machine learning &amp; </a:t>
                      </a:r>
                      <a:r>
                        <a:rPr lang="en-GB" sz="1800" kern="1200" dirty="0" err="1">
                          <a:solidFill>
                            <a:srgbClr val="000000"/>
                          </a:solidFill>
                          <a:effectLst/>
                          <a:latin typeface="+mn-lt"/>
                          <a:ea typeface="+mn-ea"/>
                          <a:cs typeface="+mn-cs"/>
                        </a:rPr>
                        <a:t>Multilayered</a:t>
                      </a:r>
                      <a:r>
                        <a:rPr lang="en-GB" sz="1800" kern="1200" dirty="0">
                          <a:solidFill>
                            <a:srgbClr val="000000"/>
                          </a:solidFill>
                          <a:effectLst/>
                          <a:latin typeface="+mn-lt"/>
                          <a:ea typeface="+mn-ea"/>
                          <a:cs typeface="+mn-cs"/>
                        </a:rPr>
                        <a:t> Analytics for P&amp;G</a:t>
                      </a:r>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P&amp;G</a:t>
                      </a:r>
                    </a:p>
                  </a:txBody>
                  <a:tcPr anchor="ctr"/>
                </a:tc>
                <a:tc>
                  <a:txBody>
                    <a:bodyPr/>
                    <a:lstStyle/>
                    <a:p>
                      <a:r>
                        <a:rPr lang="en-GB" sz="1800" u="sng" kern="1200" dirty="0">
                          <a:solidFill>
                            <a:srgbClr val="000000"/>
                          </a:solidFill>
                          <a:effectLst/>
                          <a:latin typeface="+mn-lt"/>
                          <a:ea typeface="+mn-ea"/>
                          <a:cs typeface="+mn-cs"/>
                          <a:hlinkClick r:id="rId2"/>
                        </a:rPr>
                        <a:t>Ctrl-Click to view</a:t>
                      </a:r>
                      <a:endParaRPr lang="en-GB" dirty="0"/>
                    </a:p>
                  </a:txBody>
                  <a:tcPr anchor="ctr"/>
                </a:tc>
                <a:tc>
                  <a:txBody>
                    <a:bodyPr/>
                    <a:lstStyle/>
                    <a:p>
                      <a:endParaRPr lang="en-GB" dirty="0"/>
                    </a:p>
                  </a:txBody>
                  <a:tcPr anchor="ctr"/>
                </a:tc>
                <a:extLst>
                  <a:ext uri="{0D108BD9-81ED-4DB2-BD59-A6C34878D82A}">
                    <a16:rowId xmlns:a16="http://schemas.microsoft.com/office/drawing/2014/main" val="3499225320"/>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27515526"/>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08912975"/>
                  </a:ext>
                </a:extLst>
              </a:tr>
              <a:tr h="370840">
                <a:tc>
                  <a:txBody>
                    <a:bodyPr/>
                    <a:lstStyle/>
                    <a:p>
                      <a:r>
                        <a:rPr lang="en-GB" sz="1800" kern="1200" dirty="0">
                          <a:solidFill>
                            <a:srgbClr val="000000"/>
                          </a:solidFill>
                          <a:effectLst/>
                          <a:latin typeface="+mn-lt"/>
                          <a:ea typeface="+mn-ea"/>
                          <a:cs typeface="+mn-cs"/>
                        </a:rPr>
                        <a:t>Daimler IT for Autonomous Driving (IT4AD) </a:t>
                      </a:r>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Daimler AG</a:t>
                      </a:r>
                      <a:endParaRPr lang="en-US" dirty="0"/>
                    </a:p>
                  </a:txBody>
                  <a:tcPr anchor="ctr"/>
                </a:tc>
                <a:tc>
                  <a:txBody>
                    <a:bodyPr/>
                    <a:lstStyle/>
                    <a:p>
                      <a:r>
                        <a:rPr lang="en-GB" dirty="0">
                          <a:hlinkClick r:id="rId3"/>
                        </a:rPr>
                        <a:t>Ctrl-Click to view</a:t>
                      </a:r>
                      <a:r>
                        <a:rPr lang="en-GB" dirty="0"/>
                        <a:t> </a:t>
                      </a:r>
                    </a:p>
                  </a:txBody>
                  <a:tcPr anchor="ctr"/>
                </a:tc>
                <a:tc>
                  <a:txBody>
                    <a:bodyPr/>
                    <a:lstStyle/>
                    <a:p>
                      <a:endParaRPr lang="en-GB" dirty="0"/>
                    </a:p>
                  </a:txBody>
                  <a:tcPr anchor="ctr"/>
                </a:tc>
                <a:extLst>
                  <a:ext uri="{0D108BD9-81ED-4DB2-BD59-A6C34878D82A}">
                    <a16:rowId xmlns:a16="http://schemas.microsoft.com/office/drawing/2014/main" val="4020895344"/>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Using data analytics to make roads safer</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Flemish Government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a:txBody>
                    <a:bodyPr/>
                    <a:lstStyle/>
                    <a:p>
                      <a:pPr marL="0" algn="l" defTabSz="1463040" rtl="0" eaLnBrk="1" latinLnBrk="0" hangingPunct="1"/>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1" name="TextBox 10">
            <a:extLst>
              <a:ext uri="{FF2B5EF4-FFF2-40B4-BE49-F238E27FC236}">
                <a16:creationId xmlns:a16="http://schemas.microsoft.com/office/drawing/2014/main" id="{D4F759F9-C1F3-4DD3-AA1A-10AF21156840}"/>
              </a:ext>
            </a:extLst>
          </p:cNvPr>
          <p:cNvSpPr txBox="1"/>
          <p:nvPr/>
        </p:nvSpPr>
        <p:spPr>
          <a:xfrm>
            <a:off x="685800" y="5284982"/>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337273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Managing Enterprise Risk in a Connected World</a:t>
            </a:r>
          </a:p>
        </p:txBody>
      </p:sp>
      <p:graphicFrame>
        <p:nvGraphicFramePr>
          <p:cNvPr id="10" name="Content Placeholder 3">
            <a:extLst>
              <a:ext uri="{FF2B5EF4-FFF2-40B4-BE49-F238E27FC236}">
                <a16:creationId xmlns:a16="http://schemas.microsoft.com/office/drawing/2014/main" id="{1653CCDF-B76A-40EA-9AE9-ABC9C5923AB2}"/>
              </a:ext>
            </a:extLst>
          </p:cNvPr>
          <p:cNvGraphicFramePr>
            <a:graphicFrameLocks noGrp="1"/>
          </p:cNvGraphicFramePr>
          <p:nvPr>
            <p:ph idx="1"/>
            <p:extLst>
              <p:ext uri="{D42A27DB-BD31-4B8C-83A1-F6EECF244321}">
                <p14:modId xmlns:p14="http://schemas.microsoft.com/office/powerpoint/2010/main" val="3871508736"/>
              </p:ext>
            </p:extLst>
          </p:nvPr>
        </p:nvGraphicFramePr>
        <p:xfrm>
          <a:off x="685800" y="2057400"/>
          <a:ext cx="13283997" cy="313944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err="1">
                          <a:solidFill>
                            <a:srgbClr val="000000"/>
                          </a:solidFill>
                          <a:effectLst/>
                          <a:latin typeface="+mn-lt"/>
                          <a:ea typeface="+mn-ea"/>
                          <a:cs typeface="+mn-cs"/>
                        </a:rPr>
                        <a:t>AppFit</a:t>
                      </a:r>
                      <a:r>
                        <a:rPr lang="en-GB" sz="1800" kern="1200" dirty="0">
                          <a:solidFill>
                            <a:srgbClr val="000000"/>
                          </a:solidFill>
                          <a:effectLst/>
                          <a:latin typeface="+mn-lt"/>
                          <a:ea typeface="+mn-ea"/>
                          <a:cs typeface="+mn-cs"/>
                        </a:rPr>
                        <a:t> (“Application Fitness”) </a:t>
                      </a:r>
                      <a:endParaRPr lang="en-US" sz="1800" b="0" i="0" u="none" strike="noStrike" dirty="0">
                        <a:solidFill>
                          <a:srgbClr val="000000"/>
                        </a:solidFill>
                        <a:effectLst/>
                        <a:latin typeface="Calibri" panose="020F0502020204030204" pitchFamily="34" charset="0"/>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P&amp;G</a:t>
                      </a:r>
                    </a:p>
                  </a:txBody>
                  <a:tcPr anchor="ctr"/>
                </a:tc>
                <a:tc>
                  <a:txBody>
                    <a:bodyPr/>
                    <a:lstStyle/>
                    <a:p>
                      <a:pPr marL="90488"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2">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marL="6350" marR="6350" marT="6350" marB="0" anchor="ctr"/>
                </a:tc>
                <a:tc>
                  <a:txBody>
                    <a:bodyPr/>
                    <a:lstStyle/>
                    <a:p>
                      <a:endParaRPr lang="en-GB" dirty="0"/>
                    </a:p>
                  </a:txBody>
                  <a:tcPr anchor="ctr"/>
                </a:tc>
                <a:extLst>
                  <a:ext uri="{0D108BD9-81ED-4DB2-BD59-A6C34878D82A}">
                    <a16:rowId xmlns:a16="http://schemas.microsoft.com/office/drawing/2014/main" val="3499225320"/>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Firewall Rules Strategy &amp; Improvement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DXC (VPC)</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SG" sz="1800" kern="1200" dirty="0">
                          <a:solidFill>
                            <a:srgbClr val="000000"/>
                          </a:solidFill>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a:txBody>
                    <a:bodyPr/>
                    <a:lstStyle/>
                    <a:p>
                      <a:endParaRPr lang="en-GB" dirty="0"/>
                    </a:p>
                  </a:txBody>
                  <a:tcPr anchor="ctr"/>
                </a:tc>
                <a:extLst>
                  <a:ext uri="{0D108BD9-81ED-4DB2-BD59-A6C34878D82A}">
                    <a16:rowId xmlns:a16="http://schemas.microsoft.com/office/drawing/2014/main" val="192751552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Smart AR Energy</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Essential Energy</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a:txBody>
                    <a:bodyPr/>
                    <a:lstStyle/>
                    <a:p>
                      <a:endParaRPr lang="en-GB" dirty="0"/>
                    </a:p>
                  </a:txBody>
                  <a:tcPr anchor="ct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Security patching and reporting automation using DXC Standard Toolset (BigFix)</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General Electric Company</a:t>
                      </a:r>
                      <a:endParaRPr lang="en-US" dirty="0"/>
                    </a:p>
                  </a:txBody>
                  <a:tcPr anchor="ctr"/>
                </a:tc>
                <a:tc>
                  <a:txBody>
                    <a:bodyPr/>
                    <a:lstStyle/>
                    <a:p>
                      <a:r>
                        <a:rPr lang="en-GB" dirty="0">
                          <a:hlinkClick r:id="rId5"/>
                        </a:rPr>
                        <a:t>Ctrl-Click to view</a:t>
                      </a:r>
                      <a:r>
                        <a:rPr lang="en-GB" dirty="0"/>
                        <a:t> </a:t>
                      </a:r>
                    </a:p>
                  </a:txBody>
                  <a:tcPr anchor="ctr"/>
                </a:tc>
                <a:tc>
                  <a:txBody>
                    <a:bodyPr/>
                    <a:lstStyle/>
                    <a:p>
                      <a:endParaRPr lang="en-GB" dirty="0"/>
                    </a:p>
                  </a:txBody>
                  <a:tcPr anchor="ctr"/>
                </a:tc>
                <a:extLst>
                  <a:ext uri="{0D108BD9-81ED-4DB2-BD59-A6C34878D82A}">
                    <a16:rowId xmlns:a16="http://schemas.microsoft.com/office/drawing/2014/main" val="4020895344"/>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1" name="TextBox 10">
            <a:extLst>
              <a:ext uri="{FF2B5EF4-FFF2-40B4-BE49-F238E27FC236}">
                <a16:creationId xmlns:a16="http://schemas.microsoft.com/office/drawing/2014/main" id="{E9FB5E9C-5954-4E5D-9EF2-F9826FF2838C}"/>
              </a:ext>
            </a:extLst>
          </p:cNvPr>
          <p:cNvSpPr txBox="1"/>
          <p:nvPr/>
        </p:nvSpPr>
        <p:spPr>
          <a:xfrm>
            <a:off x="685800" y="5918028"/>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113781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Industry Specific Transformation</a:t>
            </a:r>
            <a:endParaRPr lang="en-GB" dirty="0"/>
          </a:p>
        </p:txBody>
      </p:sp>
      <p:graphicFrame>
        <p:nvGraphicFramePr>
          <p:cNvPr id="10" name="Content Placeholder 3">
            <a:extLst>
              <a:ext uri="{FF2B5EF4-FFF2-40B4-BE49-F238E27FC236}">
                <a16:creationId xmlns:a16="http://schemas.microsoft.com/office/drawing/2014/main" id="{C597941C-E3B8-4344-9B51-AB94AAAAE388}"/>
              </a:ext>
            </a:extLst>
          </p:cNvPr>
          <p:cNvGraphicFramePr>
            <a:graphicFrameLocks noGrp="1"/>
          </p:cNvGraphicFramePr>
          <p:nvPr>
            <p:ph idx="1"/>
            <p:extLst>
              <p:ext uri="{D42A27DB-BD31-4B8C-83A1-F6EECF244321}">
                <p14:modId xmlns:p14="http://schemas.microsoft.com/office/powerpoint/2010/main" val="3216059356"/>
              </p:ext>
            </p:extLst>
          </p:nvPr>
        </p:nvGraphicFramePr>
        <p:xfrm>
          <a:off x="685800" y="2057400"/>
          <a:ext cx="13283997" cy="313436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r>
                        <a:rPr lang="en-GB" sz="1800" kern="1200" dirty="0">
                          <a:solidFill>
                            <a:srgbClr val="000000"/>
                          </a:solidFill>
                          <a:effectLst/>
                          <a:latin typeface="+mn-lt"/>
                          <a:ea typeface="+mn-ea"/>
                          <a:cs typeface="+mn-cs"/>
                        </a:rPr>
                        <a:t>Quote Generation with smart speakers</a:t>
                      </a:r>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Farmers (Zurich)</a:t>
                      </a:r>
                      <a:endParaRPr lang="en-GB" dirty="0"/>
                    </a:p>
                  </a:txBody>
                  <a:tcPr anchor="ctr"/>
                </a:tc>
                <a:tc>
                  <a:txBody>
                    <a:bodyPr/>
                    <a:lstStyle/>
                    <a:p>
                      <a:r>
                        <a:rPr lang="en-GB" dirty="0">
                          <a:hlinkClick r:id="rId2"/>
                        </a:rPr>
                        <a:t>Ctrl-Click to view</a:t>
                      </a:r>
                      <a:r>
                        <a:rPr lang="en-GB" dirty="0"/>
                        <a:t> </a:t>
                      </a:r>
                    </a:p>
                  </a:txBody>
                  <a:tcPr anchor="ctr"/>
                </a:tc>
                <a:tc>
                  <a:txBody>
                    <a:bodyPr/>
                    <a:lstStyle/>
                    <a:p>
                      <a:endParaRPr lang="en-GB" dirty="0"/>
                    </a:p>
                  </a:txBody>
                  <a:tcPr anchor="ctr"/>
                </a:tc>
                <a:extLst>
                  <a:ext uri="{0D108BD9-81ED-4DB2-BD59-A6C34878D82A}">
                    <a16:rowId xmlns:a16="http://schemas.microsoft.com/office/drawing/2014/main" val="3499225320"/>
                  </a:ext>
                </a:extLst>
              </a:tr>
              <a:tr h="305861">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err="1">
                          <a:solidFill>
                            <a:srgbClr val="000000"/>
                          </a:solidFill>
                          <a:effectLst/>
                          <a:latin typeface="+mn-lt"/>
                          <a:ea typeface="+mn-ea"/>
                          <a:cs typeface="+mn-cs"/>
                        </a:rPr>
                        <a:t>ePOS</a:t>
                      </a:r>
                      <a:r>
                        <a:rPr lang="en-US" sz="1800" kern="1200" dirty="0">
                          <a:solidFill>
                            <a:srgbClr val="000000"/>
                          </a:solidFill>
                          <a:effectLst/>
                          <a:latin typeface="+mn-lt"/>
                          <a:ea typeface="+mn-ea"/>
                          <a:cs typeface="+mn-cs"/>
                        </a:rPr>
                        <a:t> - Electronic Point of Sales for Insurance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effectLst/>
                          <a:latin typeface="+mn-lt"/>
                          <a:ea typeface="+mn-ea"/>
                          <a:cs typeface="+mn-cs"/>
                        </a:rPr>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Manulife</a:t>
                      </a:r>
                      <a:endParaRPr lang="en-US" sz="1800" kern="1200" dirty="0">
                        <a:solidFill>
                          <a:srgbClr val="000000"/>
                        </a:solidFill>
                        <a:effectLst/>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SG" sz="1800" kern="1200" dirty="0">
                          <a:solidFill>
                            <a:srgbClr val="000000"/>
                          </a:solidFill>
                          <a:effectLst/>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kern="1200" dirty="0">
                        <a:solidFill>
                          <a:srgbClr val="000000"/>
                        </a:solidFill>
                        <a:effectLst/>
                        <a:latin typeface="+mn-lt"/>
                        <a:ea typeface="+mn-ea"/>
                        <a:cs typeface="+mn-cs"/>
                      </a:endParaRPr>
                    </a:p>
                  </a:txBody>
                  <a:tcPr anchor="ctr"/>
                </a:tc>
                <a:tc>
                  <a:txBody>
                    <a:bodyPr/>
                    <a:lstStyle/>
                    <a:p>
                      <a:pPr marL="0" algn="l" defTabSz="1463040" rtl="0" eaLnBrk="1" latinLnBrk="0" hangingPunct="1"/>
                      <a:endParaRPr lang="en-GB" sz="1800"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92751552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Marksmanship application</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effectLst/>
                          <a:latin typeface="+mn-lt"/>
                          <a:ea typeface="+mn-ea"/>
                          <a:cs typeface="+mn-cs"/>
                        </a:rPr>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Armed Forces</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effectLst/>
                        <a:latin typeface="+mn-lt"/>
                        <a:ea typeface="+mn-ea"/>
                        <a:cs typeface="+mn-cs"/>
                      </a:endParaRPr>
                    </a:p>
                  </a:txBody>
                  <a:tcPr anchor="ctr"/>
                </a:tc>
                <a:tc>
                  <a:txBody>
                    <a:bodyPr/>
                    <a:lstStyle/>
                    <a:p>
                      <a:pPr marL="0" algn="l" defTabSz="1463040" rtl="0" eaLnBrk="1" latinLnBrk="0" hangingPunct="1"/>
                      <a:endParaRPr lang="en-GB" sz="1800"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908912975"/>
                  </a:ext>
                </a:extLst>
              </a:tr>
              <a:tr h="413322">
                <a:tc>
                  <a:txBody>
                    <a:bodyPr/>
                    <a:lstStyle/>
                    <a:p>
                      <a:pPr marL="0" algn="l" defTabSz="1463040" rtl="0" eaLnBrk="1" latinLnBrk="0" hangingPunct="1"/>
                      <a:r>
                        <a:rPr lang="en-GB" sz="1800" kern="1200" dirty="0">
                          <a:solidFill>
                            <a:srgbClr val="000000"/>
                          </a:solidFill>
                          <a:latin typeface="+mn-lt"/>
                          <a:ea typeface="+mn-ea"/>
                          <a:cs typeface="+mn-cs"/>
                        </a:rPr>
                        <a:t>CSAVAR</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Magyar Telekom</a:t>
                      </a:r>
                    </a:p>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Deutsche Telekom</a:t>
                      </a:r>
                      <a:endParaRPr lang="en-US" sz="1800" kern="1200" dirty="0">
                        <a:solidFill>
                          <a:srgbClr val="000000"/>
                        </a:solidFill>
                        <a:latin typeface="+mn-lt"/>
                        <a:ea typeface="+mn-ea"/>
                        <a:cs typeface="+mn-cs"/>
                      </a:endParaRPr>
                    </a:p>
                  </a:txBody>
                  <a:tcPr anchor="ctr"/>
                </a:tc>
                <a:tc>
                  <a:txBody>
                    <a:bodyPr/>
                    <a:lstStyle/>
                    <a:p>
                      <a:pPr marL="0" algn="l" defTabSz="1463040" rtl="0" eaLnBrk="1" latinLnBrk="0" hangingPunct="1">
                        <a:spcAft>
                          <a:spcPts val="0"/>
                        </a:spcAft>
                      </a:pPr>
                      <a:r>
                        <a:rPr lang="en-GB" sz="1800" kern="1200" dirty="0">
                          <a:solidFill>
                            <a:srgbClr val="000000"/>
                          </a:solidFill>
                          <a:latin typeface="+mn-lt"/>
                          <a:ea typeface="+mn-ea"/>
                          <a:cs typeface="+mn-cs"/>
                          <a:hlinkClick r:id="rId5">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marL="68580" marR="68580" marT="0" marB="0" anchor="ctr"/>
                </a:tc>
                <a:tc>
                  <a:txBody>
                    <a:bodyPr/>
                    <a:lstStyle/>
                    <a:p>
                      <a:pPr marL="0" algn="l" defTabSz="1463040" rtl="0" eaLnBrk="1" latinLnBrk="0" hangingPunct="1"/>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4020895344"/>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1" name="TextBox 10">
            <a:extLst>
              <a:ext uri="{FF2B5EF4-FFF2-40B4-BE49-F238E27FC236}">
                <a16:creationId xmlns:a16="http://schemas.microsoft.com/office/drawing/2014/main" id="{A9E7F258-E90B-4124-B03C-F3E7BF4BD185}"/>
              </a:ext>
            </a:extLst>
          </p:cNvPr>
          <p:cNvSpPr txBox="1"/>
          <p:nvPr/>
        </p:nvSpPr>
        <p:spPr>
          <a:xfrm>
            <a:off x="685800" y="6108947"/>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117675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8898-6124-45AB-9A3F-2875CD7C03C7}"/>
              </a:ext>
            </a:extLst>
          </p:cNvPr>
          <p:cNvSpPr>
            <a:spLocks noGrp="1"/>
          </p:cNvSpPr>
          <p:nvPr>
            <p:ph type="ctrTitle"/>
          </p:nvPr>
        </p:nvSpPr>
        <p:spPr/>
        <p:txBody>
          <a:bodyPr/>
          <a:lstStyle/>
          <a:p>
            <a:r>
              <a:rPr lang="en-GB" dirty="0"/>
              <a:t>All Submissions</a:t>
            </a:r>
          </a:p>
        </p:txBody>
      </p:sp>
    </p:spTree>
    <p:extLst>
      <p:ext uri="{BB962C8B-B14F-4D97-AF65-F5344CB8AC3E}">
        <p14:creationId xmlns:p14="http://schemas.microsoft.com/office/powerpoint/2010/main" val="53480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AMS (1)</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2057400"/>
          <a:ext cx="13236859" cy="5378450"/>
        </p:xfrm>
        <a:graphic>
          <a:graphicData uri="http://schemas.openxmlformats.org/drawingml/2006/table">
            <a:tbl>
              <a:tblPr firstRow="1" bandRow="1">
                <a:tableStyleId>{45BD5076-5073-49C7-9E08-65982F3C9860}</a:tableStyleId>
              </a:tblPr>
              <a:tblGrid>
                <a:gridCol w="5056239">
                  <a:extLst>
                    <a:ext uri="{9D8B030D-6E8A-4147-A177-3AD203B41FA5}">
                      <a16:colId xmlns:a16="http://schemas.microsoft.com/office/drawing/2014/main" val="186271820"/>
                    </a:ext>
                  </a:extLst>
                </a:gridCol>
                <a:gridCol w="2038295">
                  <a:extLst>
                    <a:ext uri="{9D8B030D-6E8A-4147-A177-3AD203B41FA5}">
                      <a16:colId xmlns:a16="http://schemas.microsoft.com/office/drawing/2014/main" val="3232574128"/>
                    </a:ext>
                  </a:extLst>
                </a:gridCol>
                <a:gridCol w="4126531">
                  <a:extLst>
                    <a:ext uri="{9D8B030D-6E8A-4147-A177-3AD203B41FA5}">
                      <a16:colId xmlns:a16="http://schemas.microsoft.com/office/drawing/2014/main" val="1523232482"/>
                    </a:ext>
                  </a:extLst>
                </a:gridCol>
                <a:gridCol w="2015794">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a:txBody>
                    <a:bodyPr/>
                    <a:lstStyle/>
                    <a:p>
                      <a:pPr algn="l" fontAlgn="b"/>
                      <a:r>
                        <a:rPr lang="en-GB" sz="1400" b="0" i="0" u="none" strike="noStrike" dirty="0" err="1">
                          <a:solidFill>
                            <a:srgbClr val="000000"/>
                          </a:solidFill>
                          <a:effectLst/>
                          <a:latin typeface="Calibri" panose="020F0502020204030204" pitchFamily="34" charset="0"/>
                        </a:rPr>
                        <a:t>AppFit</a:t>
                      </a:r>
                      <a:r>
                        <a:rPr lang="en-GB" sz="1400" b="0" i="0" u="none" strike="noStrike" dirty="0">
                          <a:solidFill>
                            <a:srgbClr val="000000"/>
                          </a:solidFill>
                          <a:effectLst/>
                          <a:latin typeface="Calibri" panose="020F0502020204030204" pitchFamily="34" charset="0"/>
                        </a:rPr>
                        <a:t> (“Application Fitness”)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P&amp;G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Managing Enterprise Risk</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Automated Backup Status and Configuration Reporting</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General Electric Company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01971604"/>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9402330"/>
                  </a:ext>
                </a:extLst>
              </a:tr>
              <a:tr h="370840">
                <a:tc>
                  <a:txBody>
                    <a:bodyPr/>
                    <a:lstStyle/>
                    <a:p>
                      <a:pPr algn="l" fontAlgn="b"/>
                      <a:r>
                        <a:rPr lang="en-GB" sz="1400" b="0" i="0" u="none" strike="noStrike" dirty="0">
                          <a:solidFill>
                            <a:srgbClr val="000000"/>
                          </a:solidFill>
                          <a:effectLst/>
                          <a:latin typeface="Calibri" panose="020F0502020204030204" pitchFamily="34" charset="0"/>
                        </a:rPr>
                        <a:t>Backup Data </a:t>
                      </a:r>
                      <a:r>
                        <a:rPr lang="en-GB" sz="1400" b="0" i="0" u="none" strike="noStrike" dirty="0" err="1">
                          <a:solidFill>
                            <a:srgbClr val="000000"/>
                          </a:solidFill>
                          <a:effectLst/>
                          <a:latin typeface="Calibri" panose="020F0502020204030204" pitchFamily="34" charset="0"/>
                        </a:rPr>
                        <a:t>Center</a:t>
                      </a:r>
                      <a:r>
                        <a:rPr lang="en-GB" sz="1400" b="0" i="0" u="none" strike="noStrike" dirty="0">
                          <a:solidFill>
                            <a:srgbClr val="000000"/>
                          </a:solidFill>
                          <a:effectLst/>
                          <a:latin typeface="Calibri" panose="020F0502020204030204" pitchFamily="34" charset="0"/>
                        </a:rPr>
                        <a:t> Consolidation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3628154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Cognitive Claims Straight-Through Processing Solution</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41006308"/>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7542517"/>
                  </a:ext>
                </a:extLst>
              </a:tr>
              <a:tr h="370840">
                <a:tc>
                  <a:txBody>
                    <a:bodyPr/>
                    <a:lstStyle/>
                    <a:p>
                      <a:pPr algn="l" fontAlgn="b"/>
                      <a:r>
                        <a:rPr lang="en-US" sz="1400" b="0" i="0" u="none" strike="noStrike" dirty="0">
                          <a:solidFill>
                            <a:srgbClr val="000000"/>
                          </a:solidFill>
                          <a:effectLst/>
                          <a:latin typeface="Calibri" panose="020F0502020204030204" pitchFamily="34" charset="0"/>
                        </a:rPr>
                        <a:t>Digital Transformation - Crew Training Instructor Self Scheduling Responsive Web Application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American Airlines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799586766"/>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Downgrade and Restore MS SQL Server Enterprise Featured Legacy Application Database to Standard Edition of Same Version or Higher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9112435"/>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67239239"/>
                  </a:ext>
                </a:extLst>
              </a:tr>
              <a:tr h="370840">
                <a:tc>
                  <a:txBody>
                    <a:bodyPr/>
                    <a:lstStyle/>
                    <a:p>
                      <a:pPr algn="l" fontAlgn="b"/>
                      <a:r>
                        <a:rPr lang="en-US" sz="1400" b="0" i="0" u="none" strike="noStrike" dirty="0">
                          <a:solidFill>
                            <a:srgbClr val="000000"/>
                          </a:solidFill>
                          <a:effectLst/>
                          <a:latin typeface="Calibri" panose="020F0502020204030204" pitchFamily="34" charset="0"/>
                        </a:rPr>
                        <a:t>EMMA - Enhanced Machine learning &amp; Multilayered Analytics for P&amp;G</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P&amp;G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27235383"/>
                  </a:ext>
                </a:extLst>
              </a:tr>
              <a:tr h="370840">
                <a:tc>
                  <a:txBody>
                    <a:bodyPr/>
                    <a:lstStyle/>
                    <a:p>
                      <a:pPr algn="l" fontAlgn="b"/>
                      <a:r>
                        <a:rPr lang="en-US" sz="1400" b="0" i="0" u="none" strike="noStrike" dirty="0">
                          <a:solidFill>
                            <a:srgbClr val="000000"/>
                          </a:solidFill>
                          <a:effectLst/>
                          <a:latin typeface="Calibri" panose="020F0502020204030204" pitchFamily="34" charset="0"/>
                        </a:rPr>
                        <a:t>Hybrid Cloud High Performance Computing (HPC)</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United Technologies Corporation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50366749"/>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Managed Services for Microsoft Azure - </a:t>
                      </a:r>
                      <a:r>
                        <a:rPr lang="en-US" sz="1400" b="0" i="0" u="none" strike="noStrike" dirty="0" err="1">
                          <a:solidFill>
                            <a:srgbClr val="000000"/>
                          </a:solidFill>
                          <a:effectLst/>
                          <a:latin typeface="Calibri" panose="020F0502020204030204" pitchFamily="34" charset="0"/>
                        </a:rPr>
                        <a:t>CloudOps</a:t>
                      </a:r>
                      <a:endParaRPr lang="en-US" sz="1400" b="0" i="0" u="none" strike="noStrike" dirty="0">
                        <a:solidFill>
                          <a:srgbClr val="000000"/>
                        </a:solidFill>
                        <a:effectLst/>
                        <a:latin typeface="Calibri" panose="020F0502020204030204" pitchFamily="34" charset="0"/>
                      </a:endParaRP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CIBC</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34550348"/>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2552312"/>
                  </a:ext>
                </a:extLst>
              </a:tr>
            </a:tbl>
          </a:graphicData>
        </a:graphic>
      </p:graphicFrame>
    </p:spTree>
    <p:extLst>
      <p:ext uri="{BB962C8B-B14F-4D97-AF65-F5344CB8AC3E}">
        <p14:creationId xmlns:p14="http://schemas.microsoft.com/office/powerpoint/2010/main" val="406364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AMS (2)</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2057400"/>
          <a:ext cx="13258800" cy="4636770"/>
        </p:xfrm>
        <a:graphic>
          <a:graphicData uri="http://schemas.openxmlformats.org/drawingml/2006/table">
            <a:tbl>
              <a:tblPr firstRow="1" bandRow="1">
                <a:tableStyleId>{45BD5076-5073-49C7-9E08-65982F3C9860}</a:tableStyleId>
              </a:tblPr>
              <a:tblGrid>
                <a:gridCol w="4004187">
                  <a:extLst>
                    <a:ext uri="{9D8B030D-6E8A-4147-A177-3AD203B41FA5}">
                      <a16:colId xmlns:a16="http://schemas.microsoft.com/office/drawing/2014/main" val="186271820"/>
                    </a:ext>
                  </a:extLst>
                </a:gridCol>
                <a:gridCol w="3090347">
                  <a:extLst>
                    <a:ext uri="{9D8B030D-6E8A-4147-A177-3AD203B41FA5}">
                      <a16:colId xmlns:a16="http://schemas.microsoft.com/office/drawing/2014/main" val="337487157"/>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a:txBody>
                    <a:bodyPr/>
                    <a:lstStyle/>
                    <a:p>
                      <a:pPr algn="l" fontAlgn="b"/>
                      <a:r>
                        <a:rPr lang="en-US" sz="1400" b="0" i="0" u="none" strike="noStrike" dirty="0">
                          <a:solidFill>
                            <a:srgbClr val="000000"/>
                          </a:solidFill>
                          <a:effectLst/>
                          <a:latin typeface="Calibri" panose="020F0502020204030204" pitchFamily="34" charset="0"/>
                        </a:rPr>
                        <a:t>MMIS Healthcare Localization English &amp; Spanish for Puerto Rico DDI</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61951675"/>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Modernize Legacy COBOL system to Java Spring</a:t>
                      </a:r>
                    </a:p>
                  </a:txBody>
                  <a:tcPr marL="6350" marR="6350" marT="6350" marB="0" anchor="ctr"/>
                </a:tc>
                <a:tc rowSpan="2">
                  <a:txBody>
                    <a:bodyPr/>
                    <a:lstStyle/>
                    <a:p>
                      <a:pPr algn="l" fontAlgn="b"/>
                      <a:r>
                        <a:rPr lang="en-US" sz="1400" b="0" i="0" u="none" strike="noStrike" dirty="0">
                          <a:solidFill>
                            <a:srgbClr val="000000"/>
                          </a:solidFill>
                          <a:effectLst/>
                          <a:latin typeface="Calibri" panose="020F0502020204030204" pitchFamily="34" charset="0"/>
                        </a:rPr>
                        <a:t>California Dept. of Social Services</a:t>
                      </a:r>
                    </a:p>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6217545"/>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3683932"/>
                  </a:ext>
                </a:extLst>
              </a:tr>
              <a:tr h="370840">
                <a:tc>
                  <a:txBody>
                    <a:bodyPr/>
                    <a:lstStyle/>
                    <a:p>
                      <a:pPr algn="l" fontAlgn="b"/>
                      <a:r>
                        <a:rPr lang="en-GB" sz="1400" b="0" i="0" u="none" strike="noStrike" dirty="0" err="1">
                          <a:solidFill>
                            <a:srgbClr val="000000"/>
                          </a:solidFill>
                          <a:effectLst/>
                          <a:latin typeface="Calibri" panose="020F0502020204030204" pitchFamily="34" charset="0"/>
                        </a:rPr>
                        <a:t>My_Enterprise_Portal</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3462677"/>
                  </a:ext>
                </a:extLst>
              </a:tr>
              <a:tr h="370840">
                <a:tc>
                  <a:txBody>
                    <a:bodyPr/>
                    <a:lstStyle/>
                    <a:p>
                      <a:pPr algn="l" fontAlgn="b"/>
                      <a:r>
                        <a:rPr lang="en-US" sz="1400" b="0" i="0" u="none" strike="noStrike" dirty="0">
                          <a:solidFill>
                            <a:srgbClr val="000000"/>
                          </a:solidFill>
                          <a:effectLst/>
                          <a:latin typeface="Calibri" panose="020F0502020204030204" pitchFamily="34" charset="0"/>
                        </a:rPr>
                        <a:t>Plant IT Virtual Platform Automation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P&amp;G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9245571"/>
                  </a:ext>
                </a:extLst>
              </a:tr>
              <a:tr h="370840">
                <a:tc>
                  <a:txBody>
                    <a:bodyPr/>
                    <a:lstStyle/>
                    <a:p>
                      <a:pPr algn="l" fontAlgn="b"/>
                      <a:r>
                        <a:rPr lang="en-US" sz="1400" b="0" i="0" u="none" strike="noStrike" dirty="0">
                          <a:solidFill>
                            <a:srgbClr val="000000"/>
                          </a:solidFill>
                          <a:effectLst/>
                          <a:latin typeface="Calibri" panose="020F0502020204030204" pitchFamily="34" charset="0"/>
                        </a:rPr>
                        <a:t>Quote Generation with smart speakers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Farmers (Zurich)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48828002"/>
                  </a:ext>
                </a:extLst>
              </a:tr>
              <a:tr h="370840">
                <a:tc>
                  <a:txBody>
                    <a:bodyPr/>
                    <a:lstStyle/>
                    <a:p>
                      <a:pPr algn="l" fontAlgn="b"/>
                      <a:r>
                        <a:rPr lang="en-US" sz="1400" b="0" i="0" u="none" strike="noStrike" dirty="0">
                          <a:solidFill>
                            <a:srgbClr val="000000"/>
                          </a:solidFill>
                          <a:effectLst/>
                          <a:latin typeface="Calibri" panose="020F0502020204030204" pitchFamily="34" charset="0"/>
                        </a:rPr>
                        <a:t>Reinsurance on the Blockchain with permissioned ledger</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Farmers (Zurich)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18964029"/>
                  </a:ext>
                </a:extLst>
              </a:tr>
              <a:tr h="370840">
                <a:tc>
                  <a:txBody>
                    <a:bodyPr/>
                    <a:lstStyle/>
                    <a:p>
                      <a:pPr algn="l" fontAlgn="b"/>
                      <a:r>
                        <a:rPr lang="en-US" sz="1400" b="0" i="0" u="none" strike="noStrike" dirty="0">
                          <a:solidFill>
                            <a:srgbClr val="000000"/>
                          </a:solidFill>
                          <a:effectLst/>
                          <a:latin typeface="Calibri" panose="020F0502020204030204" pitchFamily="34" charset="0"/>
                        </a:rPr>
                        <a:t>Social Services Program - Advanced Data and Analytics Capabilities</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California Dept. of Social Services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15572539"/>
                  </a:ext>
                </a:extLst>
              </a:tr>
              <a:tr h="370840">
                <a:tc rowSpan="3">
                  <a:txBody>
                    <a:bodyPr/>
                    <a:lstStyle/>
                    <a:p>
                      <a:pPr algn="l" fontAlgn="b"/>
                      <a:r>
                        <a:rPr lang="en-GB" sz="1400" b="0" i="0" u="none" strike="noStrike" dirty="0">
                          <a:solidFill>
                            <a:srgbClr val="000000"/>
                          </a:solidFill>
                          <a:effectLst/>
                          <a:latin typeface="Calibri" panose="020F0502020204030204" pitchFamily="34" charset="0"/>
                        </a:rPr>
                        <a:t>Tops Markets IT Transformation</a:t>
                      </a:r>
                    </a:p>
                  </a:txBody>
                  <a:tcPr marL="6350" marR="6350" marT="6350" marB="0" anchor="ctr"/>
                </a:tc>
                <a:tc rowSpan="3">
                  <a:txBody>
                    <a:bodyPr/>
                    <a:lstStyle/>
                    <a:p>
                      <a:pPr algn="l" fontAlgn="b"/>
                      <a:r>
                        <a:rPr lang="en-GB" sz="1400" b="0" i="0" u="none" strike="noStrike" dirty="0">
                          <a:solidFill>
                            <a:srgbClr val="000000"/>
                          </a:solidFill>
                          <a:effectLst/>
                          <a:latin typeface="Calibri" panose="020F0502020204030204" pitchFamily="34" charset="0"/>
                        </a:rPr>
                        <a:t>Tops markets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rowSpan="3">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2728913"/>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188992"/>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21050140"/>
                  </a:ext>
                </a:extLst>
              </a:tr>
            </a:tbl>
          </a:graphicData>
        </a:graphic>
      </p:graphicFrame>
    </p:spTree>
    <p:extLst>
      <p:ext uri="{BB962C8B-B14F-4D97-AF65-F5344CB8AC3E}">
        <p14:creationId xmlns:p14="http://schemas.microsoft.com/office/powerpoint/2010/main" val="6470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ANZ</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2057400"/>
          <a:ext cx="13258800" cy="333756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364246092"/>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Automated Backup Status and Configuration Reporting</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General Electric Company</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113833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Essential Energy Smart AR Checklist</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95884316"/>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84363339"/>
                  </a:ext>
                </a:extLst>
              </a:tr>
              <a:tr h="370840">
                <a:tc>
                  <a:txBody>
                    <a:bodyPr/>
                    <a:lstStyle/>
                    <a:p>
                      <a:pPr algn="l" fontAlgn="b"/>
                      <a:r>
                        <a:rPr lang="en-GB" sz="1400" b="0" i="0" u="none" strike="noStrike" dirty="0">
                          <a:solidFill>
                            <a:srgbClr val="000000"/>
                          </a:solidFill>
                          <a:effectLst/>
                          <a:latin typeface="Calibri" panose="020F0502020204030204" pitchFamily="34" charset="0"/>
                        </a:rPr>
                        <a:t>Marksmanship application</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2728913"/>
                  </a:ext>
                </a:extLst>
              </a:tr>
              <a:tr h="370840">
                <a:tc>
                  <a:txBody>
                    <a:bodyPr/>
                    <a:lstStyle/>
                    <a:p>
                      <a:pPr algn="l" fontAlgn="b"/>
                      <a:r>
                        <a:rPr lang="en-GB" sz="1400" b="0" i="0" u="none" strike="noStrike" dirty="0">
                          <a:solidFill>
                            <a:srgbClr val="000000"/>
                          </a:solidFill>
                          <a:effectLst/>
                          <a:latin typeface="Calibri" panose="020F0502020204030204" pitchFamily="34" charset="0"/>
                        </a:rPr>
                        <a:t>React Blockchain Demo</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918899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XR (Mixed Reality) Forensics</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21050140"/>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1547524"/>
                  </a:ext>
                </a:extLst>
              </a:tr>
            </a:tbl>
          </a:graphicData>
        </a:graphic>
      </p:graphicFrame>
    </p:spTree>
    <p:extLst>
      <p:ext uri="{BB962C8B-B14F-4D97-AF65-F5344CB8AC3E}">
        <p14:creationId xmlns:p14="http://schemas.microsoft.com/office/powerpoint/2010/main" val="7829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ASIA</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2057400"/>
          <a:ext cx="13258800" cy="370840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3954457397"/>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Automated Backup Status and Configuration Reporting</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General Electric Company</a:t>
                      </a: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b"/>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2513096"/>
                  </a:ext>
                </a:extLst>
              </a:tr>
              <a:tr h="370840">
                <a:tc>
                  <a:txBody>
                    <a:bodyPr/>
                    <a:lstStyle/>
                    <a:p>
                      <a:pPr algn="l" fontAlgn="b"/>
                      <a:r>
                        <a:rPr lang="en-US" sz="1400" b="0" i="0" u="none" strike="noStrike" dirty="0">
                          <a:solidFill>
                            <a:srgbClr val="000000"/>
                          </a:solidFill>
                          <a:effectLst/>
                          <a:latin typeface="Calibri" panose="020F0502020204030204" pitchFamily="34" charset="0"/>
                        </a:rPr>
                        <a:t>Digital Warehouse Personnel Health Evaluation system.</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5220346"/>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Downgrade and Restore MS SQL Server Enterprise Featured Legacy Application Database to Standard Edition of Same Version or Higher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3056326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2728913"/>
                  </a:ext>
                </a:extLst>
              </a:tr>
              <a:tr h="370840">
                <a:tc>
                  <a:txBody>
                    <a:bodyPr/>
                    <a:lstStyle/>
                    <a:p>
                      <a:pPr algn="l" fontAlgn="b"/>
                      <a:r>
                        <a:rPr lang="en-US" sz="1400" b="0" i="0" u="none" strike="noStrike" dirty="0">
                          <a:solidFill>
                            <a:srgbClr val="000000"/>
                          </a:solidFill>
                          <a:effectLst/>
                          <a:latin typeface="Calibri" panose="020F0502020204030204" pitchFamily="34" charset="0"/>
                        </a:rPr>
                        <a:t>India Post Bank Countrywide Banking Solution</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India Post</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9188992"/>
                  </a:ext>
                </a:extLst>
              </a:tr>
              <a:tr h="370840">
                <a:tc>
                  <a:txBody>
                    <a:bodyPr/>
                    <a:lstStyle/>
                    <a:p>
                      <a:pPr algn="l" fontAlgn="b"/>
                      <a:r>
                        <a:rPr lang="en-US" sz="1400" b="0" i="0" u="none" strike="noStrike" dirty="0" err="1">
                          <a:solidFill>
                            <a:srgbClr val="000000"/>
                          </a:solidFill>
                          <a:effectLst/>
                          <a:latin typeface="Calibri" panose="020F0502020204030204" pitchFamily="34" charset="0"/>
                        </a:rPr>
                        <a:t>ePOS</a:t>
                      </a:r>
                      <a:r>
                        <a:rPr lang="en-US" sz="1400" b="0" i="0" u="none" strike="noStrike" dirty="0">
                          <a:solidFill>
                            <a:srgbClr val="000000"/>
                          </a:solidFill>
                          <a:effectLst/>
                          <a:latin typeface="Calibri" panose="020F0502020204030204" pitchFamily="34" charset="0"/>
                        </a:rPr>
                        <a:t> - Electronic Point of Sales for Insurance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Manulife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36100539"/>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Firewall Rules Strategy &amp; Improvement</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Managing Enterprise Risk</a:t>
                      </a:r>
                      <a:endParaRPr lang="en-GB" sz="1400" b="0" i="0" u="none" strike="noStrike" kern="1200" dirty="0">
                        <a:solidFill>
                          <a:srgbClr val="000000"/>
                        </a:solidFill>
                        <a:effectLst/>
                        <a:latin typeface="Calibri" panose="020F0502020204030204" pitchFamily="34" charset="0"/>
                        <a:ea typeface="+mn-ea"/>
                        <a:cs typeface="+mn-cs"/>
                      </a:endParaRP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8"/>
                        </a:rPr>
                        <a:t>Direct Link</a:t>
                      </a:r>
                      <a:r>
                        <a:rPr lang="en-GB" sz="1400" b="0" i="0" u="none" strike="noStrike" dirty="0">
                          <a:solidFill>
                            <a:srgbClr val="000000"/>
                          </a:solidFill>
                          <a:effectLst/>
                          <a:latin typeface="Calibri" panose="020F0502020204030204" pitchFamily="34" charset="0"/>
                        </a:rPr>
                        <a:t> </a:t>
                      </a:r>
                    </a:p>
                  </a:txBody>
                  <a:tcPr marL="6350" marR="6350" marT="6350" marB="0" anchor="ctr"/>
                </a:tc>
                <a:extLst>
                  <a:ext uri="{0D108BD9-81ED-4DB2-BD59-A6C34878D82A}">
                    <a16:rowId xmlns:a16="http://schemas.microsoft.com/office/drawing/2014/main" val="2488393609"/>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Agile Applications and Digital Experience</a:t>
                      </a:r>
                      <a:endParaRPr lang="en-GB" sz="1400" b="0" i="0" u="none" strike="noStrike" kern="1200" dirty="0">
                        <a:solidFill>
                          <a:srgbClr val="000000"/>
                        </a:solidFill>
                        <a:effectLst/>
                        <a:latin typeface="Calibri" panose="020F0502020204030204" pitchFamily="34" charset="0"/>
                        <a:ea typeface="+mn-ea"/>
                        <a:cs typeface="+mn-cs"/>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89174137"/>
                  </a:ext>
                </a:extLst>
              </a:tr>
            </a:tbl>
          </a:graphicData>
        </a:graphic>
      </p:graphicFrame>
    </p:spTree>
    <p:extLst>
      <p:ext uri="{BB962C8B-B14F-4D97-AF65-F5344CB8AC3E}">
        <p14:creationId xmlns:p14="http://schemas.microsoft.com/office/powerpoint/2010/main" val="380066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The Award</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a:xfrm>
            <a:off x="685800" y="2057399"/>
            <a:ext cx="13258800" cy="5121275"/>
          </a:xfrm>
        </p:spPr>
        <p:txBody>
          <a:bodyPr/>
          <a:lstStyle/>
          <a:p>
            <a:pPr marL="342900" indent="-342900">
              <a:buFont typeface="Arial" panose="020B0604020202020204" pitchFamily="34" charset="0"/>
              <a:buChar char="•"/>
            </a:pPr>
            <a:r>
              <a:rPr lang="en-GB" dirty="0"/>
              <a:t>Given each year for outstanding achievements in delivered client solutions</a:t>
            </a:r>
          </a:p>
          <a:p>
            <a:pPr marL="342900" indent="-342900">
              <a:buFont typeface="Arial" panose="020B0604020202020204" pitchFamily="34" charset="0"/>
              <a:buChar char="•"/>
            </a:pPr>
            <a:r>
              <a:rPr lang="en-GB" dirty="0"/>
              <a:t>One award </a:t>
            </a:r>
            <a:r>
              <a:rPr lang="en-GB" u="sng" dirty="0"/>
              <a:t>may</a:t>
            </a:r>
            <a:r>
              <a:rPr lang="en-GB" dirty="0"/>
              <a:t> be given in each of six categories</a:t>
            </a:r>
          </a:p>
          <a:p>
            <a:pPr marL="342900" indent="-342900">
              <a:buFont typeface="Arial" panose="020B0604020202020204" pitchFamily="34" charset="0"/>
              <a:buChar char="•"/>
            </a:pPr>
            <a:r>
              <a:rPr lang="en-GB" dirty="0"/>
              <a:t>Team members receive the award. Up to FOUR people may be included on a team.</a:t>
            </a:r>
          </a:p>
          <a:p>
            <a:pPr marL="342900" indent="-342900">
              <a:buFont typeface="Arial" panose="020B0604020202020204" pitchFamily="34" charset="0"/>
              <a:buChar char="•"/>
            </a:pPr>
            <a:r>
              <a:rPr lang="en-GB" dirty="0"/>
              <a:t>Awards are selected based on excellence in technology, execution and results</a:t>
            </a:r>
          </a:p>
          <a:p>
            <a:pPr marL="342900" indent="-342900">
              <a:buFont typeface="Arial" panose="020B0604020202020204" pitchFamily="34" charset="0"/>
              <a:buChar char="•"/>
            </a:pPr>
            <a:r>
              <a:rPr lang="en-GB" dirty="0"/>
              <a:t>Complete program description at </a:t>
            </a:r>
            <a:br>
              <a:rPr lang="en-GB" dirty="0"/>
            </a:br>
            <a:r>
              <a:rPr lang="en-GB" sz="1800" dirty="0">
                <a:hlinkClick r:id="rId2"/>
              </a:rPr>
              <a:t>https://my.dxc.com/our-company/global-functions/technology-office/dxc-awards-for-technical-excellence-.html</a:t>
            </a:r>
            <a:endParaRPr lang="en-GB" sz="1800"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44252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N &amp; C Europe (1)</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2057400"/>
          <a:ext cx="13258800" cy="546735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4111496345"/>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BASF Transformation from Traditional to Digital IT for Chemical Industry</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BASF</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71632849"/>
                  </a:ext>
                </a:extLst>
              </a:tr>
              <a:tr h="370840">
                <a:tc>
                  <a:txBody>
                    <a:bodyPr/>
                    <a:lstStyle/>
                    <a:p>
                      <a:pPr algn="l" fontAlgn="b"/>
                      <a:r>
                        <a:rPr lang="en-US" sz="1400" b="0" i="0" u="none" strike="noStrike" dirty="0">
                          <a:solidFill>
                            <a:srgbClr val="000000"/>
                          </a:solidFill>
                          <a:effectLst/>
                          <a:latin typeface="Calibri" panose="020F0502020204030204" pitchFamily="34" charset="0"/>
                        </a:rPr>
                        <a:t>Creation of an image of organizational structure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85300325"/>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CSAVAR</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6607771"/>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98086739"/>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Daimler Price List</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Daimler</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47910522"/>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23743359"/>
                  </a:ext>
                </a:extLst>
              </a:tr>
              <a:tr h="370840">
                <a:tc>
                  <a:txBody>
                    <a:bodyPr/>
                    <a:lstStyle/>
                    <a:p>
                      <a:pPr algn="l" fontAlgn="b"/>
                      <a:r>
                        <a:rPr lang="en-US" sz="1400" b="0" i="0" u="none" strike="noStrike" dirty="0">
                          <a:solidFill>
                            <a:srgbClr val="000000"/>
                          </a:solidFill>
                          <a:effectLst/>
                          <a:latin typeface="Calibri" panose="020F0502020204030204" pitchFamily="34" charset="0"/>
                        </a:rPr>
                        <a:t>DevOps Integration for build &amp; test phases of Zurich DE Life applications - </a:t>
                      </a:r>
                      <a:r>
                        <a:rPr lang="en-US" sz="1400" b="0" i="0" u="none" strike="noStrike" dirty="0" err="1">
                          <a:solidFill>
                            <a:srgbClr val="000000"/>
                          </a:solidFill>
                          <a:effectLst/>
                          <a:latin typeface="Calibri" panose="020F0502020204030204" pitchFamily="34" charset="0"/>
                        </a:rPr>
                        <a:t>Versicherungs</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Mathematisches</a:t>
                      </a:r>
                      <a:r>
                        <a:rPr lang="en-US" sz="1400" b="0" i="0" u="none" strike="noStrike" dirty="0">
                          <a:solidFill>
                            <a:srgbClr val="000000"/>
                          </a:solidFill>
                          <a:effectLst/>
                          <a:latin typeface="Calibri" panose="020F0502020204030204" pitchFamily="34" charset="0"/>
                        </a:rPr>
                        <a:t> Subsystem (VMS)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75647060"/>
                  </a:ext>
                </a:extLst>
              </a:tr>
              <a:tr h="370840">
                <a:tc>
                  <a:txBody>
                    <a:bodyPr/>
                    <a:lstStyle/>
                    <a:p>
                      <a:pPr algn="l" fontAlgn="b"/>
                      <a:r>
                        <a:rPr lang="en-GB" sz="1400" b="0" i="0" u="none" strike="noStrike" dirty="0">
                          <a:solidFill>
                            <a:srgbClr val="000000"/>
                          </a:solidFill>
                          <a:effectLst/>
                          <a:latin typeface="Calibri" panose="020F0502020204030204" pitchFamily="34" charset="0"/>
                        </a:rPr>
                        <a:t>DMS (Document Management System)</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null</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21238011"/>
                  </a:ext>
                </a:extLst>
              </a:tr>
              <a:tr h="370840">
                <a:tc>
                  <a:txBody>
                    <a:bodyPr/>
                    <a:lstStyle/>
                    <a:p>
                      <a:pPr algn="l" fontAlgn="b"/>
                      <a:r>
                        <a:rPr lang="en-US" sz="1400" b="0" i="0" u="none" strike="noStrike" dirty="0">
                          <a:solidFill>
                            <a:srgbClr val="000000"/>
                          </a:solidFill>
                          <a:effectLst/>
                          <a:latin typeface="Calibri" panose="020F0502020204030204" pitchFamily="34" charset="0"/>
                        </a:rPr>
                        <a:t>DTU set up and Agile and DevOps project solution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94293119"/>
                  </a:ext>
                </a:extLst>
              </a:tr>
              <a:tr h="370840">
                <a:tc>
                  <a:txBody>
                    <a:bodyPr/>
                    <a:lstStyle/>
                    <a:p>
                      <a:pPr algn="l" fontAlgn="b"/>
                      <a:r>
                        <a:rPr lang="en-US" sz="1400" b="0" i="0" u="none" strike="noStrike" dirty="0">
                          <a:solidFill>
                            <a:srgbClr val="000000"/>
                          </a:solidFill>
                          <a:effectLst/>
                          <a:latin typeface="Calibri" panose="020F0502020204030204" pitchFamily="34" charset="0"/>
                        </a:rPr>
                        <a:t>Dubai Analytics Smart City Platform</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Dubai Smart City</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null</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52274781"/>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DXC DevOps Composer</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32286540"/>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17837381"/>
                  </a:ext>
                </a:extLst>
              </a:tr>
            </a:tbl>
          </a:graphicData>
        </a:graphic>
      </p:graphicFrame>
    </p:spTree>
    <p:extLst>
      <p:ext uri="{BB962C8B-B14F-4D97-AF65-F5344CB8AC3E}">
        <p14:creationId xmlns:p14="http://schemas.microsoft.com/office/powerpoint/2010/main" val="344865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N &amp; C Europe (2)</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2057400"/>
          <a:ext cx="13258800" cy="519176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481400730"/>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DXC Medical Coding</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3280378"/>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65251267"/>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Emergency Management System for Earthquakes</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384701"/>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6838244"/>
                  </a:ext>
                </a:extLst>
              </a:tr>
              <a:tr h="370840">
                <a:tc>
                  <a:txBody>
                    <a:bodyPr/>
                    <a:lstStyle/>
                    <a:p>
                      <a:pPr algn="l" fontAlgn="b"/>
                      <a:r>
                        <a:rPr lang="en-GB" sz="1400" b="0" i="0" u="none" strike="noStrike" dirty="0">
                          <a:solidFill>
                            <a:srgbClr val="000000"/>
                          </a:solidFill>
                          <a:effectLst/>
                          <a:latin typeface="Calibri" panose="020F0502020204030204" pitchFamily="34" charset="0"/>
                        </a:rPr>
                        <a:t>GVF (Global Vehicle File)</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17704913"/>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Kubernetes instant deploy - fully automated container platform deployment</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35881812"/>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67176917"/>
                  </a:ext>
                </a:extLst>
              </a:tr>
              <a:tr h="370840">
                <a:tc>
                  <a:txBody>
                    <a:bodyPr/>
                    <a:lstStyle/>
                    <a:p>
                      <a:pPr algn="l" fontAlgn="b"/>
                      <a:r>
                        <a:rPr lang="en-GB" sz="1400" b="0" i="0" u="none" strike="noStrike" dirty="0">
                          <a:solidFill>
                            <a:srgbClr val="000000"/>
                          </a:solidFill>
                          <a:effectLst/>
                          <a:latin typeface="Calibri" panose="020F0502020204030204" pitchFamily="34" charset="0"/>
                        </a:rPr>
                        <a:t>OneDrive migration project</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4912958"/>
                  </a:ext>
                </a:extLst>
              </a:tr>
              <a:tr h="370840">
                <a:tc>
                  <a:txBody>
                    <a:bodyPr/>
                    <a:lstStyle/>
                    <a:p>
                      <a:pPr algn="l" fontAlgn="b"/>
                      <a:r>
                        <a:rPr lang="en-GB" sz="1400" b="0" i="0" u="none" strike="noStrike" dirty="0">
                          <a:solidFill>
                            <a:srgbClr val="000000"/>
                          </a:solidFill>
                          <a:effectLst/>
                          <a:latin typeface="Calibri" panose="020F0502020204030204" pitchFamily="34" charset="0"/>
                        </a:rPr>
                        <a:t>Package Automation Tool</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23847409"/>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Security patching and reporting automation using DXC Standard Toolset (BigFix)</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General Electric Company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84852099"/>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Managing Enterprise Risk</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47978505"/>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State of the Region (SOTR)</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Managing Enterprise Risk</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56735824"/>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42513096"/>
                  </a:ext>
                </a:extLst>
              </a:tr>
            </a:tbl>
          </a:graphicData>
        </a:graphic>
      </p:graphicFrame>
    </p:spTree>
    <p:extLst>
      <p:ext uri="{BB962C8B-B14F-4D97-AF65-F5344CB8AC3E}">
        <p14:creationId xmlns:p14="http://schemas.microsoft.com/office/powerpoint/2010/main" val="369397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N &amp; C Europe (3)</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2057400"/>
          <a:ext cx="13258800" cy="222504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1869865645"/>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STILL </a:t>
                      </a:r>
                      <a:r>
                        <a:rPr lang="en-GB" sz="1400" b="0" i="0" u="none" strike="noStrike" dirty="0" err="1">
                          <a:solidFill>
                            <a:srgbClr val="000000"/>
                          </a:solidFill>
                          <a:effectLst/>
                          <a:latin typeface="Calibri" panose="020F0502020204030204" pitchFamily="34" charset="0"/>
                        </a:rPr>
                        <a:t>neXXt</a:t>
                      </a:r>
                      <a:r>
                        <a:rPr lang="en-GB" sz="1400" b="0" i="0" u="none" strike="noStrike" dirty="0">
                          <a:solidFill>
                            <a:srgbClr val="000000"/>
                          </a:solidFill>
                          <a:effectLst/>
                          <a:latin typeface="Calibri" panose="020F0502020204030204" pitchFamily="34" charset="0"/>
                        </a:rPr>
                        <a:t> Fleet Management </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KION Group AG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b"/>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5220346"/>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30563260"/>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TITR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2728913"/>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188992"/>
                  </a:ext>
                </a:extLst>
              </a:tr>
              <a:tr h="370840">
                <a:tc>
                  <a:txBody>
                    <a:bodyPr/>
                    <a:lstStyle/>
                    <a:p>
                      <a:pPr algn="l" fontAlgn="b"/>
                      <a:r>
                        <a:rPr lang="en-US" sz="1400" b="0" i="0" u="none" strike="noStrike" dirty="0">
                          <a:solidFill>
                            <a:srgbClr val="000000"/>
                          </a:solidFill>
                          <a:effectLst/>
                          <a:latin typeface="Calibri" panose="020F0502020204030204" pitchFamily="34" charset="0"/>
                        </a:rPr>
                        <a:t>Cloud based logistics path assembly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26801528"/>
                  </a:ext>
                </a:extLst>
              </a:tr>
            </a:tbl>
          </a:graphicData>
        </a:graphic>
      </p:graphicFrame>
    </p:spTree>
    <p:extLst>
      <p:ext uri="{BB962C8B-B14F-4D97-AF65-F5344CB8AC3E}">
        <p14:creationId xmlns:p14="http://schemas.microsoft.com/office/powerpoint/2010/main" val="208836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a:xfrm>
            <a:off x="911354" y="306130"/>
            <a:ext cx="13258800" cy="1417636"/>
          </a:xfrm>
        </p:spPr>
        <p:txBody>
          <a:bodyPr/>
          <a:lstStyle/>
          <a:p>
            <a:r>
              <a:rPr lang="en-GB" dirty="0"/>
              <a:t>List of submissions – S Europe</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777240"/>
          <a:ext cx="13484354" cy="6271260"/>
        </p:xfrm>
        <a:graphic>
          <a:graphicData uri="http://schemas.openxmlformats.org/drawingml/2006/table">
            <a:tbl>
              <a:tblPr firstRow="1" bandRow="1">
                <a:tableStyleId>{45BD5076-5073-49C7-9E08-65982F3C9860}</a:tableStyleId>
              </a:tblPr>
              <a:tblGrid>
                <a:gridCol w="4080659">
                  <a:extLst>
                    <a:ext uri="{9D8B030D-6E8A-4147-A177-3AD203B41FA5}">
                      <a16:colId xmlns:a16="http://schemas.microsoft.com/office/drawing/2014/main" val="186271820"/>
                    </a:ext>
                  </a:extLst>
                </a:gridCol>
                <a:gridCol w="3134565">
                  <a:extLst>
                    <a:ext uri="{9D8B030D-6E8A-4147-A177-3AD203B41FA5}">
                      <a16:colId xmlns:a16="http://schemas.microsoft.com/office/drawing/2014/main" val="3258466793"/>
                    </a:ext>
                  </a:extLst>
                </a:gridCol>
                <a:gridCol w="3134565">
                  <a:extLst>
                    <a:ext uri="{9D8B030D-6E8A-4147-A177-3AD203B41FA5}">
                      <a16:colId xmlns:a16="http://schemas.microsoft.com/office/drawing/2014/main" val="1523232482"/>
                    </a:ext>
                  </a:extLst>
                </a:gridCol>
                <a:gridCol w="3134565">
                  <a:extLst>
                    <a:ext uri="{9D8B030D-6E8A-4147-A177-3AD203B41FA5}">
                      <a16:colId xmlns:a16="http://schemas.microsoft.com/office/drawing/2014/main" val="2240447727"/>
                    </a:ext>
                  </a:extLst>
                </a:gridCol>
              </a:tblGrid>
              <a:tr h="370840">
                <a:tc>
                  <a:txBody>
                    <a:bodyPr/>
                    <a:lstStyle/>
                    <a:p>
                      <a:r>
                        <a:rPr lang="en-GB" dirty="0"/>
                        <a:t>Solution Name</a:t>
                      </a:r>
                    </a:p>
                  </a:txBody>
                  <a:tcPr marL="96558" marR="96558"/>
                </a:tc>
                <a:tc>
                  <a:txBody>
                    <a:bodyPr/>
                    <a:lstStyle/>
                    <a:p>
                      <a:r>
                        <a:rPr lang="en-GB" dirty="0"/>
                        <a:t>Account</a:t>
                      </a:r>
                    </a:p>
                  </a:txBody>
                  <a:tcPr marL="96558" marR="96558"/>
                </a:tc>
                <a:tc>
                  <a:txBody>
                    <a:bodyPr/>
                    <a:lstStyle/>
                    <a:p>
                      <a:r>
                        <a:rPr lang="en-GB" dirty="0"/>
                        <a:t>Category</a:t>
                      </a:r>
                    </a:p>
                  </a:txBody>
                  <a:tcPr marL="96558" marR="96558"/>
                </a:tc>
                <a:tc>
                  <a:txBody>
                    <a:bodyPr/>
                    <a:lstStyle/>
                    <a:p>
                      <a:r>
                        <a:rPr lang="en-GB" dirty="0"/>
                        <a:t>Direct Link</a:t>
                      </a:r>
                    </a:p>
                  </a:txBody>
                  <a:tcPr marL="96558" marR="96558"/>
                </a:tc>
                <a:extLst>
                  <a:ext uri="{0D108BD9-81ED-4DB2-BD59-A6C34878D82A}">
                    <a16:rowId xmlns:a16="http://schemas.microsoft.com/office/drawing/2014/main" val="1471109212"/>
                  </a:ext>
                </a:extLst>
              </a:tr>
              <a:tr h="370840">
                <a:tc>
                  <a:txBody>
                    <a:bodyPr/>
                    <a:lstStyle/>
                    <a:p>
                      <a:pPr algn="l" fontAlgn="b"/>
                      <a:r>
                        <a:rPr lang="en-GB" sz="1400" b="0" i="0" u="none" strike="noStrike" dirty="0">
                          <a:solidFill>
                            <a:srgbClr val="000000"/>
                          </a:solidFill>
                          <a:effectLst/>
                          <a:latin typeface="Calibri" panose="020F0502020204030204" pitchFamily="34" charset="0"/>
                        </a:rPr>
                        <a:t>DBaaS configuration in Oracle </a:t>
                      </a:r>
                      <a:r>
                        <a:rPr lang="en-GB" sz="1400" b="0" i="0" u="none" strike="noStrike" dirty="0" err="1">
                          <a:solidFill>
                            <a:srgbClr val="000000"/>
                          </a:solidFill>
                          <a:effectLst/>
                          <a:latin typeface="Calibri" panose="020F0502020204030204" pitchFamily="34" charset="0"/>
                        </a:rPr>
                        <a:t>SuperCluster</a:t>
                      </a:r>
                      <a:r>
                        <a:rPr lang="en-GB" sz="1400" b="0" i="0" u="none" strike="noStrike" dirty="0">
                          <a:solidFill>
                            <a:srgbClr val="000000"/>
                          </a:solidFill>
                          <a:effectLst/>
                          <a:latin typeface="Calibri" panose="020F0502020204030204" pitchFamily="34" charset="0"/>
                        </a:rPr>
                        <a:t>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rowSpan="6">
                  <a:txBody>
                    <a:bodyPr/>
                    <a:lstStyle/>
                    <a:p>
                      <a:pPr algn="l" fontAlgn="b"/>
                      <a:r>
                        <a:rPr lang="en-US" sz="1400" b="0" i="0" u="none" strike="noStrike" dirty="0">
                          <a:solidFill>
                            <a:srgbClr val="000000"/>
                          </a:solidFill>
                          <a:effectLst/>
                          <a:latin typeface="Calibri" panose="020F0502020204030204" pitchFamily="34" charset="0"/>
                        </a:rPr>
                        <a:t>Digital Government Experience Center (DGX)</a:t>
                      </a:r>
                    </a:p>
                  </a:txBody>
                  <a:tcPr marL="6350" marR="6350" marT="6350" marB="0" anchor="ctr"/>
                </a:tc>
                <a:tc rowSpan="6">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6">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09617228"/>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22546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Managing Enterprise Risk</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9712277"/>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0693631"/>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5136744"/>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9983837"/>
                  </a:ext>
                </a:extLst>
              </a:tr>
              <a:tr h="370840">
                <a:tc>
                  <a:txBody>
                    <a:bodyPr/>
                    <a:lstStyle/>
                    <a:p>
                      <a:pPr algn="l" fontAlgn="b"/>
                      <a:r>
                        <a:rPr lang="en-US" sz="1400" b="0" i="0" u="none" strike="noStrike" dirty="0">
                          <a:solidFill>
                            <a:srgbClr val="000000"/>
                          </a:solidFill>
                          <a:effectLst/>
                          <a:latin typeface="Calibri" panose="020F0502020204030204" pitchFamily="34" charset="0"/>
                        </a:rPr>
                        <a:t>DTU set up and Agile and DevOps project solution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51078850"/>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DXC Lambda</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Flemish Government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8495853"/>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2144721"/>
                  </a:ext>
                </a:extLst>
              </a:tr>
              <a:tr h="370840">
                <a:tc>
                  <a:txBody>
                    <a:bodyPr/>
                    <a:lstStyle/>
                    <a:p>
                      <a:pPr algn="l" fontAlgn="b"/>
                      <a:r>
                        <a:rPr lang="en-US" sz="1400" b="0" i="0" u="none" strike="noStrike" dirty="0">
                          <a:solidFill>
                            <a:srgbClr val="000000"/>
                          </a:solidFill>
                          <a:effectLst/>
                          <a:latin typeface="Calibri" panose="020F0502020204030204" pitchFamily="34" charset="0"/>
                        </a:rPr>
                        <a:t>Hybrid IT Operation and Application </a:t>
                      </a:r>
                      <a:r>
                        <a:rPr lang="en-US" sz="1400" b="0" i="0" u="none" strike="noStrike" dirty="0" err="1">
                          <a:solidFill>
                            <a:srgbClr val="000000"/>
                          </a:solidFill>
                          <a:effectLst/>
                          <a:latin typeface="Calibri" panose="020F0502020204030204" pitchFamily="34" charset="0"/>
                        </a:rPr>
                        <a:t>devlopement</a:t>
                      </a:r>
                      <a:r>
                        <a:rPr lang="en-US" sz="1400" b="0" i="0" u="none" strike="noStrike" dirty="0">
                          <a:solidFill>
                            <a:srgbClr val="000000"/>
                          </a:solidFill>
                          <a:effectLst/>
                          <a:latin typeface="Calibri" panose="020F0502020204030204" pitchFamily="34" charset="0"/>
                        </a:rPr>
                        <a:t> considerations</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04922041"/>
                  </a:ext>
                </a:extLst>
              </a:tr>
              <a:tr h="370840">
                <a:tc>
                  <a:txBody>
                    <a:bodyPr/>
                    <a:lstStyle/>
                    <a:p>
                      <a:pPr algn="l" fontAlgn="b"/>
                      <a:r>
                        <a:rPr lang="en-US" sz="1400" b="0" i="0" u="none" strike="noStrike" dirty="0">
                          <a:solidFill>
                            <a:srgbClr val="000000"/>
                          </a:solidFill>
                          <a:effectLst/>
                          <a:latin typeface="Calibri" panose="020F0502020204030204" pitchFamily="34" charset="0"/>
                        </a:rPr>
                        <a:t>Open (Government) Data Strategy &amp; Operations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Flemish Government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31413285"/>
                  </a:ext>
                </a:extLst>
              </a:tr>
              <a:tr h="370840">
                <a:tc>
                  <a:txBody>
                    <a:bodyPr/>
                    <a:lstStyle/>
                    <a:p>
                      <a:pPr algn="l" fontAlgn="b"/>
                      <a:r>
                        <a:rPr lang="en-GB" sz="1400" b="0" i="0" u="none" strike="noStrike" dirty="0">
                          <a:solidFill>
                            <a:srgbClr val="000000"/>
                          </a:solidFill>
                          <a:effectLst/>
                          <a:latin typeface="Calibri" panose="020F0502020204030204" pitchFamily="34" charset="0"/>
                        </a:rPr>
                        <a:t>Serverless AWS Event Monitoring</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81521496"/>
                  </a:ext>
                </a:extLst>
              </a:tr>
              <a:tr h="370840">
                <a:tc>
                  <a:txBody>
                    <a:bodyPr/>
                    <a:lstStyle/>
                    <a:p>
                      <a:pPr algn="l" fontAlgn="b"/>
                      <a:r>
                        <a:rPr lang="en-US" sz="1400" b="0" i="0" u="none" strike="noStrike" dirty="0">
                          <a:solidFill>
                            <a:srgbClr val="000000"/>
                          </a:solidFill>
                          <a:effectLst/>
                          <a:latin typeface="Calibri" panose="020F0502020204030204" pitchFamily="34" charset="0"/>
                        </a:rPr>
                        <a:t>The DGX Design Studio Workshop: Accelerate innovation through interactive co-creation and concept prototyping</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41575696"/>
                  </a:ext>
                </a:extLst>
              </a:tr>
              <a:tr h="370840">
                <a:tc>
                  <a:txBody>
                    <a:bodyPr/>
                    <a:lstStyle/>
                    <a:p>
                      <a:pPr algn="l" fontAlgn="b"/>
                      <a:r>
                        <a:rPr lang="en-US" sz="1400" b="0" i="0" u="none" strike="noStrike" dirty="0">
                          <a:solidFill>
                            <a:srgbClr val="000000"/>
                          </a:solidFill>
                          <a:effectLst/>
                          <a:latin typeface="Calibri" panose="020F0502020204030204" pitchFamily="34" charset="0"/>
                        </a:rPr>
                        <a:t>Using data analytics to make roads safer</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Flemish Government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45644492"/>
                  </a:ext>
                </a:extLst>
              </a:tr>
            </a:tbl>
          </a:graphicData>
        </a:graphic>
      </p:graphicFrame>
    </p:spTree>
    <p:extLst>
      <p:ext uri="{BB962C8B-B14F-4D97-AF65-F5344CB8AC3E}">
        <p14:creationId xmlns:p14="http://schemas.microsoft.com/office/powerpoint/2010/main" val="361278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UKIIMEA (1)</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1624781"/>
          <a:ext cx="13363830" cy="3337560"/>
        </p:xfrm>
        <a:graphic>
          <a:graphicData uri="http://schemas.openxmlformats.org/drawingml/2006/table">
            <a:tbl>
              <a:tblPr firstRow="1" bandRow="1">
                <a:tableStyleId>{45BD5076-5073-49C7-9E08-65982F3C9860}</a:tableStyleId>
              </a:tblPr>
              <a:tblGrid>
                <a:gridCol w="4044186">
                  <a:extLst>
                    <a:ext uri="{9D8B030D-6E8A-4147-A177-3AD203B41FA5}">
                      <a16:colId xmlns:a16="http://schemas.microsoft.com/office/drawing/2014/main" val="186271820"/>
                    </a:ext>
                  </a:extLst>
                </a:gridCol>
                <a:gridCol w="3106548">
                  <a:extLst>
                    <a:ext uri="{9D8B030D-6E8A-4147-A177-3AD203B41FA5}">
                      <a16:colId xmlns:a16="http://schemas.microsoft.com/office/drawing/2014/main" val="2447939096"/>
                    </a:ext>
                  </a:extLst>
                </a:gridCol>
                <a:gridCol w="3106548">
                  <a:extLst>
                    <a:ext uri="{9D8B030D-6E8A-4147-A177-3AD203B41FA5}">
                      <a16:colId xmlns:a16="http://schemas.microsoft.com/office/drawing/2014/main" val="1523232482"/>
                    </a:ext>
                  </a:extLst>
                </a:gridCol>
                <a:gridCol w="3106548">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a:txBody>
                    <a:bodyPr/>
                    <a:lstStyle/>
                    <a:p>
                      <a:pPr algn="l" fontAlgn="b"/>
                      <a:r>
                        <a:rPr lang="en-GB" sz="1400" b="0" i="0" u="none" strike="noStrike" dirty="0">
                          <a:solidFill>
                            <a:srgbClr val="000000"/>
                          </a:solidFill>
                          <a:effectLst/>
                          <a:latin typeface="Calibri" panose="020F0502020204030204" pitchFamily="34" charset="0"/>
                        </a:rPr>
                        <a:t>Digital Innovation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Downgrade and Restore MS SQL Server Enterprise Featured Legacy Application Database to Standard Edition of Same Version or Higher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68033257"/>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4713247"/>
                  </a:ext>
                </a:extLst>
              </a:tr>
              <a:tr h="370840">
                <a:tc>
                  <a:txBody>
                    <a:bodyPr/>
                    <a:lstStyle/>
                    <a:p>
                      <a:pPr algn="l" fontAlgn="b"/>
                      <a:r>
                        <a:rPr lang="en-US" sz="1400" b="0" i="0" u="none" strike="noStrike" dirty="0">
                          <a:solidFill>
                            <a:srgbClr val="000000"/>
                          </a:solidFill>
                          <a:effectLst/>
                          <a:latin typeface="Calibri" panose="020F0502020204030204" pitchFamily="34" charset="0"/>
                        </a:rPr>
                        <a:t>Mobile solution for supporting Urgent Care</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96154920"/>
                  </a:ext>
                </a:extLst>
              </a:tr>
              <a:tr h="370840">
                <a:tc>
                  <a:txBody>
                    <a:bodyPr/>
                    <a:lstStyle/>
                    <a:p>
                      <a:pPr algn="l" fontAlgn="b"/>
                      <a:r>
                        <a:rPr lang="en-GB" sz="1400" b="0" i="0" u="none" strike="noStrike" dirty="0" err="1">
                          <a:solidFill>
                            <a:srgbClr val="000000"/>
                          </a:solidFill>
                          <a:effectLst/>
                          <a:latin typeface="Calibri" panose="020F0502020204030204" pitchFamily="34" charset="0"/>
                        </a:rPr>
                        <a:t>My_Enterprise_Portal</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14639358"/>
                  </a:ext>
                </a:extLst>
              </a:tr>
              <a:tr h="370840">
                <a:tc>
                  <a:txBody>
                    <a:bodyPr/>
                    <a:lstStyle/>
                    <a:p>
                      <a:pPr algn="l" fontAlgn="b"/>
                      <a:r>
                        <a:rPr lang="en-GB" sz="1400" b="0" i="0" u="none" strike="noStrike" dirty="0">
                          <a:solidFill>
                            <a:srgbClr val="000000"/>
                          </a:solidFill>
                          <a:effectLst/>
                          <a:latin typeface="Calibri" panose="020F0502020204030204" pitchFamily="34" charset="0"/>
                        </a:rPr>
                        <a:t>National Grid Separation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05729284"/>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Personas</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25782980"/>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4282151"/>
                  </a:ext>
                </a:extLst>
              </a:tr>
            </a:tbl>
          </a:graphicData>
        </a:graphic>
      </p:graphicFrame>
    </p:spTree>
    <p:extLst>
      <p:ext uri="{BB962C8B-B14F-4D97-AF65-F5344CB8AC3E}">
        <p14:creationId xmlns:p14="http://schemas.microsoft.com/office/powerpoint/2010/main" val="250433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UKIIMEA (2)</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nvPr>
        </p:nvGraphicFramePr>
        <p:xfrm>
          <a:off x="685800" y="1624781"/>
          <a:ext cx="13363830" cy="3708400"/>
        </p:xfrm>
        <a:graphic>
          <a:graphicData uri="http://schemas.openxmlformats.org/drawingml/2006/table">
            <a:tbl>
              <a:tblPr firstRow="1" bandRow="1">
                <a:tableStyleId>{45BD5076-5073-49C7-9E08-65982F3C9860}</a:tableStyleId>
              </a:tblPr>
              <a:tblGrid>
                <a:gridCol w="4044186">
                  <a:extLst>
                    <a:ext uri="{9D8B030D-6E8A-4147-A177-3AD203B41FA5}">
                      <a16:colId xmlns:a16="http://schemas.microsoft.com/office/drawing/2014/main" val="186271820"/>
                    </a:ext>
                  </a:extLst>
                </a:gridCol>
                <a:gridCol w="3106548">
                  <a:extLst>
                    <a:ext uri="{9D8B030D-6E8A-4147-A177-3AD203B41FA5}">
                      <a16:colId xmlns:a16="http://schemas.microsoft.com/office/drawing/2014/main" val="2447939096"/>
                    </a:ext>
                  </a:extLst>
                </a:gridCol>
                <a:gridCol w="3106548">
                  <a:extLst>
                    <a:ext uri="{9D8B030D-6E8A-4147-A177-3AD203B41FA5}">
                      <a16:colId xmlns:a16="http://schemas.microsoft.com/office/drawing/2014/main" val="1523232482"/>
                    </a:ext>
                  </a:extLst>
                </a:gridCol>
                <a:gridCol w="3106548">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4">
                  <a:txBody>
                    <a:bodyPr/>
                    <a:lstStyle/>
                    <a:p>
                      <a:pPr algn="l" fontAlgn="b"/>
                      <a:r>
                        <a:rPr lang="en-US" sz="1400" b="0" i="0" u="none" strike="noStrike" dirty="0">
                          <a:solidFill>
                            <a:srgbClr val="000000"/>
                          </a:solidFill>
                          <a:effectLst/>
                          <a:latin typeface="Calibri" panose="020F0502020204030204" pitchFamily="34" charset="0"/>
                        </a:rPr>
                        <a:t>Smart Factory - Internet of Things (IoT)</a:t>
                      </a:r>
                    </a:p>
                  </a:txBody>
                  <a:tcPr marL="6350" marR="6350" marT="6350" marB="0" anchor="ctr"/>
                </a:tc>
                <a:tc rowSpan="4">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4">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872494"/>
                  </a:ext>
                </a:extLst>
              </a:tr>
              <a:tr h="370840">
                <a:tc vMerge="1">
                  <a:txBody>
                    <a:bodyPr/>
                    <a:lstStyle/>
                    <a:p>
                      <a:pPr algn="l" fontAlgn="b"/>
                      <a:endParaRPr lang="en-US" sz="1400" b="0" i="0" u="none" strike="noStrike">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16122377"/>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1575696"/>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5644492"/>
                  </a:ext>
                </a:extLst>
              </a:tr>
              <a:tr h="370840">
                <a:tc>
                  <a:txBody>
                    <a:bodyPr/>
                    <a:lstStyle/>
                    <a:p>
                      <a:pPr algn="l" fontAlgn="b"/>
                      <a:r>
                        <a:rPr lang="en-GB" sz="1400" b="0" i="0" u="none" strike="noStrike" dirty="0">
                          <a:solidFill>
                            <a:srgbClr val="000000"/>
                          </a:solidFill>
                          <a:effectLst/>
                          <a:latin typeface="Calibri" panose="020F0502020204030204" pitchFamily="34" charset="0"/>
                        </a:rPr>
                        <a:t>IoT supply chain management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Seadrill Management Ltd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05758046"/>
                  </a:ext>
                </a:extLst>
              </a:tr>
              <a:tr h="370840">
                <a:tc>
                  <a:txBody>
                    <a:bodyPr/>
                    <a:lstStyle/>
                    <a:p>
                      <a:pPr algn="l" fontAlgn="b"/>
                      <a:r>
                        <a:rPr lang="en-GB" sz="1400" b="0" i="0" u="none" strike="noStrike" dirty="0">
                          <a:solidFill>
                            <a:srgbClr val="000000"/>
                          </a:solidFill>
                          <a:effectLst/>
                          <a:latin typeface="Calibri" panose="020F0502020204030204" pitchFamily="34" charset="0"/>
                        </a:rPr>
                        <a:t>NDC Bulgaria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Royal Bank of Scotland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22318361"/>
                  </a:ext>
                </a:extLst>
              </a:tr>
              <a:tr h="370840">
                <a:tc>
                  <a:txBody>
                    <a:bodyPr/>
                    <a:lstStyle/>
                    <a:p>
                      <a:pPr algn="l" fontAlgn="b"/>
                      <a:r>
                        <a:rPr lang="en-GB" sz="1400" b="0" i="0" u="none" strike="noStrike" dirty="0">
                          <a:solidFill>
                            <a:srgbClr val="000000"/>
                          </a:solidFill>
                          <a:effectLst/>
                          <a:latin typeface="Calibri" panose="020F0502020204030204" pitchFamily="34" charset="0"/>
                        </a:rPr>
                        <a:t>Automated Notification Service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14245273"/>
                  </a:ext>
                </a:extLst>
              </a:tr>
              <a:tr h="370840">
                <a:tc>
                  <a:txBody>
                    <a:bodyPr/>
                    <a:lstStyle/>
                    <a:p>
                      <a:pPr algn="l" fontAlgn="b"/>
                      <a:r>
                        <a:rPr lang="en-US" sz="1400" b="0" i="0" u="none" strike="noStrike" dirty="0">
                          <a:solidFill>
                            <a:srgbClr val="000000"/>
                          </a:solidFill>
                          <a:effectLst/>
                          <a:latin typeface="Calibri" panose="020F0502020204030204" pitchFamily="34" charset="0"/>
                        </a:rPr>
                        <a:t>Bare-Metal to fully deployed Factory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82291309"/>
                  </a:ext>
                </a:extLst>
              </a:tr>
              <a:tr h="370840">
                <a:tc>
                  <a:txBody>
                    <a:bodyPr/>
                    <a:lstStyle/>
                    <a:p>
                      <a:pPr algn="l" fontAlgn="b"/>
                      <a:r>
                        <a:rPr lang="en-GB" sz="1400" b="0" i="0" u="none" strike="noStrike" dirty="0">
                          <a:solidFill>
                            <a:srgbClr val="000000"/>
                          </a:solidFill>
                          <a:effectLst/>
                          <a:latin typeface="Calibri" panose="020F0502020204030204" pitchFamily="34" charset="0"/>
                        </a:rPr>
                        <a:t>Email to Ticket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777672"/>
                  </a:ext>
                </a:extLst>
              </a:tr>
            </a:tbl>
          </a:graphicData>
        </a:graphic>
      </p:graphicFrame>
    </p:spTree>
    <p:extLst>
      <p:ext uri="{BB962C8B-B14F-4D97-AF65-F5344CB8AC3E}">
        <p14:creationId xmlns:p14="http://schemas.microsoft.com/office/powerpoint/2010/main" val="140764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719386-7EEF-4E20-989F-2BB860B01209}"/>
              </a:ext>
            </a:extLst>
          </p:cNvPr>
          <p:cNvSpPr/>
          <p:nvPr/>
        </p:nvSpPr>
        <p:spPr>
          <a:xfrm>
            <a:off x="481914" y="7117492"/>
            <a:ext cx="13901351" cy="1112108"/>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8">
            <a:extLst>
              <a:ext uri="{FF2B5EF4-FFF2-40B4-BE49-F238E27FC236}">
                <a16:creationId xmlns:a16="http://schemas.microsoft.com/office/drawing/2014/main" id="{C165E223-ADDE-43A4-BE51-4419B4E06810}"/>
              </a:ext>
            </a:extLst>
          </p:cNvPr>
          <p:cNvSpPr>
            <a:spLocks noGrp="1"/>
          </p:cNvSpPr>
          <p:nvPr>
            <p:ph type="title"/>
          </p:nvPr>
        </p:nvSpPr>
        <p:spPr/>
        <p:txBody>
          <a:bodyPr>
            <a:normAutofit fontScale="90000"/>
          </a:bodyPr>
          <a:lstStyle/>
          <a:p>
            <a:r>
              <a:rPr lang="en-GB" dirty="0">
                <a:hlinkClick r:id="rId2"/>
              </a:rPr>
              <a:t>https://digitalexplorer.dxc.com/se/techexcellence/dashboard</a:t>
            </a:r>
            <a:r>
              <a:rPr lang="en-GB" dirty="0"/>
              <a:t> </a:t>
            </a:r>
            <a:br>
              <a:rPr lang="en-GB" dirty="0"/>
            </a:br>
            <a:endParaRPr lang="en-GB" dirty="0"/>
          </a:p>
        </p:txBody>
      </p:sp>
      <p:sp>
        <p:nvSpPr>
          <p:cNvPr id="7" name="Rectangle 6">
            <a:extLst>
              <a:ext uri="{FF2B5EF4-FFF2-40B4-BE49-F238E27FC236}">
                <a16:creationId xmlns:a16="http://schemas.microsoft.com/office/drawing/2014/main" id="{ABF79711-8035-420D-B459-13DD7F931F5E}"/>
              </a:ext>
            </a:extLst>
          </p:cNvPr>
          <p:cNvSpPr/>
          <p:nvPr/>
        </p:nvSpPr>
        <p:spPr>
          <a:xfrm>
            <a:off x="835742" y="833075"/>
            <a:ext cx="12575458" cy="535531"/>
          </a:xfrm>
          <a:prstGeom prst="rect">
            <a:avLst/>
          </a:prstGeom>
        </p:spPr>
        <p:txBody>
          <a:bodyPr wrap="square">
            <a:spAutoFit/>
          </a:bodyPr>
          <a:lstStyle/>
          <a:p>
            <a:endParaRPr lang="en-GB" b="1" dirty="0"/>
          </a:p>
        </p:txBody>
      </p:sp>
      <p:pic>
        <p:nvPicPr>
          <p:cNvPr id="4" name="Picture 3">
            <a:extLst>
              <a:ext uri="{FF2B5EF4-FFF2-40B4-BE49-F238E27FC236}">
                <a16:creationId xmlns:a16="http://schemas.microsoft.com/office/drawing/2014/main" id="{A13313C3-E7FF-42F6-B73A-94D2395CCE34}"/>
              </a:ext>
            </a:extLst>
          </p:cNvPr>
          <p:cNvPicPr>
            <a:picLocks noChangeAspect="1"/>
          </p:cNvPicPr>
          <p:nvPr/>
        </p:nvPicPr>
        <p:blipFill>
          <a:blip r:embed="rId3"/>
          <a:stretch>
            <a:fillRect/>
          </a:stretch>
        </p:blipFill>
        <p:spPr>
          <a:xfrm>
            <a:off x="1748413" y="1337236"/>
            <a:ext cx="11133574" cy="6720735"/>
          </a:xfrm>
          <a:prstGeom prst="rect">
            <a:avLst/>
          </a:prstGeom>
          <a:ln>
            <a:solidFill>
              <a:schemeClr val="accent1"/>
            </a:solidFill>
          </a:ln>
        </p:spPr>
      </p:pic>
    </p:spTree>
    <p:extLst>
      <p:ext uri="{BB962C8B-B14F-4D97-AF65-F5344CB8AC3E}">
        <p14:creationId xmlns:p14="http://schemas.microsoft.com/office/powerpoint/2010/main" val="329156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B6FD-952C-4695-833D-2305E0F705A4}"/>
              </a:ext>
            </a:extLst>
          </p:cNvPr>
          <p:cNvSpPr>
            <a:spLocks noGrp="1"/>
          </p:cNvSpPr>
          <p:nvPr>
            <p:ph type="title"/>
          </p:nvPr>
        </p:nvSpPr>
        <p:spPr/>
        <p:txBody>
          <a:bodyPr/>
          <a:lstStyle/>
          <a:p>
            <a:r>
              <a:rPr lang="en-GB" dirty="0"/>
              <a:t>Award Process </a:t>
            </a:r>
          </a:p>
        </p:txBody>
      </p:sp>
      <p:graphicFrame>
        <p:nvGraphicFramePr>
          <p:cNvPr id="4" name="Content Placeholder 3">
            <a:extLst>
              <a:ext uri="{FF2B5EF4-FFF2-40B4-BE49-F238E27FC236}">
                <a16:creationId xmlns:a16="http://schemas.microsoft.com/office/drawing/2014/main" id="{C8B0B517-2726-44FE-B4D2-60DB37156380}"/>
              </a:ext>
            </a:extLst>
          </p:cNvPr>
          <p:cNvGraphicFramePr>
            <a:graphicFrameLocks noGrp="1"/>
          </p:cNvGraphicFramePr>
          <p:nvPr>
            <p:ph idx="1"/>
            <p:extLst>
              <p:ext uri="{D42A27DB-BD31-4B8C-83A1-F6EECF244321}">
                <p14:modId xmlns:p14="http://schemas.microsoft.com/office/powerpoint/2010/main" val="3274165406"/>
              </p:ext>
            </p:extLst>
          </p:nvPr>
        </p:nvGraphicFramePr>
        <p:xfrm>
          <a:off x="685800" y="872837"/>
          <a:ext cx="132588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Up 4">
            <a:extLst>
              <a:ext uri="{FF2B5EF4-FFF2-40B4-BE49-F238E27FC236}">
                <a16:creationId xmlns:a16="http://schemas.microsoft.com/office/drawing/2014/main" id="{F181E73F-40A6-448D-B6BD-41E33F686509}"/>
              </a:ext>
            </a:extLst>
          </p:cNvPr>
          <p:cNvSpPr/>
          <p:nvPr/>
        </p:nvSpPr>
        <p:spPr>
          <a:xfrm>
            <a:off x="9480415" y="4492779"/>
            <a:ext cx="1410511" cy="1549741"/>
          </a:xfrm>
          <a:prstGeom prst="upArrow">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A16BB8B-A974-444F-AE9E-A8DF07BC22CB}"/>
              </a:ext>
            </a:extLst>
          </p:cNvPr>
          <p:cNvSpPr txBox="1"/>
          <p:nvPr/>
        </p:nvSpPr>
        <p:spPr>
          <a:xfrm>
            <a:off x="685800" y="2105807"/>
            <a:ext cx="1960123" cy="307777"/>
          </a:xfrm>
          <a:prstGeom prst="rect">
            <a:avLst/>
          </a:prstGeom>
          <a:noFill/>
        </p:spPr>
        <p:txBody>
          <a:bodyPr wrap="square" rtlCol="0">
            <a:spAutoFit/>
          </a:bodyPr>
          <a:lstStyle/>
          <a:p>
            <a:pPr algn="ctr"/>
            <a:r>
              <a:rPr lang="en-GB" sz="1400" b="1" dirty="0"/>
              <a:t>September 1</a:t>
            </a:r>
            <a:r>
              <a:rPr lang="en-GB" sz="1400" b="1" baseline="30000" dirty="0"/>
              <a:t>st</a:t>
            </a:r>
            <a:r>
              <a:rPr lang="en-GB" sz="1400" b="1" dirty="0"/>
              <a:t> ~ 17th</a:t>
            </a:r>
          </a:p>
        </p:txBody>
      </p:sp>
      <p:sp>
        <p:nvSpPr>
          <p:cNvPr id="7" name="TextBox 6">
            <a:extLst>
              <a:ext uri="{FF2B5EF4-FFF2-40B4-BE49-F238E27FC236}">
                <a16:creationId xmlns:a16="http://schemas.microsoft.com/office/drawing/2014/main" id="{6E5D41C2-4665-4F16-8605-C25991978DF1}"/>
              </a:ext>
            </a:extLst>
          </p:cNvPr>
          <p:cNvSpPr txBox="1"/>
          <p:nvPr/>
        </p:nvSpPr>
        <p:spPr>
          <a:xfrm>
            <a:off x="3464668" y="2105807"/>
            <a:ext cx="1960123" cy="307777"/>
          </a:xfrm>
          <a:prstGeom prst="rect">
            <a:avLst/>
          </a:prstGeom>
          <a:noFill/>
        </p:spPr>
        <p:txBody>
          <a:bodyPr wrap="square" rtlCol="0">
            <a:spAutoFit/>
          </a:bodyPr>
          <a:lstStyle/>
          <a:p>
            <a:pPr algn="ctr"/>
            <a:r>
              <a:rPr lang="en-GB" sz="1400" b="1" dirty="0"/>
              <a:t>October 1</a:t>
            </a:r>
            <a:r>
              <a:rPr lang="en-GB" sz="1400" b="1" baseline="30000" dirty="0"/>
              <a:t>st</a:t>
            </a:r>
            <a:endParaRPr lang="en-GB" sz="1400" b="1" dirty="0"/>
          </a:p>
        </p:txBody>
      </p:sp>
      <p:sp>
        <p:nvSpPr>
          <p:cNvPr id="8" name="TextBox 7">
            <a:extLst>
              <a:ext uri="{FF2B5EF4-FFF2-40B4-BE49-F238E27FC236}">
                <a16:creationId xmlns:a16="http://schemas.microsoft.com/office/drawing/2014/main" id="{788FB6AB-40DC-40F0-A9B5-26EBD817E87F}"/>
              </a:ext>
            </a:extLst>
          </p:cNvPr>
          <p:cNvSpPr txBox="1"/>
          <p:nvPr/>
        </p:nvSpPr>
        <p:spPr>
          <a:xfrm>
            <a:off x="6243536" y="2105807"/>
            <a:ext cx="1960123" cy="307777"/>
          </a:xfrm>
          <a:prstGeom prst="rect">
            <a:avLst/>
          </a:prstGeom>
          <a:noFill/>
        </p:spPr>
        <p:txBody>
          <a:bodyPr wrap="square" rtlCol="0">
            <a:spAutoFit/>
          </a:bodyPr>
          <a:lstStyle/>
          <a:p>
            <a:pPr algn="ctr"/>
            <a:r>
              <a:rPr lang="en-GB" sz="1400" b="1" dirty="0"/>
              <a:t>October 10</a:t>
            </a:r>
            <a:r>
              <a:rPr lang="en-GB" sz="1400" b="1" baseline="30000" dirty="0"/>
              <a:t>th</a:t>
            </a:r>
            <a:endParaRPr lang="en-GB" sz="1400" b="1" dirty="0"/>
          </a:p>
        </p:txBody>
      </p:sp>
      <p:sp>
        <p:nvSpPr>
          <p:cNvPr id="9" name="TextBox 8">
            <a:extLst>
              <a:ext uri="{FF2B5EF4-FFF2-40B4-BE49-F238E27FC236}">
                <a16:creationId xmlns:a16="http://schemas.microsoft.com/office/drawing/2014/main" id="{E5706CEB-932F-4A1B-92D1-3266507CC855}"/>
              </a:ext>
            </a:extLst>
          </p:cNvPr>
          <p:cNvSpPr txBox="1"/>
          <p:nvPr/>
        </p:nvSpPr>
        <p:spPr>
          <a:xfrm>
            <a:off x="9205608" y="2105807"/>
            <a:ext cx="1776919" cy="307777"/>
          </a:xfrm>
          <a:prstGeom prst="rect">
            <a:avLst/>
          </a:prstGeom>
          <a:noFill/>
        </p:spPr>
        <p:txBody>
          <a:bodyPr wrap="square" rtlCol="0">
            <a:spAutoFit/>
          </a:bodyPr>
          <a:lstStyle/>
          <a:p>
            <a:pPr algn="ctr"/>
            <a:r>
              <a:rPr lang="en-GB" sz="1400" b="1" dirty="0"/>
              <a:t>October 15</a:t>
            </a:r>
            <a:r>
              <a:rPr lang="en-GB" sz="1400" b="1" baseline="30000" dirty="0"/>
              <a:t>th</a:t>
            </a:r>
            <a:endParaRPr lang="en-GB" sz="1400" b="1" dirty="0"/>
          </a:p>
        </p:txBody>
      </p:sp>
      <p:sp>
        <p:nvSpPr>
          <p:cNvPr id="10" name="TextBox 9">
            <a:extLst>
              <a:ext uri="{FF2B5EF4-FFF2-40B4-BE49-F238E27FC236}">
                <a16:creationId xmlns:a16="http://schemas.microsoft.com/office/drawing/2014/main" id="{4EFA97DF-04F0-4B62-ADE3-95AEC29AA72D}"/>
              </a:ext>
            </a:extLst>
          </p:cNvPr>
          <p:cNvSpPr txBox="1"/>
          <p:nvPr/>
        </p:nvSpPr>
        <p:spPr>
          <a:xfrm>
            <a:off x="11984476" y="2057399"/>
            <a:ext cx="1960124" cy="307777"/>
          </a:xfrm>
          <a:prstGeom prst="rect">
            <a:avLst/>
          </a:prstGeom>
          <a:noFill/>
        </p:spPr>
        <p:txBody>
          <a:bodyPr wrap="square" rtlCol="0">
            <a:spAutoFit/>
          </a:bodyPr>
          <a:lstStyle/>
          <a:p>
            <a:pPr algn="ctr"/>
            <a:r>
              <a:rPr lang="en-GB" sz="1400" b="1" dirty="0"/>
              <a:t>December</a:t>
            </a:r>
          </a:p>
        </p:txBody>
      </p:sp>
      <p:sp>
        <p:nvSpPr>
          <p:cNvPr id="12" name="TextBox 11">
            <a:extLst>
              <a:ext uri="{FF2B5EF4-FFF2-40B4-BE49-F238E27FC236}">
                <a16:creationId xmlns:a16="http://schemas.microsoft.com/office/drawing/2014/main" id="{BFCA4A2B-2AC6-456B-A960-34101C11D62C}"/>
              </a:ext>
            </a:extLst>
          </p:cNvPr>
          <p:cNvSpPr txBox="1"/>
          <p:nvPr/>
        </p:nvSpPr>
        <p:spPr>
          <a:xfrm>
            <a:off x="9205608" y="6121705"/>
            <a:ext cx="1960123" cy="307777"/>
          </a:xfrm>
          <a:prstGeom prst="rect">
            <a:avLst/>
          </a:prstGeom>
          <a:noFill/>
        </p:spPr>
        <p:txBody>
          <a:bodyPr wrap="square" rtlCol="0">
            <a:spAutoFit/>
          </a:bodyPr>
          <a:lstStyle/>
          <a:p>
            <a:pPr algn="ctr"/>
            <a:r>
              <a:rPr lang="en-GB" sz="1400" b="1" dirty="0"/>
              <a:t>WE ARE HERE</a:t>
            </a:r>
          </a:p>
        </p:txBody>
      </p:sp>
    </p:spTree>
    <p:extLst>
      <p:ext uri="{BB962C8B-B14F-4D97-AF65-F5344CB8AC3E}">
        <p14:creationId xmlns:p14="http://schemas.microsoft.com/office/powerpoint/2010/main" val="427818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FY2019 Award Schedule</a:t>
            </a:r>
          </a:p>
        </p:txBody>
      </p:sp>
      <p:graphicFrame>
        <p:nvGraphicFramePr>
          <p:cNvPr id="2" name="Table 1">
            <a:extLst>
              <a:ext uri="{FF2B5EF4-FFF2-40B4-BE49-F238E27FC236}">
                <a16:creationId xmlns:a16="http://schemas.microsoft.com/office/drawing/2014/main" id="{6F60556D-2F51-4F81-8CD8-D1FDD542A874}"/>
              </a:ext>
            </a:extLst>
          </p:cNvPr>
          <p:cNvGraphicFramePr>
            <a:graphicFrameLocks noGrp="1"/>
          </p:cNvGraphicFramePr>
          <p:nvPr>
            <p:extLst>
              <p:ext uri="{D42A27DB-BD31-4B8C-83A1-F6EECF244321}">
                <p14:modId xmlns:p14="http://schemas.microsoft.com/office/powerpoint/2010/main" val="1744363133"/>
              </p:ext>
            </p:extLst>
          </p:nvPr>
        </p:nvGraphicFramePr>
        <p:xfrm>
          <a:off x="990601" y="2337954"/>
          <a:ext cx="12649198" cy="2651760"/>
        </p:xfrm>
        <a:graphic>
          <a:graphicData uri="http://schemas.openxmlformats.org/drawingml/2006/table">
            <a:tbl>
              <a:tblPr firstRow="1" bandRow="1">
                <a:tableStyleId>{45BD5076-5073-49C7-9E08-65982F3C9860}</a:tableStyleId>
              </a:tblPr>
              <a:tblGrid>
                <a:gridCol w="2968335">
                  <a:extLst>
                    <a:ext uri="{9D8B030D-6E8A-4147-A177-3AD203B41FA5}">
                      <a16:colId xmlns:a16="http://schemas.microsoft.com/office/drawing/2014/main" val="444172645"/>
                    </a:ext>
                  </a:extLst>
                </a:gridCol>
                <a:gridCol w="9680863">
                  <a:extLst>
                    <a:ext uri="{9D8B030D-6E8A-4147-A177-3AD203B41FA5}">
                      <a16:colId xmlns:a16="http://schemas.microsoft.com/office/drawing/2014/main" val="3594733035"/>
                    </a:ext>
                  </a:extLst>
                </a:gridCol>
              </a:tblGrid>
              <a:tr h="370840">
                <a:tc>
                  <a:txBody>
                    <a:bodyPr/>
                    <a:lstStyle/>
                    <a:p>
                      <a:r>
                        <a:rPr lang="en-GB" sz="2400" b="0" dirty="0">
                          <a:latin typeface="+mn-lt"/>
                        </a:rPr>
                        <a:t>September 1 – 17</a:t>
                      </a:r>
                      <a:endParaRPr lang="en-US" sz="24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Field submits solutions to Digital Explorer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068886"/>
                  </a:ext>
                </a:extLst>
              </a:tr>
              <a:tr h="370840">
                <a:tc>
                  <a:txBody>
                    <a:bodyPr/>
                    <a:lstStyle/>
                    <a:p>
                      <a:r>
                        <a:rPr lang="en-US" sz="2400" b="0" dirty="0">
                          <a:latin typeface="+mn-lt"/>
                        </a:rPr>
                        <a:t>October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Regional CTO nominations due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04941"/>
                  </a:ext>
                </a:extLst>
              </a:tr>
              <a:tr h="370840">
                <a:tc>
                  <a:txBody>
                    <a:bodyPr/>
                    <a:lstStyle/>
                    <a:p>
                      <a:r>
                        <a:rPr lang="en-US" sz="2400" b="0" dirty="0">
                          <a:latin typeface="+mn-lt"/>
                        </a:rPr>
                        <a:t>October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Industry, Offering, Delivery CTO reviews complete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326223"/>
                  </a:ext>
                </a:extLst>
              </a:tr>
              <a:tr h="370840">
                <a:tc>
                  <a:txBody>
                    <a:bodyPr/>
                    <a:lstStyle/>
                    <a:p>
                      <a:r>
                        <a:rPr lang="en-US" sz="2400" b="1" dirty="0">
                          <a:latin typeface="+mn-lt"/>
                        </a:rPr>
                        <a:t>October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latin typeface="+mn-lt"/>
                        </a:rPr>
                        <a:t>Global CTO presents recommended winners to Decision Committee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1879485"/>
                  </a:ext>
                </a:extLst>
              </a:tr>
              <a:tr h="370840">
                <a:tc>
                  <a:txBody>
                    <a:bodyPr/>
                    <a:lstStyle/>
                    <a:p>
                      <a:r>
                        <a:rPr lang="en-US" sz="2400" b="0" dirty="0">
                          <a:latin typeface="+mn-lt"/>
                        </a:rPr>
                        <a:t>December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Winners Notified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343550"/>
                  </a:ext>
                </a:extLst>
              </a:tr>
            </a:tbl>
          </a:graphicData>
        </a:graphic>
      </p:graphicFrame>
    </p:spTree>
    <p:extLst>
      <p:ext uri="{BB962C8B-B14F-4D97-AF65-F5344CB8AC3E}">
        <p14:creationId xmlns:p14="http://schemas.microsoft.com/office/powerpoint/2010/main" val="427080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3BF-4C20-41AF-8840-6AE03B9A601C}"/>
              </a:ext>
            </a:extLst>
          </p:cNvPr>
          <p:cNvSpPr>
            <a:spLocks noGrp="1"/>
          </p:cNvSpPr>
          <p:nvPr>
            <p:ph type="title"/>
          </p:nvPr>
        </p:nvSpPr>
        <p:spPr/>
        <p:txBody>
          <a:bodyPr/>
          <a:lstStyle/>
          <a:p>
            <a:r>
              <a:rPr lang="en-GB" dirty="0"/>
              <a:t>Award Selection Criteria</a:t>
            </a:r>
          </a:p>
        </p:txBody>
      </p:sp>
      <p:sp>
        <p:nvSpPr>
          <p:cNvPr id="3" name="Content Placeholder 2">
            <a:extLst>
              <a:ext uri="{FF2B5EF4-FFF2-40B4-BE49-F238E27FC236}">
                <a16:creationId xmlns:a16="http://schemas.microsoft.com/office/drawing/2014/main" id="{C22ECAFE-60C8-4179-88AB-DF1C4A6F78AA}"/>
              </a:ext>
            </a:extLst>
          </p:cNvPr>
          <p:cNvSpPr>
            <a:spLocks noGrp="1"/>
          </p:cNvSpPr>
          <p:nvPr>
            <p:ph idx="1"/>
          </p:nvPr>
        </p:nvSpPr>
        <p:spPr>
          <a:xfrm>
            <a:off x="685800" y="1735281"/>
            <a:ext cx="13258800" cy="4759038"/>
          </a:xfrm>
        </p:spPr>
        <p:txBody>
          <a:bodyPr numCol="1">
            <a:normAutofit/>
          </a:bodyPr>
          <a:lstStyle/>
          <a:p>
            <a:pPr marL="0" indent="0">
              <a:buNone/>
            </a:pPr>
            <a:r>
              <a:rPr lang="en-GB" sz="2400" dirty="0"/>
              <a:t>Technology Excellence</a:t>
            </a:r>
          </a:p>
          <a:p>
            <a:pPr marL="0" indent="0">
              <a:spcBef>
                <a:spcPts val="600"/>
              </a:spcBef>
              <a:buNone/>
            </a:pPr>
            <a:r>
              <a:rPr lang="en-US" b="0" dirty="0"/>
              <a:t>The deep technology acumen, domain knowledge and product expertise the team applied to create a world-class solution for the client that demonstrates a key transformational shift(s) and moves the client along its digital transformation journey. The high levels of design, development, integration and leverage of open and/or next-gen technologies the team demonstrated.</a:t>
            </a:r>
          </a:p>
          <a:p>
            <a:pPr marL="0" indent="0">
              <a:spcBef>
                <a:spcPts val="1800"/>
              </a:spcBef>
              <a:buNone/>
            </a:pPr>
            <a:r>
              <a:rPr lang="en-GB" sz="2400" dirty="0"/>
              <a:t>Execution Excellence</a:t>
            </a:r>
          </a:p>
          <a:p>
            <a:pPr marL="0" indent="0">
              <a:spcBef>
                <a:spcPts val="600"/>
              </a:spcBef>
              <a:buNone/>
            </a:pPr>
            <a:r>
              <a:rPr lang="en-US" b="0" dirty="0"/>
              <a:t>The technological and process-driven precision the team applied, including timeliness and cost-effectiveness.</a:t>
            </a:r>
            <a:endParaRPr lang="en-GB" dirty="0"/>
          </a:p>
          <a:p>
            <a:pPr marL="0" indent="0">
              <a:spcBef>
                <a:spcPts val="1800"/>
              </a:spcBef>
              <a:buNone/>
            </a:pPr>
            <a:r>
              <a:rPr lang="en-GB" sz="2400" dirty="0"/>
              <a:t>Results</a:t>
            </a:r>
          </a:p>
          <a:p>
            <a:pPr marL="0" indent="0">
              <a:spcBef>
                <a:spcPts val="600"/>
              </a:spcBef>
              <a:buNone/>
            </a:pPr>
            <a:r>
              <a:rPr lang="en-US" b="0" dirty="0"/>
              <a:t>The meaningful value for the client and DXC Technology that resulted from the team’s work. This could be a new core capability, an innovation, significant savings, or new use for a solution from our portfolio.</a:t>
            </a:r>
          </a:p>
          <a:p>
            <a:pPr marL="0" indent="0">
              <a:spcBef>
                <a:spcPts val="600"/>
              </a:spcBef>
              <a:buNone/>
            </a:pPr>
            <a:endParaRPr lang="en-US" b="0" dirty="0"/>
          </a:p>
          <a:p>
            <a:pPr marL="0" indent="0">
              <a:spcBef>
                <a:spcPts val="600"/>
              </a:spcBef>
              <a:buNone/>
            </a:pPr>
            <a:r>
              <a:rPr lang="en-GB" dirty="0"/>
              <a:t>Solutions must be delivered to the client. Internal projects are not eligible.</a:t>
            </a:r>
          </a:p>
        </p:txBody>
      </p:sp>
    </p:spTree>
    <p:extLst>
      <p:ext uri="{BB962C8B-B14F-4D97-AF65-F5344CB8AC3E}">
        <p14:creationId xmlns:p14="http://schemas.microsoft.com/office/powerpoint/2010/main" val="27363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3BF-4C20-41AF-8840-6AE03B9A601C}"/>
              </a:ext>
            </a:extLst>
          </p:cNvPr>
          <p:cNvSpPr>
            <a:spLocks noGrp="1"/>
          </p:cNvSpPr>
          <p:nvPr>
            <p:ph type="title"/>
          </p:nvPr>
        </p:nvSpPr>
        <p:spPr/>
        <p:txBody>
          <a:bodyPr/>
          <a:lstStyle/>
          <a:p>
            <a:r>
              <a:rPr lang="en-GB" dirty="0"/>
              <a:t>Recommendations</a:t>
            </a:r>
          </a:p>
        </p:txBody>
      </p:sp>
      <p:graphicFrame>
        <p:nvGraphicFramePr>
          <p:cNvPr id="4" name="Content Placeholder 3">
            <a:extLst>
              <a:ext uri="{FF2B5EF4-FFF2-40B4-BE49-F238E27FC236}">
                <a16:creationId xmlns:a16="http://schemas.microsoft.com/office/drawing/2014/main" id="{67E0558C-76AC-48E6-A1F3-25D4456146C9}"/>
              </a:ext>
            </a:extLst>
          </p:cNvPr>
          <p:cNvGraphicFramePr>
            <a:graphicFrameLocks noGrp="1"/>
          </p:cNvGraphicFramePr>
          <p:nvPr>
            <p:ph idx="1"/>
            <p:extLst>
              <p:ext uri="{D42A27DB-BD31-4B8C-83A1-F6EECF244321}">
                <p14:modId xmlns:p14="http://schemas.microsoft.com/office/powerpoint/2010/main" val="1068003104"/>
              </p:ext>
            </p:extLst>
          </p:nvPr>
        </p:nvGraphicFramePr>
        <p:xfrm>
          <a:off x="685800" y="2016125"/>
          <a:ext cx="13258800" cy="3683000"/>
        </p:xfrm>
        <a:graphic>
          <a:graphicData uri="http://schemas.openxmlformats.org/drawingml/2006/table">
            <a:tbl>
              <a:tblPr firstRow="1" bandRow="1">
                <a:tableStyleId>{45BD5076-5073-49C7-9E08-65982F3C9860}</a:tableStyleId>
              </a:tblPr>
              <a:tblGrid>
                <a:gridCol w="5321710">
                  <a:extLst>
                    <a:ext uri="{9D8B030D-6E8A-4147-A177-3AD203B41FA5}">
                      <a16:colId xmlns:a16="http://schemas.microsoft.com/office/drawing/2014/main" val="3034841924"/>
                    </a:ext>
                  </a:extLst>
                </a:gridCol>
                <a:gridCol w="2192593">
                  <a:extLst>
                    <a:ext uri="{9D8B030D-6E8A-4147-A177-3AD203B41FA5}">
                      <a16:colId xmlns:a16="http://schemas.microsoft.com/office/drawing/2014/main" val="3251275459"/>
                    </a:ext>
                  </a:extLst>
                </a:gridCol>
                <a:gridCol w="5744497">
                  <a:extLst>
                    <a:ext uri="{9D8B030D-6E8A-4147-A177-3AD203B41FA5}">
                      <a16:colId xmlns:a16="http://schemas.microsoft.com/office/drawing/2014/main" val="253977587"/>
                    </a:ext>
                  </a:extLst>
                </a:gridCol>
              </a:tblGrid>
              <a:tr h="370840">
                <a:tc>
                  <a:txBody>
                    <a:bodyPr/>
                    <a:lstStyle/>
                    <a:p>
                      <a:r>
                        <a:rPr lang="en-GB" dirty="0"/>
                        <a:t>Category</a:t>
                      </a:r>
                    </a:p>
                  </a:txBody>
                  <a:tcPr/>
                </a:tc>
                <a:tc>
                  <a:txBody>
                    <a:bodyPr/>
                    <a:lstStyle/>
                    <a:p>
                      <a:r>
                        <a:rPr lang="en-GB" dirty="0"/>
                        <a:t>Reviewers</a:t>
                      </a:r>
                    </a:p>
                  </a:txBody>
                  <a:tcPr/>
                </a:tc>
                <a:tc>
                  <a:txBody>
                    <a:bodyPr/>
                    <a:lstStyle/>
                    <a:p>
                      <a:pPr algn="r"/>
                      <a:r>
                        <a:rPr lang="en-GB" dirty="0"/>
                        <a:t>Selection (click to view)</a:t>
                      </a:r>
                    </a:p>
                  </a:txBody>
                  <a:tcPr/>
                </a:tc>
                <a:extLst>
                  <a:ext uri="{0D108BD9-81ED-4DB2-BD59-A6C34878D82A}">
                    <a16:rowId xmlns:a16="http://schemas.microsoft.com/office/drawing/2014/main" val="2574498644"/>
                  </a:ext>
                </a:extLst>
              </a:tr>
              <a:tr h="370840">
                <a:tc>
                  <a:txBody>
                    <a:bodyPr/>
                    <a:lstStyle/>
                    <a:p>
                      <a:r>
                        <a:rPr lang="en-GB" dirty="0"/>
                        <a:t>Agile Applications and Digital Experiences</a:t>
                      </a:r>
                    </a:p>
                  </a:txBody>
                  <a:tcPr/>
                </a:tc>
                <a:tc>
                  <a:txBody>
                    <a:bodyPr/>
                    <a:lstStyle/>
                    <a:p>
                      <a:r>
                        <a:rPr lang="en-GB" dirty="0"/>
                        <a:t>JP Morgenthal</a:t>
                      </a:r>
                    </a:p>
                  </a:txBody>
                  <a:tcPr/>
                </a:tc>
                <a:tc>
                  <a:txBody>
                    <a:bodyPr/>
                    <a:lstStyle/>
                    <a:p>
                      <a:pPr algn="r"/>
                      <a:endParaRPr lang="en-GB" dirty="0"/>
                    </a:p>
                  </a:txBody>
                  <a:tcPr/>
                </a:tc>
                <a:extLst>
                  <a:ext uri="{0D108BD9-81ED-4DB2-BD59-A6C34878D82A}">
                    <a16:rowId xmlns:a16="http://schemas.microsoft.com/office/drawing/2014/main" val="3340671573"/>
                  </a:ext>
                </a:extLst>
              </a:tr>
              <a:tr h="370840">
                <a:tc>
                  <a:txBody>
                    <a:bodyPr/>
                    <a:lstStyle/>
                    <a:p>
                      <a:r>
                        <a:rPr lang="en-US" dirty="0"/>
                        <a:t>Enabling the Enterprise Through Hybrid Cloud</a:t>
                      </a:r>
                      <a:endParaRPr lang="en-GB" dirty="0"/>
                    </a:p>
                  </a:txBody>
                  <a:tcPr/>
                </a:tc>
                <a:tc>
                  <a:txBody>
                    <a:bodyPr/>
                    <a:lstStyle/>
                    <a:p>
                      <a:r>
                        <a:rPr lang="en-GB" dirty="0"/>
                        <a:t>Jim Miller</a:t>
                      </a:r>
                    </a:p>
                  </a:txBody>
                  <a:tcPr/>
                </a:tc>
                <a:tc>
                  <a:txBody>
                    <a:bodyPr/>
                    <a:lstStyle/>
                    <a:p>
                      <a:pPr algn="r"/>
                      <a:r>
                        <a:rPr lang="en-GB" dirty="0">
                          <a:hlinkClick r:id="rId2"/>
                        </a:rPr>
                        <a:t>Hybrid Cloud High Performance Computing (HPC)</a:t>
                      </a:r>
                      <a:r>
                        <a:rPr lang="en-GB" dirty="0"/>
                        <a:t> </a:t>
                      </a:r>
                    </a:p>
                  </a:txBody>
                  <a:tcPr/>
                </a:tc>
                <a:extLst>
                  <a:ext uri="{0D108BD9-81ED-4DB2-BD59-A6C34878D82A}">
                    <a16:rowId xmlns:a16="http://schemas.microsoft.com/office/drawing/2014/main" val="2419575379"/>
                  </a:ext>
                </a:extLst>
              </a:tr>
              <a:tr h="370840">
                <a:tc>
                  <a:txBody>
                    <a:bodyPr/>
                    <a:lstStyle/>
                    <a:p>
                      <a:r>
                        <a:rPr lang="en-US" dirty="0"/>
                        <a:t>Empowering Workforces with Invisible IT</a:t>
                      </a:r>
                      <a:endParaRPr lang="en-GB" dirty="0"/>
                    </a:p>
                  </a:txBody>
                  <a:tcPr/>
                </a:tc>
                <a:tc>
                  <a:txBody>
                    <a:bodyPr/>
                    <a:lstStyle/>
                    <a:p>
                      <a:r>
                        <a:rPr lang="en-GB" dirty="0"/>
                        <a:t>Marc Wilkinson</a:t>
                      </a:r>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1749845869"/>
                  </a:ext>
                </a:extLst>
              </a:tr>
              <a:tr h="370840">
                <a:tc>
                  <a:txBody>
                    <a:bodyPr/>
                    <a:lstStyle/>
                    <a:p>
                      <a:r>
                        <a:rPr lang="en-US" dirty="0"/>
                        <a:t>Thriving on Enterprise Data and Analytics</a:t>
                      </a:r>
                      <a:endParaRPr lang="en-GB" dirty="0"/>
                    </a:p>
                  </a:txBody>
                  <a:tcPr/>
                </a:tc>
                <a:tc>
                  <a:txBody>
                    <a:bodyPr/>
                    <a:lstStyle/>
                    <a:p>
                      <a:r>
                        <a:rPr lang="en-GB" dirty="0"/>
                        <a:t>Dragan </a:t>
                      </a:r>
                      <a:r>
                        <a:rPr lang="en-GB" dirty="0" err="1"/>
                        <a:t>Rakovich</a:t>
                      </a:r>
                      <a:endParaRPr lang="en-GB" dirty="0"/>
                    </a:p>
                  </a:txBody>
                  <a:tcPr/>
                </a:tc>
                <a:tc>
                  <a:txBody>
                    <a:bodyPr/>
                    <a:lstStyle/>
                    <a:p>
                      <a:pPr marL="0" algn="r" defTabSz="1463040" rtl="0" eaLnBrk="1" fontAlgn="ctr" latinLnBrk="0" hangingPunct="1"/>
                      <a:r>
                        <a:rPr lang="en-GB" sz="1800" kern="1200" dirty="0">
                          <a:solidFill>
                            <a:srgbClr val="000000"/>
                          </a:solidFill>
                          <a:latin typeface="+mn-lt"/>
                          <a:ea typeface="+mn-ea"/>
                          <a:cs typeface="+mn-cs"/>
                          <a:hlinkClick r:id="rId3">
                            <a:extLst>
                              <a:ext uri="{A12FA001-AC4F-418D-AE19-62706E023703}">
                                <ahyp:hlinkClr xmlns:ahyp="http://schemas.microsoft.com/office/drawing/2018/hyperlinkcolor" val="tx"/>
                              </a:ext>
                            </a:extLst>
                          </a:hlinkClick>
                        </a:rPr>
                        <a:t>Daimler IT for Autonomous Driving (IT4AD) </a:t>
                      </a:r>
                      <a:endParaRPr lang="en-GB" sz="1800" kern="1200" dirty="0">
                        <a:solidFill>
                          <a:srgbClr val="000000"/>
                        </a:solidFill>
                        <a:latin typeface="+mn-lt"/>
                        <a:ea typeface="+mn-ea"/>
                        <a:cs typeface="+mn-cs"/>
                      </a:endParaRPr>
                    </a:p>
                  </a:txBody>
                  <a:tcPr marL="0" marR="0" marT="0" marB="0" anchor="ctr"/>
                </a:tc>
                <a:extLst>
                  <a:ext uri="{0D108BD9-81ED-4DB2-BD59-A6C34878D82A}">
                    <a16:rowId xmlns:a16="http://schemas.microsoft.com/office/drawing/2014/main" val="52307980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Managing Enterprise Risk in a Connected World</a:t>
                      </a:r>
                      <a:endParaRPr lang="en-GB" dirty="0"/>
                    </a:p>
                  </a:txBody>
                  <a:tcPr/>
                </a:tc>
                <a:tc>
                  <a:txBody>
                    <a:bodyPr/>
                    <a:lstStyle/>
                    <a:p>
                      <a:r>
                        <a:rPr lang="en-GB" dirty="0"/>
                        <a:t>Chris Moyer</a:t>
                      </a:r>
                      <a:br>
                        <a:rPr lang="en-GB" dirty="0"/>
                      </a:br>
                      <a:r>
                        <a:rPr lang="en-GB" dirty="0"/>
                        <a:t>Ed Reynolds </a:t>
                      </a:r>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321479963"/>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Industry Specific Transformation</a:t>
                      </a:r>
                      <a:endParaRPr lang="en-GB" dirty="0"/>
                    </a:p>
                  </a:txBody>
                  <a:tcPr/>
                </a:tc>
                <a:tc>
                  <a:txBody>
                    <a:bodyPr/>
                    <a:lstStyle/>
                    <a:p>
                      <a:r>
                        <a:rPr lang="en-GB" dirty="0"/>
                        <a:t>Femi </a:t>
                      </a:r>
                      <a:r>
                        <a:rPr lang="en-GB" dirty="0" err="1"/>
                        <a:t>Ladega</a:t>
                      </a:r>
                      <a:br>
                        <a:rPr lang="en-GB" dirty="0"/>
                      </a:br>
                      <a:r>
                        <a:rPr lang="en-GB" dirty="0"/>
                        <a:t>Brian Wallace</a:t>
                      </a:r>
                      <a:br>
                        <a:rPr lang="en-GB" dirty="0"/>
                      </a:br>
                      <a:r>
                        <a:rPr lang="en-GB" dirty="0"/>
                        <a:t>Kavi Pelpola</a:t>
                      </a:r>
                    </a:p>
                    <a:p>
                      <a:r>
                        <a:rPr lang="en-GB" dirty="0"/>
                        <a:t>Neil Fagan</a:t>
                      </a:r>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3117622462"/>
                  </a:ext>
                </a:extLst>
              </a:tr>
            </a:tbl>
          </a:graphicData>
        </a:graphic>
      </p:graphicFrame>
    </p:spTree>
    <p:extLst>
      <p:ext uri="{BB962C8B-B14F-4D97-AF65-F5344CB8AC3E}">
        <p14:creationId xmlns:p14="http://schemas.microsoft.com/office/powerpoint/2010/main" val="224331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Rate and comment within Digital Explorer</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a:xfrm>
            <a:off x="685800" y="2057399"/>
            <a:ext cx="8809892" cy="5121275"/>
          </a:xfrm>
        </p:spPr>
        <p:txBody>
          <a:bodyPr/>
          <a:lstStyle/>
          <a:p>
            <a:pPr marL="0" indent="0">
              <a:buNone/>
            </a:pPr>
            <a:r>
              <a:rPr lang="en-GB" dirty="0"/>
              <a:t>As you review the solution within Digital Explorer, you have the option to use the ratings and comments option to provide direct feedback for the solution owners and also others who view the datasheet later.</a:t>
            </a:r>
          </a:p>
          <a:p>
            <a:pPr marL="0" indent="0">
              <a:buNone/>
            </a:pPr>
            <a:endParaRPr lang="en-GB" dirty="0"/>
          </a:p>
          <a:p>
            <a:pPr marL="0" indent="0">
              <a:buNone/>
            </a:pPr>
            <a:r>
              <a:rPr lang="en-GB" dirty="0"/>
              <a:t>Note : These comments are visible to anyone within DXC</a:t>
            </a:r>
          </a:p>
        </p:txBody>
      </p:sp>
      <p:pic>
        <p:nvPicPr>
          <p:cNvPr id="2" name="Picture 1">
            <a:extLst>
              <a:ext uri="{FF2B5EF4-FFF2-40B4-BE49-F238E27FC236}">
                <a16:creationId xmlns:a16="http://schemas.microsoft.com/office/drawing/2014/main" id="{3AAD04F6-C65C-49F7-B1FA-A0EFD8FC418B}"/>
              </a:ext>
            </a:extLst>
          </p:cNvPr>
          <p:cNvPicPr>
            <a:picLocks noChangeAspect="1"/>
          </p:cNvPicPr>
          <p:nvPr/>
        </p:nvPicPr>
        <p:blipFill>
          <a:blip r:embed="rId3"/>
          <a:stretch>
            <a:fillRect/>
          </a:stretch>
        </p:blipFill>
        <p:spPr>
          <a:xfrm>
            <a:off x="9737257" y="1873267"/>
            <a:ext cx="2990850" cy="4791075"/>
          </a:xfrm>
          <a:prstGeom prst="rect">
            <a:avLst/>
          </a:prstGeom>
        </p:spPr>
      </p:pic>
      <p:sp>
        <p:nvSpPr>
          <p:cNvPr id="3" name="TextBox 2">
            <a:extLst>
              <a:ext uri="{FF2B5EF4-FFF2-40B4-BE49-F238E27FC236}">
                <a16:creationId xmlns:a16="http://schemas.microsoft.com/office/drawing/2014/main" id="{C711842C-9991-4FFC-AAD0-DEBE4219FF37}"/>
              </a:ext>
            </a:extLst>
          </p:cNvPr>
          <p:cNvSpPr txBox="1"/>
          <p:nvPr/>
        </p:nvSpPr>
        <p:spPr>
          <a:xfrm>
            <a:off x="685800" y="5130190"/>
            <a:ext cx="8573181" cy="978729"/>
          </a:xfrm>
          <a:prstGeom prst="rect">
            <a:avLst/>
          </a:prstGeom>
          <a:noFill/>
        </p:spPr>
        <p:txBody>
          <a:bodyPr wrap="none" rtlCol="0">
            <a:spAutoFit/>
          </a:bodyPr>
          <a:lstStyle/>
          <a:p>
            <a:r>
              <a:rPr lang="en-GB" dirty="0"/>
              <a:t>@Dan please leave a comment at the time </a:t>
            </a:r>
            <a:br>
              <a:rPr lang="en-GB" dirty="0"/>
            </a:br>
            <a:r>
              <a:rPr lang="en-GB" dirty="0"/>
              <a:t>of the announcement against each winning solution</a:t>
            </a:r>
          </a:p>
        </p:txBody>
      </p:sp>
    </p:spTree>
    <p:extLst>
      <p:ext uri="{BB962C8B-B14F-4D97-AF65-F5344CB8AC3E}">
        <p14:creationId xmlns:p14="http://schemas.microsoft.com/office/powerpoint/2010/main" val="4263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3623-E395-49B1-AD6C-030307D45CA4}"/>
              </a:ext>
            </a:extLst>
          </p:cNvPr>
          <p:cNvSpPr>
            <a:spLocks noGrp="1"/>
          </p:cNvSpPr>
          <p:nvPr>
            <p:ph type="ctrTitle"/>
          </p:nvPr>
        </p:nvSpPr>
        <p:spPr/>
        <p:txBody>
          <a:bodyPr/>
          <a:lstStyle/>
          <a:p>
            <a:r>
              <a:rPr lang="en-GB" dirty="0"/>
              <a:t>Regional Selections</a:t>
            </a:r>
          </a:p>
        </p:txBody>
      </p:sp>
    </p:spTree>
    <p:extLst>
      <p:ext uri="{BB962C8B-B14F-4D97-AF65-F5344CB8AC3E}">
        <p14:creationId xmlns:p14="http://schemas.microsoft.com/office/powerpoint/2010/main" val="46947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GB" dirty="0"/>
              <a:t>Agile Applications and Digital Experiences</a:t>
            </a:r>
          </a:p>
        </p:txBody>
      </p:sp>
      <p:graphicFrame>
        <p:nvGraphicFramePr>
          <p:cNvPr id="4" name="Content Placeholder 3">
            <a:extLst>
              <a:ext uri="{FF2B5EF4-FFF2-40B4-BE49-F238E27FC236}">
                <a16:creationId xmlns:a16="http://schemas.microsoft.com/office/drawing/2014/main" id="{D94F9106-DDF0-475C-978C-9A0A5D90AE61}"/>
              </a:ext>
            </a:extLst>
          </p:cNvPr>
          <p:cNvGraphicFramePr>
            <a:graphicFrameLocks noGrp="1"/>
          </p:cNvGraphicFramePr>
          <p:nvPr>
            <p:ph idx="1"/>
            <p:extLst>
              <p:ext uri="{D42A27DB-BD31-4B8C-83A1-F6EECF244321}">
                <p14:modId xmlns:p14="http://schemas.microsoft.com/office/powerpoint/2010/main" val="1410283615"/>
              </p:ext>
            </p:extLst>
          </p:nvPr>
        </p:nvGraphicFramePr>
        <p:xfrm>
          <a:off x="685800" y="2057400"/>
          <a:ext cx="13283997" cy="367792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Digital Transformation - Crew Training Instructor Self Scheduling Responsive Web Application</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American Airlines</a:t>
                      </a:r>
                      <a:endParaRPr lang="en-GB" sz="1800" kern="1200" dirty="0">
                        <a:solidFill>
                          <a:srgbClr val="000000"/>
                        </a:solidFill>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u="sng" kern="1200" dirty="0">
                          <a:solidFill>
                            <a:srgbClr val="000000"/>
                          </a:solidFill>
                          <a:effectLst/>
                          <a:latin typeface="+mn-lt"/>
                          <a:ea typeface="+mn-ea"/>
                          <a:cs typeface="+mn-cs"/>
                          <a:hlinkClick r:id="rId2"/>
                        </a:rPr>
                        <a:t>Ctrl-Click to view</a:t>
                      </a:r>
                      <a:endParaRPr lang="en-GB" sz="1800" kern="1200" dirty="0">
                        <a:solidFill>
                          <a:srgbClr val="000000"/>
                        </a:solidFill>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3499225320"/>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India Post Bank Countrywide Banking Solution</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India Post Bank</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SG" sz="1800" kern="1200" dirty="0">
                          <a:solidFill>
                            <a:srgbClr val="000000"/>
                          </a:solidFill>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SG" sz="1800" kern="1200" dirty="0">
                        <a:solidFill>
                          <a:srgbClr val="000000"/>
                        </a:solidFill>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192751552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XR (Mixed Reality) Forensics</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Government law enforcement agency</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1908912975"/>
                  </a:ext>
                </a:extLst>
              </a:tr>
              <a:tr h="370840">
                <a:tc rowSpan="2">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DTU set up and Agile and DevOps project solution</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nchor="ctr"/>
                </a:tc>
                <a:tc rowSpan="2">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Zurich EMEA</a:t>
                      </a:r>
                    </a:p>
                  </a:txBody>
                  <a:tcPr anchor="ctr"/>
                </a:tc>
                <a:tc rowSpan="2">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5">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rowSpan="2">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4020895344"/>
                  </a:ext>
                </a:extLst>
              </a:tr>
              <a:tr h="370840">
                <a:tc vMerge="1">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S Europe</a:t>
                      </a:r>
                    </a:p>
                  </a:txBody>
                  <a:tcPr anchor="ctr"/>
                </a:tc>
                <a:tc vMerge="1">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vMerge="1">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vMerge="1">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4447616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UKIIMEA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1927198262"/>
                  </a:ext>
                </a:extLst>
              </a:tr>
            </a:tbl>
          </a:graphicData>
        </a:graphic>
      </p:graphicFrame>
      <p:sp>
        <p:nvSpPr>
          <p:cNvPr id="6" name="TextBox 5">
            <a:extLst>
              <a:ext uri="{FF2B5EF4-FFF2-40B4-BE49-F238E27FC236}">
                <a16:creationId xmlns:a16="http://schemas.microsoft.com/office/drawing/2014/main" id="{31963D83-EF8B-4EAF-AE2A-210F99FF1B0A}"/>
              </a:ext>
            </a:extLst>
          </p:cNvPr>
          <p:cNvSpPr txBox="1"/>
          <p:nvPr/>
        </p:nvSpPr>
        <p:spPr>
          <a:xfrm>
            <a:off x="685800" y="6490127"/>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16132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Custom 18">
      <a:dk1>
        <a:srgbClr val="000000"/>
      </a:dk1>
      <a:lt1>
        <a:srgbClr val="FFFFFF"/>
      </a:lt1>
      <a:dk2>
        <a:srgbClr val="000000"/>
      </a:dk2>
      <a:lt2>
        <a:srgbClr val="FFFFFF"/>
      </a:lt2>
      <a:accent1>
        <a:srgbClr val="000000"/>
      </a:accent1>
      <a:accent2>
        <a:srgbClr val="666666"/>
      </a:accent2>
      <a:accent3>
        <a:srgbClr val="D9D9D9"/>
      </a:accent3>
      <a:accent4>
        <a:srgbClr val="FFED00"/>
      </a:accent4>
      <a:accent5>
        <a:srgbClr val="64FF00"/>
      </a:accent5>
      <a:accent6>
        <a:srgbClr val="00C9FF"/>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2" id="{94AB146E-232F-441B-A512-394E8F655083}" vid="{820694B0-1355-424B-83CD-D5C5613480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 Template</Template>
  <TotalTime>1215</TotalTime>
  <Words>3308</Words>
  <Application>Microsoft Office PowerPoint</Application>
  <PresentationFormat>Custom</PresentationFormat>
  <Paragraphs>683</Paragraphs>
  <Slides>26</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DXC</vt:lpstr>
      <vt:lpstr>Award for Technical Excellence FY2019  Final CTO Review</vt:lpstr>
      <vt:lpstr>The Award</vt:lpstr>
      <vt:lpstr>Award Process </vt:lpstr>
      <vt:lpstr>FY2019 Award Schedule</vt:lpstr>
      <vt:lpstr>Award Selection Criteria</vt:lpstr>
      <vt:lpstr>Recommendations</vt:lpstr>
      <vt:lpstr>Rate and comment within Digital Explorer</vt:lpstr>
      <vt:lpstr>Regional Selections</vt:lpstr>
      <vt:lpstr>Agile Applications and Digital Experiences</vt:lpstr>
      <vt:lpstr>Enabling the Enterprise Through Hybrid Cloud</vt:lpstr>
      <vt:lpstr>Empowering Workforces with Invisible IT</vt:lpstr>
      <vt:lpstr>Thriving on Enterprise Data and Analytics</vt:lpstr>
      <vt:lpstr>Managing Enterprise Risk in a Connected World</vt:lpstr>
      <vt:lpstr>Industry Specific Transformation</vt:lpstr>
      <vt:lpstr>All Submissions</vt:lpstr>
      <vt:lpstr>List of submissions – AMS (1)</vt:lpstr>
      <vt:lpstr>List of submissions – AMS (2)</vt:lpstr>
      <vt:lpstr>List of submissions - ANZ</vt:lpstr>
      <vt:lpstr>List of submissions - ASIA</vt:lpstr>
      <vt:lpstr>List of submissions – N &amp; C Europe (1)</vt:lpstr>
      <vt:lpstr>List of submissions – N &amp; C Europe (2)</vt:lpstr>
      <vt:lpstr>List of submissions – N &amp; C Europe (3)</vt:lpstr>
      <vt:lpstr>List of submissions – S Europe</vt:lpstr>
      <vt:lpstr>List of submissions – UKIIMEA (1)</vt:lpstr>
      <vt:lpstr>List of submissions – UKIIMEA (2)</vt:lpstr>
      <vt:lpstr>https://digitalexplorer.dxc.com/se/techexcellence/dashboard  </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Technical Excellence Submissions</dc:title>
  <dc:subject/>
  <dc:creator>David Stevens</dc:creator>
  <cp:keywords/>
  <dc:description/>
  <cp:lastModifiedBy>David Stevens</cp:lastModifiedBy>
  <cp:revision>38</cp:revision>
  <cp:lastPrinted>2018-07-20T15:33:39Z</cp:lastPrinted>
  <dcterms:created xsi:type="dcterms:W3CDTF">2018-09-15T07:04:29Z</dcterms:created>
  <dcterms:modified xsi:type="dcterms:W3CDTF">2018-10-11T07:04:16Z</dcterms:modified>
  <cp:category/>
</cp:coreProperties>
</file>