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1" r:id="rId4"/>
    <p:sldId id="262" r:id="rId5"/>
    <p:sldId id="258" r:id="rId6"/>
    <p:sldId id="260" r:id="rId7"/>
    <p:sldId id="264" r:id="rId8"/>
    <p:sldId id="263" r:id="rId9"/>
  </p:sldIdLst>
  <p:sldSz cx="14630400" cy="8229600"/>
  <p:notesSz cx="6858000" cy="91440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" userDrawn="1">
          <p15:clr>
            <a:srgbClr val="A4A3A4"/>
          </p15:clr>
        </p15:guide>
        <p15:guide id="2" orient="horz" pos="1296" userDrawn="1">
          <p15:clr>
            <a:srgbClr val="A4A3A4"/>
          </p15:clr>
        </p15:guide>
        <p15:guide id="3" orient="horz" pos="4522" userDrawn="1">
          <p15:clr>
            <a:srgbClr val="A4A3A4"/>
          </p15:clr>
        </p15:guide>
        <p15:guide id="4" orient="horz" pos="4896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3024" userDrawn="1">
          <p15:clr>
            <a:srgbClr val="A4A3A4"/>
          </p15:clr>
        </p15:guide>
        <p15:guide id="8" pos="3312" userDrawn="1">
          <p15:clr>
            <a:srgbClr val="A4A3A4"/>
          </p15:clr>
        </p15:guide>
        <p15:guide id="9" pos="4464" userDrawn="1">
          <p15:clr>
            <a:srgbClr val="A4A3A4"/>
          </p15:clr>
        </p15:guide>
        <p15:guide id="10" pos="4608" userDrawn="1">
          <p15:clr>
            <a:srgbClr val="A4A3A4"/>
          </p15:clr>
        </p15:guide>
        <p15:guide id="11" pos="4752" userDrawn="1">
          <p15:clr>
            <a:srgbClr val="A4A3A4"/>
          </p15:clr>
        </p15:guide>
        <p15:guide id="12" pos="5904" userDrawn="1">
          <p15:clr>
            <a:srgbClr val="A4A3A4"/>
          </p15:clr>
        </p15:guide>
        <p15:guide id="13" pos="6192" userDrawn="1">
          <p15:clr>
            <a:srgbClr val="A4A3A4"/>
          </p15:clr>
        </p15:guide>
        <p15:guide id="14" pos="8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5AC5D4-618A-4E5C-9ED2-AA53898DE964}" v="1931" dt="2018-07-27T13:55:09.058"/>
  </p1510:revLst>
</p1510:revInfo>
</file>

<file path=ppt/tableStyles.xml><?xml version="1.0" encoding="utf-8"?>
<a:tblStyleLst xmlns:a="http://schemas.openxmlformats.org/drawingml/2006/main" def="{45BD5076-5073-49C7-9E08-65982F3C9860}">
  <a:tblStyle styleId="{45BD5076-5073-49C7-9E08-65982F3C9860}" styleName="DXC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ajor"/>
        <a:srgbClr val="000000"/>
      </a:tcTxStyle>
      <a:tcStyle>
        <a:tcBdr/>
      </a:tcStyle>
    </a:lastCol>
    <a:firstCol>
      <a:tcTxStyle b="on">
        <a:fontRef idx="major"/>
        <a:srgbClr val="000000"/>
      </a:tcTxStyle>
      <a:tcStyle>
        <a:tcBdr/>
      </a:tcStyle>
    </a:firstCol>
    <a:lastRow>
      <a:tcTxStyle b="on">
        <a:fontRef idx="maj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90"/>
  </p:normalViewPr>
  <p:slideViewPr>
    <p:cSldViewPr snapToObjects="1" showGuides="1">
      <p:cViewPr varScale="1">
        <p:scale>
          <a:sx n="97" d="100"/>
          <a:sy n="97" d="100"/>
        </p:scale>
        <p:origin x="114" y="336"/>
      </p:cViewPr>
      <p:guideLst>
        <p:guide orient="horz" pos="403"/>
        <p:guide orient="horz" pos="1296"/>
        <p:guide orient="horz" pos="4522"/>
        <p:guide orient="horz" pos="4896"/>
        <p:guide pos="7488"/>
        <p:guide pos="432"/>
        <p:guide pos="3024"/>
        <p:guide pos="3312"/>
        <p:guide pos="4464"/>
        <p:guide pos="4608"/>
        <p:guide pos="4752"/>
        <p:guide pos="5904"/>
        <p:guide pos="6192"/>
        <p:guide pos="87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107" d="100"/>
          <a:sy n="107" d="100"/>
        </p:scale>
        <p:origin x="-520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ns, David" userId="73fe415a-d21a-4898-bfab-0e75d37181d7" providerId="ADAL" clId="{725AC5D4-618A-4E5C-9ED2-AA53898DE964}"/>
    <pc:docChg chg="custSel addSld modSld">
      <pc:chgData name="Stevens, David" userId="73fe415a-d21a-4898-bfab-0e75d37181d7" providerId="ADAL" clId="{725AC5D4-618A-4E5C-9ED2-AA53898DE964}" dt="2018-07-27T13:55:09.058" v="161" actId="15"/>
      <pc:docMkLst>
        <pc:docMk/>
      </pc:docMkLst>
      <pc:sldChg chg="addSp modSp">
        <pc:chgData name="Stevens, David" userId="73fe415a-d21a-4898-bfab-0e75d37181d7" providerId="ADAL" clId="{725AC5D4-618A-4E5C-9ED2-AA53898DE964}" dt="2018-07-27T09:26:32.125" v="54" actId="6549"/>
        <pc:sldMkLst>
          <pc:docMk/>
          <pc:sldMk cId="1689281532" sldId="258"/>
        </pc:sldMkLst>
        <pc:spChg chg="mod">
          <ac:chgData name="Stevens, David" userId="73fe415a-d21a-4898-bfab-0e75d37181d7" providerId="ADAL" clId="{725AC5D4-618A-4E5C-9ED2-AA53898DE964}" dt="2018-07-27T09:26:32.125" v="54" actId="6549"/>
          <ac:spMkLst>
            <pc:docMk/>
            <pc:sldMk cId="1689281532" sldId="258"/>
            <ac:spMk id="4" creationId="{DDCCBD15-26F9-4888-BD51-E46036BCD41E}"/>
          </ac:spMkLst>
        </pc:spChg>
        <pc:spChg chg="add mod">
          <ac:chgData name="Stevens, David" userId="73fe415a-d21a-4898-bfab-0e75d37181d7" providerId="ADAL" clId="{725AC5D4-618A-4E5C-9ED2-AA53898DE964}" dt="2018-07-26T14:46:07.425" v="53" actId="1076"/>
          <ac:spMkLst>
            <pc:docMk/>
            <pc:sldMk cId="1689281532" sldId="258"/>
            <ac:spMk id="6" creationId="{8D87C333-7F14-46C4-8E39-CDA0B7183224}"/>
          </ac:spMkLst>
        </pc:spChg>
      </pc:sldChg>
      <pc:sldChg chg="modSp">
        <pc:chgData name="Stevens, David" userId="73fe415a-d21a-4898-bfab-0e75d37181d7" providerId="ADAL" clId="{725AC5D4-618A-4E5C-9ED2-AA53898DE964}" dt="2018-07-27T13:54:02.624" v="55"/>
        <pc:sldMkLst>
          <pc:docMk/>
          <pc:sldMk cId="4057229985" sldId="262"/>
        </pc:sldMkLst>
        <pc:spChg chg="mod">
          <ac:chgData name="Stevens, David" userId="73fe415a-d21a-4898-bfab-0e75d37181d7" providerId="ADAL" clId="{725AC5D4-618A-4E5C-9ED2-AA53898DE964}" dt="2018-07-27T13:54:02.624" v="55"/>
          <ac:spMkLst>
            <pc:docMk/>
            <pc:sldMk cId="4057229985" sldId="262"/>
            <ac:spMk id="5" creationId="{879E3FAB-7F89-4FED-986A-71456784B2B7}"/>
          </ac:spMkLst>
        </pc:spChg>
      </pc:sldChg>
      <pc:sldChg chg="modSp add">
        <pc:chgData name="Stevens, David" userId="73fe415a-d21a-4898-bfab-0e75d37181d7" providerId="ADAL" clId="{725AC5D4-618A-4E5C-9ED2-AA53898DE964}" dt="2018-07-27T13:55:09.058" v="161" actId="15"/>
        <pc:sldMkLst>
          <pc:docMk/>
          <pc:sldMk cId="1959313582" sldId="264"/>
        </pc:sldMkLst>
        <pc:spChg chg="mod">
          <ac:chgData name="Stevens, David" userId="73fe415a-d21a-4898-bfab-0e75d37181d7" providerId="ADAL" clId="{725AC5D4-618A-4E5C-9ED2-AA53898DE964}" dt="2018-07-27T13:54:18.387" v="84" actId="5793"/>
          <ac:spMkLst>
            <pc:docMk/>
            <pc:sldMk cId="1959313582" sldId="264"/>
            <ac:spMk id="2" creationId="{4149E66F-702B-422B-B31F-1F8C9B6DEF45}"/>
          </ac:spMkLst>
        </pc:spChg>
        <pc:spChg chg="mod">
          <ac:chgData name="Stevens, David" userId="73fe415a-d21a-4898-bfab-0e75d37181d7" providerId="ADAL" clId="{725AC5D4-618A-4E5C-9ED2-AA53898DE964}" dt="2018-07-27T13:55:09.058" v="161" actId="15"/>
          <ac:spMkLst>
            <pc:docMk/>
            <pc:sldMk cId="1959313582" sldId="264"/>
            <ac:spMk id="3" creationId="{4CD146E3-3C6B-4D8C-BE61-55B01A3F607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EA277-358B-E94E-961E-33D0503F6849}" type="datetimeFigureOut">
              <a:rPr lang="en-US" smtClean="0">
                <a:latin typeface="Arial"/>
                <a:cs typeface="Arial"/>
              </a:rPr>
              <a:t>7/27/2018</a:t>
            </a:fld>
            <a:endParaRPr lang="en-US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7428-30A9-FD43-A0D8-DB91B17088EC}" type="slidenum">
              <a:rPr lang="en-US" smtClean="0">
                <a:latin typeface="Arial"/>
                <a:cs typeface="Arial"/>
              </a:rPr>
              <a:t>‹#›</a:t>
            </a:fld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64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3B26A0F-F4D6-9B4F-A87B-D8948CDE3BB4}" type="datetimeFigureOut">
              <a:rPr lang="en-US" smtClean="0"/>
              <a:pPr/>
              <a:t>7/27/2018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DE2E8FF-3D0C-9D4D-B4D1-308921595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34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Arial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reeform 5"/>
          <p:cNvSpPr>
            <a:spLocks noChangeAspect="1"/>
          </p:cNvSpPr>
          <p:nvPr userDrawn="1"/>
        </p:nvSpPr>
        <p:spPr bwMode="hidden">
          <a:xfrm>
            <a:off x="1" y="0"/>
            <a:ext cx="11986923" cy="8229600"/>
          </a:xfrm>
          <a:custGeom>
            <a:avLst/>
            <a:gdLst>
              <a:gd name="T0" fmla="*/ 7871 w 7871"/>
              <a:gd name="T1" fmla="*/ 2698 h 5404"/>
              <a:gd name="T2" fmla="*/ 7871 w 7871"/>
              <a:gd name="T3" fmla="*/ 2698 h 5404"/>
              <a:gd name="T4" fmla="*/ 5172 w 7871"/>
              <a:gd name="T5" fmla="*/ 0 h 5404"/>
              <a:gd name="T6" fmla="*/ 0 w 7871"/>
              <a:gd name="T7" fmla="*/ 0 h 5404"/>
              <a:gd name="T8" fmla="*/ 0 w 7871"/>
              <a:gd name="T9" fmla="*/ 5404 h 5404"/>
              <a:gd name="T10" fmla="*/ 5172 w 7871"/>
              <a:gd name="T11" fmla="*/ 5404 h 5404"/>
              <a:gd name="T12" fmla="*/ 7871 w 7871"/>
              <a:gd name="T13" fmla="*/ 2698 h 5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71" h="5404">
                <a:moveTo>
                  <a:pt x="7871" y="2698"/>
                </a:moveTo>
                <a:lnTo>
                  <a:pt x="7871" y="2698"/>
                </a:lnTo>
                <a:cubicBezTo>
                  <a:pt x="7871" y="1192"/>
                  <a:pt x="6668" y="0"/>
                  <a:pt x="5172" y="0"/>
                </a:cubicBezTo>
                <a:lnTo>
                  <a:pt x="0" y="0"/>
                </a:lnTo>
                <a:lnTo>
                  <a:pt x="0" y="5404"/>
                </a:lnTo>
                <a:lnTo>
                  <a:pt x="5172" y="5404"/>
                </a:lnTo>
                <a:cubicBezTo>
                  <a:pt x="6668" y="5404"/>
                  <a:pt x="7871" y="4211"/>
                  <a:pt x="7871" y="269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10058400" cy="29260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422761" y="7314920"/>
            <a:ext cx="2706624" cy="768757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685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9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July 27,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49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itchFamily="34" charset="0"/>
              <a:buChar char="•"/>
              <a:defRPr/>
            </a:lvl1pPr>
            <a:lvl2pPr marL="457200" indent="-228600">
              <a:spcBef>
                <a:spcPts val="600"/>
              </a:spcBef>
              <a:buFont typeface="Arial" pitchFamily="34" charset="0"/>
              <a:buChar char="–"/>
              <a:defRPr/>
            </a:lvl2pPr>
            <a:lvl3pPr marL="685800" indent="-228600">
              <a:spcBef>
                <a:spcPts val="600"/>
              </a:spcBef>
              <a:buFont typeface="Arial" pitchFamily="34" charset="0"/>
              <a:buChar char="–"/>
              <a:defRPr/>
            </a:lvl3pPr>
            <a:lvl4pPr marL="914400" indent="-228600">
              <a:spcBef>
                <a:spcPts val="600"/>
              </a:spcBef>
              <a:buFont typeface="Arial" pitchFamily="34" charset="0"/>
              <a:buChar char="–"/>
              <a:defRPr/>
            </a:lvl4pPr>
            <a:lvl5pPr marL="1143000" indent="-228600">
              <a:spcBef>
                <a:spcPts val="600"/>
              </a:spcBef>
              <a:buFont typeface="Arial" pitchFamily="34" charset="0"/>
              <a:buChar char="–"/>
              <a:defRPr/>
            </a:lvl5pPr>
            <a:lvl6pPr marL="1371600" indent="-228600">
              <a:spcBef>
                <a:spcPts val="600"/>
              </a:spcBef>
              <a:buFont typeface="Arial" pitchFamily="34" charset="0"/>
              <a:buChar char="–"/>
              <a:defRPr baseline="0"/>
            </a:lvl6pPr>
            <a:lvl7pPr marL="1600200" indent="-228600">
              <a:spcBef>
                <a:spcPts val="600"/>
              </a:spcBef>
              <a:buFont typeface="Arial" pitchFamily="34" charset="0"/>
              <a:buChar char="–"/>
              <a:defRPr baseline="0"/>
            </a:lvl7pPr>
            <a:lvl8pPr marL="1828800" indent="-228600">
              <a:spcBef>
                <a:spcPts val="600"/>
              </a:spcBef>
              <a:buFont typeface="Arial" pitchFamily="34" charset="0"/>
              <a:buChar char="–"/>
              <a:defRPr baseline="0"/>
            </a:lvl8pPr>
            <a:lvl9pPr marL="2057400" indent="-228600">
              <a:spcBef>
                <a:spcPts val="600"/>
              </a:spcBef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6400800" cy="5121276"/>
          </a:xfrm>
          <a:noFill/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 marL="457200" indent="-228600">
              <a:buFont typeface="Arial" pitchFamily="34" charset="0"/>
              <a:buChar char="–"/>
              <a:defRPr sz="2000"/>
            </a:lvl4pPr>
            <a:lvl5pPr marL="685800" indent="-228600">
              <a:buFont typeface="Arial" pitchFamily="34" charset="0"/>
              <a:buChar char="–"/>
              <a:defRPr sz="2000"/>
            </a:lvl5pPr>
            <a:lvl6pPr marL="914400" indent="-228600">
              <a:buFont typeface="Arial" pitchFamily="34" charset="0"/>
              <a:buChar char="–"/>
              <a:defRPr sz="2000" baseline="0"/>
            </a:lvl6pPr>
            <a:lvl7pPr marL="1143000" indent="-228600">
              <a:buFont typeface="Arial" pitchFamily="34" charset="0"/>
              <a:buChar char="–"/>
              <a:defRPr sz="2000" baseline="0"/>
            </a:lvl7pPr>
            <a:lvl8pPr marL="1371600" indent="-228600">
              <a:buFont typeface="Arial" pitchFamily="34" charset="0"/>
              <a:buChar char="–"/>
              <a:defRPr sz="2000" baseline="0"/>
            </a:lvl8pPr>
            <a:lvl9pPr marL="1600200" indent="-228600">
              <a:buFont typeface="Arial" pitchFamily="34" charset="0"/>
              <a:buChar char="–"/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00" y="2057398"/>
            <a:ext cx="6400800" cy="512127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5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9829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74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315200" y="0"/>
            <a:ext cx="73152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639763"/>
            <a:ext cx="6400800" cy="1417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ct val="50000"/>
                </a:spcBef>
              </a:pPr>
              <a:t>July 27, 2018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/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971800" y="7580439"/>
            <a:ext cx="4114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DXC Proprietary and Confidential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85800" y="2057398"/>
            <a:ext cx="6400800" cy="51212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78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/>
            </a:lvl1pPr>
            <a:lvl2pPr marL="0" indent="0">
              <a:spcBef>
                <a:spcPts val="900"/>
              </a:spcBef>
              <a:buFontTx/>
              <a:buNone/>
              <a:defRPr/>
            </a:lvl2pPr>
            <a:lvl3pPr marL="0" indent="0">
              <a:spcBef>
                <a:spcPts val="900"/>
              </a:spcBef>
              <a:buFontTx/>
              <a:buNone/>
              <a:defRPr/>
            </a:lvl3pPr>
            <a:lvl4pPr marL="0" indent="0">
              <a:spcBef>
                <a:spcPts val="900"/>
              </a:spcBef>
              <a:buFontTx/>
              <a:buNone/>
              <a:defRPr/>
            </a:lvl4pPr>
            <a:lvl5pPr marL="0" indent="0">
              <a:spcBef>
                <a:spcPts val="900"/>
              </a:spcBef>
              <a:buFontTx/>
              <a:buNone/>
              <a:defRPr/>
            </a:lvl5pPr>
            <a:lvl6pPr marL="0" indent="0">
              <a:spcBef>
                <a:spcPts val="900"/>
              </a:spcBef>
              <a:buFontTx/>
              <a:buNone/>
              <a:defRPr baseline="0"/>
            </a:lvl6pPr>
            <a:lvl7pPr marL="0" indent="0">
              <a:spcBef>
                <a:spcPts val="900"/>
              </a:spcBef>
              <a:buFontTx/>
              <a:buNone/>
              <a:defRPr baseline="0"/>
            </a:lvl7pPr>
            <a:lvl8pPr marL="0" indent="0">
              <a:spcBef>
                <a:spcPts val="900"/>
              </a:spcBef>
              <a:buFontTx/>
              <a:buNone/>
              <a:defRPr baseline="0"/>
            </a:lvl8pPr>
            <a:lvl9pPr marL="0" indent="0">
              <a:spcBef>
                <a:spcPts val="900"/>
              </a:spcBef>
              <a:buFontTx/>
              <a:buNone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July 27, 2018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7650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July 27, 2018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4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4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49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8" name="Straight Connector 1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July 27, 2018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July 27, 2018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5"/>
          <p:cNvSpPr>
            <a:spLocks noChangeAspect="1"/>
          </p:cNvSpPr>
          <p:nvPr userDrawn="1"/>
        </p:nvSpPr>
        <p:spPr bwMode="hidden">
          <a:xfrm>
            <a:off x="7894638" y="-1588"/>
            <a:ext cx="6735761" cy="8231187"/>
          </a:xfrm>
          <a:custGeom>
            <a:avLst/>
            <a:gdLst>
              <a:gd name="T0" fmla="*/ 4315 w 7078"/>
              <a:gd name="T1" fmla="*/ 4313 h 8639"/>
              <a:gd name="T2" fmla="*/ 4315 w 7078"/>
              <a:gd name="T3" fmla="*/ 4313 h 8639"/>
              <a:gd name="T4" fmla="*/ 0 w 7078"/>
              <a:gd name="T5" fmla="*/ 0 h 8639"/>
              <a:gd name="T6" fmla="*/ 7078 w 7078"/>
              <a:gd name="T7" fmla="*/ 0 h 8639"/>
              <a:gd name="T8" fmla="*/ 7078 w 7078"/>
              <a:gd name="T9" fmla="*/ 8639 h 8639"/>
              <a:gd name="T10" fmla="*/ 0 w 7078"/>
              <a:gd name="T11" fmla="*/ 8639 h 8639"/>
              <a:gd name="T12" fmla="*/ 4315 w 7078"/>
              <a:gd name="T13" fmla="*/ 4313 h 8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78" h="8639">
                <a:moveTo>
                  <a:pt x="4315" y="4313"/>
                </a:moveTo>
                <a:lnTo>
                  <a:pt x="4315" y="4313"/>
                </a:lnTo>
                <a:cubicBezTo>
                  <a:pt x="4315" y="1906"/>
                  <a:pt x="2391" y="0"/>
                  <a:pt x="0" y="0"/>
                </a:cubicBezTo>
                <a:lnTo>
                  <a:pt x="7078" y="0"/>
                </a:lnTo>
                <a:lnTo>
                  <a:pt x="7078" y="8639"/>
                </a:lnTo>
                <a:lnTo>
                  <a:pt x="0" y="8639"/>
                </a:lnTo>
                <a:cubicBezTo>
                  <a:pt x="2391" y="8639"/>
                  <a:pt x="4315" y="6731"/>
                  <a:pt x="4315" y="4313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10058400" cy="29260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685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tx1"/>
                </a:solidFill>
              </a:rPr>
              <a:t>DXC Proprietary and Confidential</a:t>
            </a:r>
          </a:p>
        </p:txBody>
      </p:sp>
      <p:sp>
        <p:nvSpPr>
          <p:cNvPr id="9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July 27, 2018</a:t>
            </a:fld>
            <a:endParaRPr lang="en-US" sz="1400" b="0" dirty="0">
              <a:solidFill>
                <a:schemeClr val="bg1"/>
              </a:solidFill>
            </a:endParaRPr>
          </a:p>
        </p:txBody>
      </p:sp>
      <p:pic>
        <p:nvPicPr>
          <p:cNvPr id="42" name="Picture 4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422761" y="7314920"/>
            <a:ext cx="2706624" cy="768757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Pictur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46304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3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4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July 27, 2018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4016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5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>
                <a:solidFill>
                  <a:schemeClr val="bg1"/>
                </a:solidFill>
              </a:defRPr>
            </a:lvl1pPr>
            <a:lvl2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5pPr>
            <a:lvl6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6pPr>
            <a:lvl7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7pPr>
            <a:lvl8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8pPr>
            <a:lvl9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0855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>
                <a:solidFill>
                  <a:schemeClr val="tx1"/>
                </a:solidFill>
              </a:defRPr>
            </a:lvl1pPr>
            <a:lvl2pPr marL="0" indent="0">
              <a:spcBef>
                <a:spcPts val="900"/>
              </a:spcBef>
              <a:buFontTx/>
              <a:buNone/>
              <a:defRPr>
                <a:solidFill>
                  <a:schemeClr val="tx1"/>
                </a:solidFill>
              </a:defRPr>
            </a:lvl2pPr>
            <a:lvl3pPr marL="0" indent="0">
              <a:spcBef>
                <a:spcPts val="900"/>
              </a:spcBef>
              <a:buFontTx/>
              <a:buNone/>
              <a:defRPr>
                <a:solidFill>
                  <a:schemeClr val="tx1"/>
                </a:solidFill>
              </a:defRPr>
            </a:lvl3pPr>
            <a:lvl4pPr marL="0" indent="0">
              <a:spcBef>
                <a:spcPts val="900"/>
              </a:spcBef>
              <a:buFontTx/>
              <a:buNone/>
              <a:defRPr>
                <a:solidFill>
                  <a:schemeClr val="tx1"/>
                </a:solidFill>
              </a:defRPr>
            </a:lvl4pPr>
            <a:lvl5pPr marL="0" indent="0">
              <a:spcBef>
                <a:spcPts val="900"/>
              </a:spcBef>
              <a:buFontTx/>
              <a:buNone/>
              <a:defRPr>
                <a:solidFill>
                  <a:schemeClr val="tx1"/>
                </a:solidFill>
              </a:defRPr>
            </a:lvl5pPr>
            <a:lvl6pPr marL="0" indent="0">
              <a:spcBef>
                <a:spcPts val="900"/>
              </a:spcBef>
              <a:buFontTx/>
              <a:buNone/>
              <a:defRPr baseline="0">
                <a:solidFill>
                  <a:schemeClr val="tx1"/>
                </a:solidFill>
              </a:defRPr>
            </a:lvl6pPr>
            <a:lvl7pPr marL="0" indent="0">
              <a:spcBef>
                <a:spcPts val="900"/>
              </a:spcBef>
              <a:buFontTx/>
              <a:buNone/>
              <a:defRPr baseline="0">
                <a:solidFill>
                  <a:schemeClr val="tx1"/>
                </a:solidFill>
              </a:defRPr>
            </a:lvl7pPr>
            <a:lvl8pPr marL="0" indent="0">
              <a:spcBef>
                <a:spcPts val="900"/>
              </a:spcBef>
              <a:buFontTx/>
              <a:buNone/>
              <a:defRPr baseline="0">
                <a:solidFill>
                  <a:schemeClr val="tx1"/>
                </a:solidFill>
              </a:defRPr>
            </a:lvl8pPr>
            <a:lvl9pPr marL="0" indent="0">
              <a:spcBef>
                <a:spcPts val="900"/>
              </a:spcBef>
              <a:buFontTx/>
              <a:buNone/>
              <a:defRPr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tx1"/>
                </a:solidFill>
              </a:rPr>
              <a:t>DXC Proprietary and Confidential</a:t>
            </a:r>
          </a:p>
        </p:txBody>
      </p:sp>
      <p:sp>
        <p:nvSpPr>
          <p:cNvPr id="38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39" name="Picture 3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8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40080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July 27,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2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39763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July 27, 2018</a:t>
            </a:fld>
            <a:endParaRPr lang="en-US" sz="1400" b="0" dirty="0">
              <a:solidFill>
                <a:schemeClr val="bg1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21" r="6372"/>
          <a:stretch/>
        </p:blipFill>
        <p:spPr bwMode="hidden">
          <a:xfrm>
            <a:off x="9829800" y="1074420"/>
            <a:ext cx="4800600" cy="608076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 userDrawn="1"/>
        </p:nvGrpSpPr>
        <p:grpSpPr>
          <a:xfrm>
            <a:off x="0" y="-1"/>
            <a:ext cx="14630400" cy="8229602"/>
            <a:chOff x="0" y="-1"/>
            <a:chExt cx="14630400" cy="8229602"/>
          </a:xfrm>
        </p:grpSpPr>
        <p:sp>
          <p:nvSpPr>
            <p:cNvPr id="5" name="Freeform 5"/>
            <p:cNvSpPr>
              <a:spLocks noChangeAspect="1"/>
            </p:cNvSpPr>
            <p:nvPr userDrawn="1"/>
          </p:nvSpPr>
          <p:spPr bwMode="white">
            <a:xfrm>
              <a:off x="0" y="1"/>
              <a:ext cx="14630400" cy="8229600"/>
            </a:xfrm>
            <a:custGeom>
              <a:avLst/>
              <a:gdLst>
                <a:gd name="T0" fmla="*/ 19199 w 19199"/>
                <a:gd name="T1" fmla="*/ 9340 h 10809"/>
                <a:gd name="T2" fmla="*/ 19199 w 19199"/>
                <a:gd name="T3" fmla="*/ 9340 h 10809"/>
                <a:gd name="T4" fmla="*/ 16987 w 19199"/>
                <a:gd name="T5" fmla="*/ 9340 h 10809"/>
                <a:gd name="T6" fmla="*/ 13055 w 19199"/>
                <a:gd name="T7" fmla="*/ 5408 h 10809"/>
                <a:gd name="T8" fmla="*/ 16987 w 19199"/>
                <a:gd name="T9" fmla="*/ 1468 h 10809"/>
                <a:gd name="T10" fmla="*/ 19199 w 19199"/>
                <a:gd name="T11" fmla="*/ 1468 h 10809"/>
                <a:gd name="T12" fmla="*/ 19199 w 19199"/>
                <a:gd name="T13" fmla="*/ 0 h 10809"/>
                <a:gd name="T14" fmla="*/ 0 w 19199"/>
                <a:gd name="T15" fmla="*/ 0 h 10809"/>
                <a:gd name="T16" fmla="*/ 0 w 19199"/>
                <a:gd name="T17" fmla="*/ 10809 h 10809"/>
                <a:gd name="T18" fmla="*/ 19199 w 19199"/>
                <a:gd name="T19" fmla="*/ 10809 h 10809"/>
                <a:gd name="T20" fmla="*/ 19199 w 19199"/>
                <a:gd name="T21" fmla="*/ 9340 h 10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99" h="10809">
                  <a:moveTo>
                    <a:pt x="19199" y="9340"/>
                  </a:moveTo>
                  <a:lnTo>
                    <a:pt x="19199" y="9340"/>
                  </a:lnTo>
                  <a:lnTo>
                    <a:pt x="16987" y="9340"/>
                  </a:lnTo>
                  <a:cubicBezTo>
                    <a:pt x="14808" y="9340"/>
                    <a:pt x="13055" y="7602"/>
                    <a:pt x="13055" y="5408"/>
                  </a:cubicBezTo>
                  <a:cubicBezTo>
                    <a:pt x="13055" y="3205"/>
                    <a:pt x="14808" y="1468"/>
                    <a:pt x="16987" y="1468"/>
                  </a:cubicBezTo>
                  <a:lnTo>
                    <a:pt x="19199" y="1468"/>
                  </a:lnTo>
                  <a:lnTo>
                    <a:pt x="19199" y="0"/>
                  </a:lnTo>
                  <a:lnTo>
                    <a:pt x="0" y="0"/>
                  </a:lnTo>
                  <a:lnTo>
                    <a:pt x="0" y="10809"/>
                  </a:lnTo>
                  <a:lnTo>
                    <a:pt x="19199" y="10809"/>
                  </a:lnTo>
                  <a:lnTo>
                    <a:pt x="19199" y="934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 bwMode="black">
            <a:xfrm>
              <a:off x="503047" y="7314920"/>
              <a:ext cx="2706624" cy="768757"/>
            </a:xfrm>
            <a:prstGeom prst="rect">
              <a:avLst/>
            </a:prstGeom>
          </p:spPr>
        </p:pic>
        <p:sp>
          <p:nvSpPr>
            <p:cNvPr id="14" name="Freeform 9"/>
            <p:cNvSpPr>
              <a:spLocks noChangeAspect="1"/>
            </p:cNvSpPr>
            <p:nvPr userDrawn="1"/>
          </p:nvSpPr>
          <p:spPr bwMode="black">
            <a:xfrm>
              <a:off x="362839" y="-1"/>
              <a:ext cx="730236" cy="639764"/>
            </a:xfrm>
            <a:custGeom>
              <a:avLst/>
              <a:gdLst>
                <a:gd name="T0" fmla="*/ 0 w 370"/>
                <a:gd name="T1" fmla="*/ 0 h 321"/>
                <a:gd name="T2" fmla="*/ 0 w 370"/>
                <a:gd name="T3" fmla="*/ 0 h 321"/>
                <a:gd name="T4" fmla="*/ 184 w 370"/>
                <a:gd name="T5" fmla="*/ 321 h 321"/>
                <a:gd name="T6" fmla="*/ 370 w 370"/>
                <a:gd name="T7" fmla="*/ 0 h 321"/>
                <a:gd name="T8" fmla="*/ 0 w 370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321">
                  <a:moveTo>
                    <a:pt x="0" y="0"/>
                  </a:moveTo>
                  <a:lnTo>
                    <a:pt x="0" y="0"/>
                  </a:lnTo>
                  <a:lnTo>
                    <a:pt x="184" y="321"/>
                  </a:lnTo>
                  <a:lnTo>
                    <a:pt x="3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46304" tIns="73152" rIns="146304" bIns="73152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</p:grp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799" y="4389120"/>
            <a:ext cx="868680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July 27,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81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6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39763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8" y="4389120"/>
            <a:ext cx="86868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3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20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July 27, 2018</a:t>
            </a:fld>
            <a:endParaRPr lang="en-US" sz="14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65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86868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tx1"/>
                </a:solidFill>
              </a:rPr>
              <a:t>DXC Proprietary and Confidential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July 27,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marL="457200" indent="-457200">
              <a:spcBef>
                <a:spcPts val="900"/>
              </a:spcBef>
              <a:buFont typeface="+mj-lt"/>
              <a:buAutoNum type="arabicPeriod"/>
              <a:tabLst>
                <a:tab pos="6337300" algn="r"/>
              </a:tabLst>
              <a:defRPr sz="2000"/>
            </a:lvl1pPr>
            <a:lvl2pPr marL="685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2pPr>
            <a:lvl3pPr marL="914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3pPr>
            <a:lvl4pPr marL="1143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4pPr>
            <a:lvl5pPr marL="13716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5pPr>
            <a:lvl6pPr marL="16002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6pPr>
            <a:lvl7pPr marL="1828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7pPr>
            <a:lvl8pPr marL="2057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8pPr>
            <a:lvl9pPr marL="2286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85800" y="639763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85800" y="2057399"/>
            <a:ext cx="11201400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6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July 27, 2018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2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28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2" r:id="rId2"/>
    <p:sldLayoutId id="2147483656" r:id="rId3"/>
    <p:sldLayoutId id="2147483664" r:id="rId4"/>
    <p:sldLayoutId id="2147483657" r:id="rId5"/>
    <p:sldLayoutId id="2147483658" r:id="rId6"/>
    <p:sldLayoutId id="2147483665" r:id="rId7"/>
    <p:sldLayoutId id="2147483659" r:id="rId8"/>
    <p:sldLayoutId id="2147483650" r:id="rId9"/>
    <p:sldLayoutId id="2147483666" r:id="rId10"/>
    <p:sldLayoutId id="2147483667" r:id="rId11"/>
    <p:sldLayoutId id="2147483652" r:id="rId12"/>
    <p:sldLayoutId id="2147483660" r:id="rId13"/>
    <p:sldLayoutId id="2147483662" r:id="rId14"/>
    <p:sldLayoutId id="2147483663" r:id="rId15"/>
    <p:sldLayoutId id="2147483651" r:id="rId16"/>
    <p:sldLayoutId id="2147483670" r:id="rId17"/>
    <p:sldLayoutId id="2147483668" r:id="rId18"/>
    <p:sldLayoutId id="2147483669" r:id="rId19"/>
    <p:sldLayoutId id="2147483655" r:id="rId20"/>
    <p:sldLayoutId id="2147483661" r:id="rId21"/>
    <p:sldLayoutId id="2147483671" r:id="rId2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3" userDrawn="1">
          <p15:clr>
            <a:srgbClr val="F26B43"/>
          </p15:clr>
        </p15:guide>
        <p15:guide id="2" pos="4608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3024" userDrawn="1">
          <p15:clr>
            <a:srgbClr val="F26B43"/>
          </p15:clr>
        </p15:guide>
        <p15:guide id="5" pos="3312" userDrawn="1">
          <p15:clr>
            <a:srgbClr val="F26B43"/>
          </p15:clr>
        </p15:guide>
        <p15:guide id="6" pos="4464" userDrawn="1">
          <p15:clr>
            <a:srgbClr val="F26B43"/>
          </p15:clr>
        </p15:guide>
        <p15:guide id="7" pos="4752" userDrawn="1">
          <p15:clr>
            <a:srgbClr val="F26B43"/>
          </p15:clr>
        </p15:guide>
        <p15:guide id="8" pos="5904" userDrawn="1">
          <p15:clr>
            <a:srgbClr val="F26B43"/>
          </p15:clr>
        </p15:guide>
        <p15:guide id="9" pos="6192" userDrawn="1">
          <p15:clr>
            <a:srgbClr val="F26B43"/>
          </p15:clr>
        </p15:guide>
        <p15:guide id="10" pos="7488" userDrawn="1">
          <p15:clr>
            <a:srgbClr val="F26B43"/>
          </p15:clr>
        </p15:guide>
        <p15:guide id="11" pos="8784" userDrawn="1">
          <p15:clr>
            <a:srgbClr val="F26B43"/>
          </p15:clr>
        </p15:guide>
        <p15:guide id="12" orient="horz" pos="1296" userDrawn="1">
          <p15:clr>
            <a:srgbClr val="F26B43"/>
          </p15:clr>
        </p15:guide>
        <p15:guide id="13" orient="horz" pos="4522" userDrawn="1">
          <p15:clr>
            <a:srgbClr val="F26B43"/>
          </p15:clr>
        </p15:guide>
        <p15:guide id="14" orient="horz" pos="4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DXC Digital Roadmap </a:t>
            </a:r>
            <a:br>
              <a:rPr lang="en-US" dirty="0"/>
            </a:br>
            <a:r>
              <a:rPr lang="en-US" dirty="0"/>
              <a:t>Workshop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Stevens</a:t>
            </a:r>
          </a:p>
        </p:txBody>
      </p:sp>
    </p:spTree>
    <p:extLst>
      <p:ext uri="{BB962C8B-B14F-4D97-AF65-F5344CB8AC3E}">
        <p14:creationId xmlns:p14="http://schemas.microsoft.com/office/powerpoint/2010/main" val="153385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CCBD15-26F9-4888-BD51-E46036BCD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9E3FAB-7F89-4FED-986A-71456784B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1 hour breakout session to showcase DXC Digital Transformation thinking and knowledge driven approaches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Allow event attendees the ability to create and takeaway their own digital roadmap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/>
              <a:t>DXC retain the ability to review and analyse digital roadmaps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/>
              <a:t>Option for clients to continue usage after the event (extend trial account or private OS instance of DE)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Allow workshops to be run at internal and external events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Benefits for DXC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/>
              <a:t>Insight into wider range of client and industry demands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/>
              <a:t>Follow-up opportunities for every generated digital roadmap</a:t>
            </a:r>
          </a:p>
        </p:txBody>
      </p:sp>
    </p:spTree>
    <p:extLst>
      <p:ext uri="{BB962C8B-B14F-4D97-AF65-F5344CB8AC3E}">
        <p14:creationId xmlns:p14="http://schemas.microsoft.com/office/powerpoint/2010/main" val="41375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CCBD15-26F9-4888-BD51-E46036BCD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Target Audience and sizing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9E3FAB-7F89-4FED-986A-71456784B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CEO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10-15 people per session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1 10”+ tablet or low powered PC per person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/>
              <a:t>Option for users to use their own devices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/>
              <a:t>Need to validate ease of use on a touch screen (e.g. x2’s)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779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CCBD15-26F9-4888-BD51-E46036BCD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and workshop structure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9E3FAB-7F89-4FED-986A-71456784B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Avoid mixing industries (at least within working groups)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Ensure right level of </a:t>
            </a:r>
            <a:r>
              <a:rPr lang="en-GB" dirty="0" err="1"/>
              <a:t>CxO</a:t>
            </a:r>
            <a:r>
              <a:rPr lang="en-GB" dirty="0"/>
              <a:t> are attending – avoid filling seats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Offer on site sign-on opportunities for planned sessions throughout the events </a:t>
            </a:r>
            <a:br>
              <a:rPr lang="en-GB" dirty="0"/>
            </a:br>
            <a:r>
              <a:rPr lang="en-GB" dirty="0"/>
              <a:t>(e.g. recent Google AI “pop-up” at the Gartner events)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/>
              <a:t>Also gives the opportunity to prepare “non-dxc explorer accounts”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722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CCBD15-26F9-4888-BD51-E46036BCD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Workshop Agenda (1 hour session)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9E3FAB-7F89-4FED-986A-71456784B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DXC Digital Introduction – 3 slides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Introduction to Digital Explorer  – 1 slide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Quick start on your digital roadmap (leads into hands on session) – 1 slide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/>
              <a:t>Break out into working groups (30 minutes)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Your takeaways – 1 slide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/>
              <a:t>How to access your roadmap after the event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/>
              <a:t>Continued access to the DE platform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Closing comments – 1 slide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87C333-7F14-46C4-8E39-CDA0B7183224}"/>
              </a:ext>
            </a:extLst>
          </p:cNvPr>
          <p:cNvSpPr txBox="1"/>
          <p:nvPr/>
        </p:nvSpPr>
        <p:spPr>
          <a:xfrm>
            <a:off x="9475440" y="1346435"/>
            <a:ext cx="4547848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>
                <a:solidFill>
                  <a:srgbClr val="FF0000"/>
                </a:solidFill>
              </a:rPr>
              <a:t>Leverage existing material</a:t>
            </a:r>
          </a:p>
          <a:p>
            <a:pPr algn="r"/>
            <a:endParaRPr lang="en-GB" dirty="0">
              <a:solidFill>
                <a:srgbClr val="FF0000"/>
              </a:solidFill>
            </a:endParaRPr>
          </a:p>
          <a:p>
            <a:pPr algn="r"/>
            <a:r>
              <a:rPr lang="en-GB" dirty="0">
                <a:solidFill>
                  <a:srgbClr val="FF0000"/>
                </a:solidFill>
              </a:rPr>
              <a:t>DT program and DE decks</a:t>
            </a:r>
          </a:p>
        </p:txBody>
      </p:sp>
    </p:spTree>
    <p:extLst>
      <p:ext uri="{BB962C8B-B14F-4D97-AF65-F5344CB8AC3E}">
        <p14:creationId xmlns:p14="http://schemas.microsoft.com/office/powerpoint/2010/main" val="168928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CCBD15-26F9-4888-BD51-E46036BCD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Workshop Team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9E3FAB-7F89-4FED-986A-71456784B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Team of at least 4, plus support staff for sign-on and tech support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Lead Facilitators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/>
              <a:t>David Stevens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/>
              <a:t>Lead from DT program team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/>
              <a:t>1 lead CT per region 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lvl="1"/>
            <a:endParaRPr lang="en-GB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/>
              <a:t>Supporting team</a:t>
            </a:r>
          </a:p>
          <a:p>
            <a:pPr marL="571500" lvl="2" indent="-342900"/>
            <a:r>
              <a:rPr lang="en-GB" dirty="0"/>
              <a:t>Regional Industry CT’s (2)</a:t>
            </a:r>
          </a:p>
          <a:p>
            <a:pPr marL="571500" lvl="2" indent="-342900"/>
            <a:r>
              <a:rPr lang="en-GB" dirty="0"/>
              <a:t>General facilitators and “booking team”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D1C22CB-D364-43B0-A6D7-9A5A07293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154715"/>
              </p:ext>
            </p:extLst>
          </p:nvPr>
        </p:nvGraphicFramePr>
        <p:xfrm>
          <a:off x="868151" y="4483510"/>
          <a:ext cx="12894098" cy="741680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1842014">
                  <a:extLst>
                    <a:ext uri="{9D8B030D-6E8A-4147-A177-3AD203B41FA5}">
                      <a16:colId xmlns:a16="http://schemas.microsoft.com/office/drawing/2014/main" val="2197277825"/>
                    </a:ext>
                  </a:extLst>
                </a:gridCol>
                <a:gridCol w="1842014">
                  <a:extLst>
                    <a:ext uri="{9D8B030D-6E8A-4147-A177-3AD203B41FA5}">
                      <a16:colId xmlns:a16="http://schemas.microsoft.com/office/drawing/2014/main" val="3126860392"/>
                    </a:ext>
                  </a:extLst>
                </a:gridCol>
                <a:gridCol w="1842014">
                  <a:extLst>
                    <a:ext uri="{9D8B030D-6E8A-4147-A177-3AD203B41FA5}">
                      <a16:colId xmlns:a16="http://schemas.microsoft.com/office/drawing/2014/main" val="1077068312"/>
                    </a:ext>
                  </a:extLst>
                </a:gridCol>
                <a:gridCol w="1842014">
                  <a:extLst>
                    <a:ext uri="{9D8B030D-6E8A-4147-A177-3AD203B41FA5}">
                      <a16:colId xmlns:a16="http://schemas.microsoft.com/office/drawing/2014/main" val="3817336273"/>
                    </a:ext>
                  </a:extLst>
                </a:gridCol>
                <a:gridCol w="1842014">
                  <a:extLst>
                    <a:ext uri="{9D8B030D-6E8A-4147-A177-3AD203B41FA5}">
                      <a16:colId xmlns:a16="http://schemas.microsoft.com/office/drawing/2014/main" val="1192902998"/>
                    </a:ext>
                  </a:extLst>
                </a:gridCol>
                <a:gridCol w="1842014">
                  <a:extLst>
                    <a:ext uri="{9D8B030D-6E8A-4147-A177-3AD203B41FA5}">
                      <a16:colId xmlns:a16="http://schemas.microsoft.com/office/drawing/2014/main" val="932036919"/>
                    </a:ext>
                  </a:extLst>
                </a:gridCol>
                <a:gridCol w="1842014">
                  <a:extLst>
                    <a:ext uri="{9D8B030D-6E8A-4147-A177-3AD203B41FA5}">
                      <a16:colId xmlns:a16="http://schemas.microsoft.com/office/drawing/2014/main" val="26509217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Asia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ANZ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UKIIMEA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485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Regional Lead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Mark Nebreda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Axel Szymanski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Ron Brown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04440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9919CD4-2E32-4790-AD32-DE88B245BD6A}"/>
              </a:ext>
            </a:extLst>
          </p:cNvPr>
          <p:cNvSpPr txBox="1"/>
          <p:nvPr/>
        </p:nvSpPr>
        <p:spPr>
          <a:xfrm>
            <a:off x="9084071" y="339962"/>
            <a:ext cx="4902304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>
                <a:solidFill>
                  <a:srgbClr val="FF0000"/>
                </a:solidFill>
              </a:rPr>
              <a:t>Note industry experts do not 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dirty="0">
                <a:solidFill>
                  <a:srgbClr val="FF0000"/>
                </a:solidFill>
              </a:rPr>
              <a:t>need to be from the CT’s</a:t>
            </a:r>
          </a:p>
        </p:txBody>
      </p:sp>
    </p:spTree>
    <p:extLst>
      <p:ext uri="{BB962C8B-B14F-4D97-AF65-F5344CB8AC3E}">
        <p14:creationId xmlns:p14="http://schemas.microsoft.com/office/powerpoint/2010/main" val="75554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9E66F-702B-422B-B31F-1F8C9B6DE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 preparation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146E3-3C6B-4D8C-BE61-55B01A3F6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Ensure DXC BVF and DE alignment is in place and industry templates are available to quick start agendas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Ensure industry trends are on point 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/>
              <a:t>i.e. Ensure key trends have detailed industry use cases</a:t>
            </a:r>
            <a:endParaRPr lang="en-GB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dirty="0"/>
              <a:t>industry KM’s already on board to review current content)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931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4D925-DF5E-4E39-9DAB-BB2738058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Platform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484DA-9C76-4EA6-A587-DDCFB585E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Plan to use standard DE instance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Extend authentication to support non-DXC employees (development scoped)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Develop post event dashboard (variant of agenda insights)  </a:t>
            </a:r>
            <a:r>
              <a:rPr lang="en-GB" dirty="0">
                <a:solidFill>
                  <a:srgbClr val="FF0000"/>
                </a:solidFill>
                <a:sym typeface="Wingdings" panose="05000000000000000000" pitchFamily="2" charset="2"/>
              </a:rPr>
              <a:t> @Jan need your input here for what you need</a:t>
            </a:r>
            <a:endParaRPr lang="en-GB" dirty="0">
              <a:solidFill>
                <a:srgbClr val="FF0000"/>
              </a:solidFill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/>
              <a:t>Dev Challenge : How to tag content created at an event?</a:t>
            </a:r>
          </a:p>
          <a:p>
            <a:pPr marL="571500" lvl="2" indent="-342900"/>
            <a:r>
              <a:rPr lang="en-GB" dirty="0"/>
              <a:t>Potentially the date will not be enough if multiple workshops are running.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Estimate 4 weeks effort @$15K</a:t>
            </a:r>
          </a:p>
        </p:txBody>
      </p:sp>
    </p:spTree>
    <p:extLst>
      <p:ext uri="{BB962C8B-B14F-4D97-AF65-F5344CB8AC3E}">
        <p14:creationId xmlns:p14="http://schemas.microsoft.com/office/powerpoint/2010/main" val="281929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">
  <a:themeElements>
    <a:clrScheme name="DXC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666666"/>
      </a:accent2>
      <a:accent3>
        <a:srgbClr val="FFED00"/>
      </a:accent3>
      <a:accent4>
        <a:srgbClr val="64FF00"/>
      </a:accent4>
      <a:accent5>
        <a:srgbClr val="00C9FF"/>
      </a:accent5>
      <a:accent6>
        <a:srgbClr val="D9D9D9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10D85E0A-6824-4858-807D-7A335B4F6429}" vid="{A1203A04-A718-4D61-BEF4-0035A3E205D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DXC</Template>
  <TotalTime>479</TotalTime>
  <Words>436</Words>
  <Application>Microsoft Office PowerPoint</Application>
  <PresentationFormat>Custom</PresentationFormat>
  <Paragraphs>79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Wingdings</vt:lpstr>
      <vt:lpstr>DXC</vt:lpstr>
      <vt:lpstr>DXC Digital Roadmap  Workshop</vt:lpstr>
      <vt:lpstr>Aim</vt:lpstr>
      <vt:lpstr>Target Audience and sizing</vt:lpstr>
      <vt:lpstr>Group and workshop structure</vt:lpstr>
      <vt:lpstr>Workshop Agenda (1 hour session)</vt:lpstr>
      <vt:lpstr>Workshop Team</vt:lpstr>
      <vt:lpstr>Content preparation </vt:lpstr>
      <vt:lpstr>Platform changes</vt:lpstr>
    </vt:vector>
  </TitlesOfParts>
  <Manager/>
  <Company>DXC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DXC Digital Roadmap  Workshop</dc:title>
  <dc:subject/>
  <dc:creator>David Stevens</dc:creator>
  <cp:keywords/>
  <dc:description/>
  <cp:lastModifiedBy>David Stevens</cp:lastModifiedBy>
  <cp:revision>4</cp:revision>
  <dcterms:created xsi:type="dcterms:W3CDTF">2018-07-17T11:19:03Z</dcterms:created>
  <dcterms:modified xsi:type="dcterms:W3CDTF">2018-07-27T13:55:10Z</dcterms:modified>
  <cp:category/>
</cp:coreProperties>
</file>