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90"/>
  </p:normalViewPr>
  <p:slideViewPr>
    <p:cSldViewPr snapToObjects="1" showGuides="1">
      <p:cViewPr varScale="1">
        <p:scale>
          <a:sx n="97" d="100"/>
          <a:sy n="97" d="100"/>
        </p:scale>
        <p:origin x="114" y="336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7/17/2018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17,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July 17,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DXC Proprietary and Confidential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July 17,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17,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4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4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49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July 17,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17,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5"/>
          <p:cNvSpPr>
            <a:spLocks noChangeAspect="1"/>
          </p:cNvSpPr>
          <p:nvPr userDrawn="1"/>
        </p:nvSpPr>
        <p:spPr bwMode="hidden">
          <a:xfrm>
            <a:off x="7894638" y="-1588"/>
            <a:ext cx="6735761" cy="8231187"/>
          </a:xfrm>
          <a:custGeom>
            <a:avLst/>
            <a:gdLst>
              <a:gd name="T0" fmla="*/ 4315 w 7078"/>
              <a:gd name="T1" fmla="*/ 4313 h 8639"/>
              <a:gd name="T2" fmla="*/ 4315 w 7078"/>
              <a:gd name="T3" fmla="*/ 4313 h 8639"/>
              <a:gd name="T4" fmla="*/ 0 w 7078"/>
              <a:gd name="T5" fmla="*/ 0 h 8639"/>
              <a:gd name="T6" fmla="*/ 7078 w 7078"/>
              <a:gd name="T7" fmla="*/ 0 h 8639"/>
              <a:gd name="T8" fmla="*/ 7078 w 7078"/>
              <a:gd name="T9" fmla="*/ 8639 h 8639"/>
              <a:gd name="T10" fmla="*/ 0 w 7078"/>
              <a:gd name="T11" fmla="*/ 8639 h 8639"/>
              <a:gd name="T12" fmla="*/ 4315 w 7078"/>
              <a:gd name="T13" fmla="*/ 4313 h 8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78" h="8639">
                <a:moveTo>
                  <a:pt x="4315" y="4313"/>
                </a:moveTo>
                <a:lnTo>
                  <a:pt x="4315" y="4313"/>
                </a:lnTo>
                <a:cubicBezTo>
                  <a:pt x="4315" y="1906"/>
                  <a:pt x="2391" y="0"/>
                  <a:pt x="0" y="0"/>
                </a:cubicBezTo>
                <a:lnTo>
                  <a:pt x="7078" y="0"/>
                </a:lnTo>
                <a:lnTo>
                  <a:pt x="7078" y="8639"/>
                </a:lnTo>
                <a:lnTo>
                  <a:pt x="0" y="8639"/>
                </a:lnTo>
                <a:cubicBezTo>
                  <a:pt x="2391" y="8639"/>
                  <a:pt x="4315" y="6731"/>
                  <a:pt x="4315" y="4313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July 17,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July 17,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tx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tx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tx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tx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tx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tx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tx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tx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3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17,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July 17,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17,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39763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8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July 17,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17,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17,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56" r:id="rId3"/>
    <p:sldLayoutId id="2147483664" r:id="rId4"/>
    <p:sldLayoutId id="2147483657" r:id="rId5"/>
    <p:sldLayoutId id="2147483658" r:id="rId6"/>
    <p:sldLayoutId id="2147483665" r:id="rId7"/>
    <p:sldLayoutId id="2147483659" r:id="rId8"/>
    <p:sldLayoutId id="2147483650" r:id="rId9"/>
    <p:sldLayoutId id="2147483666" r:id="rId10"/>
    <p:sldLayoutId id="2147483667" r:id="rId11"/>
    <p:sldLayoutId id="2147483652" r:id="rId12"/>
    <p:sldLayoutId id="2147483660" r:id="rId13"/>
    <p:sldLayoutId id="2147483662" r:id="rId14"/>
    <p:sldLayoutId id="2147483663" r:id="rId15"/>
    <p:sldLayoutId id="2147483651" r:id="rId16"/>
    <p:sldLayoutId id="2147483670" r:id="rId17"/>
    <p:sldLayoutId id="2147483668" r:id="rId18"/>
    <p:sldLayoutId id="2147483669" r:id="rId19"/>
    <p:sldLayoutId id="2147483655" r:id="rId20"/>
    <p:sldLayoutId id="2147483661" r:id="rId21"/>
    <p:sldLayoutId id="2147483671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64E56-2A67-47FD-9FFE-D1A4FF4010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Digital Explorer</a:t>
            </a:r>
            <a:br>
              <a:rPr lang="en-GB" dirty="0"/>
            </a:br>
            <a:r>
              <a:rPr lang="en-GB" dirty="0"/>
              <a:t>Access Model 2.0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2A857-CFD5-4CA2-8AA7-95D6D911F0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David Stevens</a:t>
            </a:r>
          </a:p>
        </p:txBody>
      </p:sp>
    </p:spTree>
    <p:extLst>
      <p:ext uri="{BB962C8B-B14F-4D97-AF65-F5344CB8AC3E}">
        <p14:creationId xmlns:p14="http://schemas.microsoft.com/office/powerpoint/2010/main" val="336815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E354F8-6725-47CD-AA20-FD0553FB9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Special cases to potentially consider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D6E249-F07D-46DB-959E-CBECE6649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Partners : how to provide explorer level access but potential remove 30 day limit?</a:t>
            </a:r>
          </a:p>
        </p:txBody>
      </p:sp>
    </p:spTree>
    <p:extLst>
      <p:ext uri="{BB962C8B-B14F-4D97-AF65-F5344CB8AC3E}">
        <p14:creationId xmlns:p14="http://schemas.microsoft.com/office/powerpoint/2010/main" val="424769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836471-3DB3-4FC3-9E32-1480F42E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963374-D7B9-4571-BE13-B8FA3C09D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GB" dirty="0"/>
              <a:t>Ensure all users are validated before accessing the platform (</a:t>
            </a:r>
            <a:r>
              <a:rPr lang="en-GB" dirty="0" err="1"/>
              <a:t>inc.</a:t>
            </a:r>
            <a:r>
              <a:rPr lang="en-GB" dirty="0"/>
              <a:t> DXC employees)</a:t>
            </a:r>
          </a:p>
          <a:p>
            <a:pPr marL="457200" indent="-457200">
              <a:buAutoNum type="arabicPeriod"/>
            </a:pPr>
            <a:r>
              <a:rPr lang="en-GB" dirty="0"/>
              <a:t>Allow Non DXC employees access to the DE platform “explorers”</a:t>
            </a:r>
          </a:p>
          <a:p>
            <a:pPr marL="685800" lvl="2" indent="-457200"/>
            <a:r>
              <a:rPr lang="en-GB" dirty="0"/>
              <a:t>Non employee accounts are valid for only 30 days</a:t>
            </a:r>
          </a:p>
          <a:p>
            <a:pPr marL="685800" lvl="2" indent="-457200"/>
            <a:r>
              <a:rPr lang="en-GB" dirty="0"/>
              <a:t>Allow non employees to ability to extend for 15 more days</a:t>
            </a:r>
          </a:p>
          <a:p>
            <a:pPr marL="457200" indent="-457200">
              <a:buAutoNum type="arabicPeriod"/>
            </a:pPr>
            <a:r>
              <a:rPr lang="en-GB" dirty="0"/>
              <a:t>Capture last login and login frequency for users</a:t>
            </a:r>
          </a:p>
          <a:p>
            <a:pPr marL="457200" indent="-4572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776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B2B5-0D9C-473E-B0BB-BB50E9E4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Revised Authentication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16B9A-EB60-467B-A288-CEBF828F6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All users must login before viewing any 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Update each modules landing page with a “login” prompt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Allow users to register</a:t>
            </a:r>
          </a:p>
          <a:p>
            <a:pPr marL="571500" lvl="2" indent="-342900"/>
            <a:r>
              <a:rPr lang="en-GB" dirty="0"/>
              <a:t>Validation form</a:t>
            </a:r>
          </a:p>
          <a:p>
            <a:pPr marL="571500" lvl="2" indent="-342900"/>
            <a:r>
              <a:rPr lang="en-GB" dirty="0"/>
              <a:t>Email initial password</a:t>
            </a:r>
          </a:p>
          <a:p>
            <a:pPr marL="571500" lvl="2" indent="-342900"/>
            <a:r>
              <a:rPr lang="en-GB" dirty="0"/>
              <a:t>Change on first login</a:t>
            </a:r>
          </a:p>
          <a:p>
            <a:pPr marL="571500" lvl="2" indent="-342900"/>
            <a:r>
              <a:rPr lang="en-GB" dirty="0"/>
              <a:t>Profile page to allow non-dxc users to change password and extend access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021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A1ACA3-318B-4559-8B9B-0093C701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Roles and Access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41D2612-E4AA-488C-848D-71453EB07A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5792607"/>
              </p:ext>
            </p:extLst>
          </p:nvPr>
        </p:nvGraphicFramePr>
        <p:xfrm>
          <a:off x="239705" y="2314600"/>
          <a:ext cx="14150989" cy="142240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1437234">
                  <a:extLst>
                    <a:ext uri="{9D8B030D-6E8A-4147-A177-3AD203B41FA5}">
                      <a16:colId xmlns:a16="http://schemas.microsoft.com/office/drawing/2014/main" val="3267656425"/>
                    </a:ext>
                  </a:extLst>
                </a:gridCol>
                <a:gridCol w="822751">
                  <a:extLst>
                    <a:ext uri="{9D8B030D-6E8A-4147-A177-3AD203B41FA5}">
                      <a16:colId xmlns:a16="http://schemas.microsoft.com/office/drawing/2014/main" val="411211393"/>
                    </a:ext>
                  </a:extLst>
                </a:gridCol>
                <a:gridCol w="1533564">
                  <a:extLst>
                    <a:ext uri="{9D8B030D-6E8A-4147-A177-3AD203B41FA5}">
                      <a16:colId xmlns:a16="http://schemas.microsoft.com/office/drawing/2014/main" val="673674053"/>
                    </a:ext>
                  </a:extLst>
                </a:gridCol>
                <a:gridCol w="1533564">
                  <a:extLst>
                    <a:ext uri="{9D8B030D-6E8A-4147-A177-3AD203B41FA5}">
                      <a16:colId xmlns:a16="http://schemas.microsoft.com/office/drawing/2014/main" val="2199019429"/>
                    </a:ext>
                  </a:extLst>
                </a:gridCol>
                <a:gridCol w="1533564">
                  <a:extLst>
                    <a:ext uri="{9D8B030D-6E8A-4147-A177-3AD203B41FA5}">
                      <a16:colId xmlns:a16="http://schemas.microsoft.com/office/drawing/2014/main" val="2219309784"/>
                    </a:ext>
                  </a:extLst>
                </a:gridCol>
                <a:gridCol w="1533564">
                  <a:extLst>
                    <a:ext uri="{9D8B030D-6E8A-4147-A177-3AD203B41FA5}">
                      <a16:colId xmlns:a16="http://schemas.microsoft.com/office/drawing/2014/main" val="2575017472"/>
                    </a:ext>
                  </a:extLst>
                </a:gridCol>
                <a:gridCol w="1533564">
                  <a:extLst>
                    <a:ext uri="{9D8B030D-6E8A-4147-A177-3AD203B41FA5}">
                      <a16:colId xmlns:a16="http://schemas.microsoft.com/office/drawing/2014/main" val="2547540670"/>
                    </a:ext>
                  </a:extLst>
                </a:gridCol>
                <a:gridCol w="822751">
                  <a:extLst>
                    <a:ext uri="{9D8B030D-6E8A-4147-A177-3AD203B41FA5}">
                      <a16:colId xmlns:a16="http://schemas.microsoft.com/office/drawing/2014/main" val="142302987"/>
                    </a:ext>
                  </a:extLst>
                </a:gridCol>
                <a:gridCol w="822751">
                  <a:extLst>
                    <a:ext uri="{9D8B030D-6E8A-4147-A177-3AD203B41FA5}">
                      <a16:colId xmlns:a16="http://schemas.microsoft.com/office/drawing/2014/main" val="2159670247"/>
                    </a:ext>
                  </a:extLst>
                </a:gridCol>
                <a:gridCol w="822751">
                  <a:extLst>
                    <a:ext uri="{9D8B030D-6E8A-4147-A177-3AD203B41FA5}">
                      <a16:colId xmlns:a16="http://schemas.microsoft.com/office/drawing/2014/main" val="1449730721"/>
                    </a:ext>
                  </a:extLst>
                </a:gridCol>
                <a:gridCol w="822751">
                  <a:extLst>
                    <a:ext uri="{9D8B030D-6E8A-4147-A177-3AD203B41FA5}">
                      <a16:colId xmlns:a16="http://schemas.microsoft.com/office/drawing/2014/main" val="4050814870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3928286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1" dirty="0">
                          <a:solidFill>
                            <a:schemeClr val="bg1"/>
                          </a:solidFill>
                        </a:rPr>
                        <a:t>Internal DE roles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1" dirty="0">
                          <a:solidFill>
                            <a:schemeClr val="bg1"/>
                          </a:solidFill>
                        </a:rPr>
                        <a:t>Admin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1" dirty="0">
                          <a:solidFill>
                            <a:schemeClr val="bg1"/>
                          </a:solidFill>
                        </a:rPr>
                        <a:t>Trend viewer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1" dirty="0">
                          <a:solidFill>
                            <a:schemeClr val="bg1"/>
                          </a:solidFill>
                        </a:rPr>
                        <a:t>Trend creator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1" dirty="0">
                          <a:solidFill>
                            <a:schemeClr val="bg1"/>
                          </a:solidFill>
                        </a:rPr>
                        <a:t>Trend reviewer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1" dirty="0">
                          <a:solidFill>
                            <a:schemeClr val="bg1"/>
                          </a:solidFill>
                        </a:rPr>
                        <a:t>Digital Stories Reader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1" dirty="0">
                          <a:solidFill>
                            <a:schemeClr val="bg1"/>
                          </a:solidFill>
                        </a:rPr>
                        <a:t>Agenda Manager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1" dirty="0">
                          <a:solidFill>
                            <a:schemeClr val="bg1"/>
                          </a:solidFill>
                        </a:rPr>
                        <a:t>Agenda Creator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1" dirty="0">
                          <a:solidFill>
                            <a:schemeClr val="bg1"/>
                          </a:solidFill>
                        </a:rPr>
                        <a:t>Agenda Viewer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1" dirty="0">
                          <a:solidFill>
                            <a:schemeClr val="bg1"/>
                          </a:solidFill>
                        </a:rPr>
                        <a:t>Solution Viewer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1" dirty="0">
                          <a:solidFill>
                            <a:schemeClr val="bg1"/>
                          </a:solidFill>
                        </a:rPr>
                        <a:t>Solution Editor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1" dirty="0">
                          <a:solidFill>
                            <a:schemeClr val="bg1"/>
                          </a:solidFill>
                        </a:rPr>
                        <a:t>Workspace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15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dirty="0"/>
                        <a:t>DXC 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72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dirty="0"/>
                        <a:t>Explorer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X</a:t>
                      </a:r>
                      <a:r>
                        <a:rPr lang="en-GB" sz="1800" b="1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X</a:t>
                      </a:r>
                      <a:r>
                        <a:rPr lang="en-GB" sz="1800" b="1" baseline="30000" dirty="0"/>
                        <a:t>2</a:t>
                      </a:r>
                      <a:endParaRPr lang="en-GB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X</a:t>
                      </a:r>
                      <a:r>
                        <a:rPr lang="en-GB" sz="1800" b="1" baseline="30000" dirty="0"/>
                        <a:t>3</a:t>
                      </a:r>
                      <a:endParaRPr lang="en-GB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X</a:t>
                      </a:r>
                      <a:r>
                        <a:rPr lang="en-GB" sz="1800" b="1" baseline="30000" dirty="0"/>
                        <a:t>4</a:t>
                      </a:r>
                      <a:endParaRPr lang="en-GB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49638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AB11C4A-6F9D-4D9F-BA4C-294846F0E122}"/>
              </a:ext>
            </a:extLst>
          </p:cNvPr>
          <p:cNvSpPr txBox="1"/>
          <p:nvPr/>
        </p:nvSpPr>
        <p:spPr>
          <a:xfrm>
            <a:off x="582746" y="5194920"/>
            <a:ext cx="456567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/>
              <a:t>Limited to training account only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Limited to assigned accounts only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Limited to reference solutions only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Limited to assigned solution only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453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E72FD-B7F9-4545-BBBF-3C51E3B1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Login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9B1967-7499-4E4E-9103-CC83000DB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304" y="2068680"/>
            <a:ext cx="4536504" cy="3580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9E4D7C-8F17-4E43-B90C-C5504F9C56B1}"/>
              </a:ext>
            </a:extLst>
          </p:cNvPr>
          <p:cNvSpPr txBox="1"/>
          <p:nvPr/>
        </p:nvSpPr>
        <p:spPr>
          <a:xfrm>
            <a:off x="8251304" y="5842992"/>
            <a:ext cx="58400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1" dirty="0"/>
              <a:t>Email address must be unique.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1" dirty="0"/>
              <a:t>Login and initial password emailed to new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1" dirty="0"/>
              <a:t>New users, change password upon 1</a:t>
            </a:r>
            <a:r>
              <a:rPr lang="en-GB" sz="1800" b="1" baseline="30000" dirty="0"/>
              <a:t>st</a:t>
            </a:r>
            <a:r>
              <a:rPr lang="en-GB" sz="1800" b="1" dirty="0"/>
              <a:t> login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1" dirty="0"/>
              <a:t>Forgotten password, resets password </a:t>
            </a:r>
            <a:br>
              <a:rPr lang="en-GB" sz="1800" b="1" dirty="0"/>
            </a:br>
            <a:r>
              <a:rPr lang="en-GB" sz="1800" b="1" dirty="0"/>
              <a:t>and resend login email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C73FA7C-94F6-40B4-A033-9818D352F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800" y="2057399"/>
            <a:ext cx="7143428" cy="51212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4254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D7B97B94-E715-4ED0-A842-78C287C7E9D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-26994" b="-26994"/>
          <a:stretch/>
        </p:blipFill>
        <p:spPr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FE72FD-B7F9-4545-BBBF-3C51E3B1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Profile Page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EFAEC30-5DB6-4DEA-B353-606C1D23EF1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5800" y="2030706"/>
            <a:ext cx="6400800" cy="5121275"/>
          </a:xfrm>
        </p:spPr>
        <p:txBody>
          <a:bodyPr/>
          <a:lstStyle/>
          <a:p>
            <a:r>
              <a:rPr lang="en-GB" dirty="0"/>
              <a:t>New information shown for “explorer” accounts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Expiry date, plus option to extend for 15 more days (must be within 5 days of expiry date)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Password change (padlock icon)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8EAD28C-1EBB-48E1-AEAA-1E0BBE5C8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560" y="4409061"/>
            <a:ext cx="4176464" cy="274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77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F7C0C7AD-6366-4678-B7D9-593DE0BC31F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-9766" b="-9766"/>
          <a:stretch/>
        </p:blipFill>
        <p:spPr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84A4AED-B2E3-4881-B8CA-4F2D4749B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6BB591-9B89-4A05-802F-9421CB0B059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2 new data nodes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Login 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Company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Registered users create or relate to existing “Company”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DXC employees relate to “DXC” node</a:t>
            </a:r>
            <a:br>
              <a:rPr lang="en-GB" dirty="0"/>
            </a:b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All users relate to login day node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Created first time anyone logs in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Label : </a:t>
            </a:r>
            <a:r>
              <a:rPr lang="en-GB" dirty="0" err="1"/>
              <a:t>yyyymmdd</a:t>
            </a:r>
            <a:r>
              <a:rPr lang="en-GB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Last login date retained within Person node</a:t>
            </a:r>
          </a:p>
        </p:txBody>
      </p:sp>
    </p:spTree>
    <p:extLst>
      <p:ext uri="{BB962C8B-B14F-4D97-AF65-F5344CB8AC3E}">
        <p14:creationId xmlns:p14="http://schemas.microsoft.com/office/powerpoint/2010/main" val="166854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4A4AED-B2E3-4881-B8CA-4F2D4749B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Login History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6BB591-9B89-4A05-802F-9421CB0B059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Future release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Heatmap of each day the user has logged 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Shown within user profile pages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3FF91A44-6DC4-4B32-816F-0522AD91C5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-18247" b="-18247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3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E354F8-6725-47CD-AA20-FD0553FB9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clean-up rules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D6E249-F07D-46DB-959E-CBECE6649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Expired accounts are deleted after 15 days (after expiry date)</a:t>
            </a:r>
          </a:p>
          <a:p>
            <a:r>
              <a:rPr lang="en-GB" dirty="0"/>
              <a:t>Agenda content created by “explorer” users is deleted 30 days after the account is deactivated</a:t>
            </a:r>
          </a:p>
          <a:p>
            <a:r>
              <a:rPr lang="en-GB" dirty="0"/>
              <a:t>Solutions are marked as non-searchable if there are no longer assigned people </a:t>
            </a:r>
            <a:r>
              <a:rPr lang="en-GB"/>
              <a:t>against 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884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10D85E0A-6824-4858-807D-7A335B4F6429}" vid="{A1203A04-A718-4D61-BEF4-0035A3E205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</Template>
  <TotalTime>249</TotalTime>
  <Words>354</Words>
  <Application>Microsoft Office PowerPoint</Application>
  <PresentationFormat>Custom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DXC</vt:lpstr>
      <vt:lpstr>Digital Explorer Access Model 2.0</vt:lpstr>
      <vt:lpstr>Aim</vt:lpstr>
      <vt:lpstr>Revised Authentication Model</vt:lpstr>
      <vt:lpstr>Roles and Access Model</vt:lpstr>
      <vt:lpstr>Login page</vt:lpstr>
      <vt:lpstr>Profile Page </vt:lpstr>
      <vt:lpstr>Data model</vt:lpstr>
      <vt:lpstr>Login History</vt:lpstr>
      <vt:lpstr>Data clean-up rules</vt:lpstr>
      <vt:lpstr>Special cases to potentially consider</vt:lpstr>
    </vt:vector>
  </TitlesOfParts>
  <Manager/>
  <Company>DXC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Explorer Access Model 2.0</dc:title>
  <dc:subject/>
  <dc:creator>David Stevens</dc:creator>
  <cp:keywords/>
  <dc:description/>
  <cp:lastModifiedBy>David Stevens</cp:lastModifiedBy>
  <cp:revision>10</cp:revision>
  <dcterms:created xsi:type="dcterms:W3CDTF">2018-07-16T10:21:39Z</dcterms:created>
  <dcterms:modified xsi:type="dcterms:W3CDTF">2018-07-17T13:47:54Z</dcterms:modified>
  <cp:category/>
</cp:coreProperties>
</file>