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3" r:id="rId6"/>
    <p:sldId id="269" r:id="rId7"/>
    <p:sldId id="264" r:id="rId8"/>
    <p:sldId id="261" r:id="rId9"/>
    <p:sldId id="262" r:id="rId10"/>
    <p:sldId id="260" r:id="rId11"/>
    <p:sldId id="268" r:id="rId12"/>
    <p:sldId id="265" r:id="rId13"/>
    <p:sldId id="266" r:id="rId14"/>
    <p:sldId id="267" r:id="rId1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0113" autoAdjust="0"/>
  </p:normalViewPr>
  <p:slideViewPr>
    <p:cSldViewPr snapToGrid="0" snapToObjects="1" showGuides="1">
      <p:cViewPr varScale="1">
        <p:scale>
          <a:sx n="95" d="100"/>
          <a:sy n="95" d="100"/>
        </p:scale>
        <p:origin x="210" y="36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11/28/2018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5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 count would be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Min of 3 grouped trends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2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November 28,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28,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November 28,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November 28,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explorer.dxc.com/bvr/insights" TargetMode="Externa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/>
          <a:lstStyle/>
          <a:p>
            <a:r>
              <a:rPr lang="en-US" dirty="0"/>
              <a:t>Digital Insights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Current insights from the DXC Digital Explorer Platform</a:t>
            </a:r>
          </a:p>
          <a:p>
            <a:r>
              <a:rPr lang="en-US" dirty="0"/>
              <a:t>As of Dec 1</a:t>
            </a:r>
            <a:r>
              <a:rPr lang="en-US" baseline="30000" dirty="0"/>
              <a:t>st</a:t>
            </a:r>
            <a:r>
              <a:rPr lang="en-US" dirty="0"/>
              <a:t> 2018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9B71C4-95F6-479C-93F7-642B25977310}"/>
              </a:ext>
            </a:extLst>
          </p:cNvPr>
          <p:cNvSpPr/>
          <p:nvPr/>
        </p:nvSpPr>
        <p:spPr>
          <a:xfrm>
            <a:off x="609600" y="6183161"/>
            <a:ext cx="31561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David Stevens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DXC Distinguished Architect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Digital Explorer Product Owner &amp; Architect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Heatmap of key trends</a:t>
            </a:r>
            <a:br>
              <a:rPr lang="en-GB" dirty="0"/>
            </a:br>
            <a:endParaRPr lang="en-GB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DAF4F-A86A-45AF-BB44-F972FB85CC52}"/>
              </a:ext>
            </a:extLst>
          </p:cNvPr>
          <p:cNvSpPr txBox="1"/>
          <p:nvPr/>
        </p:nvSpPr>
        <p:spPr>
          <a:xfrm>
            <a:off x="4821569" y="3847035"/>
            <a:ext cx="49872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Already available within DE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1771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key trends</a:t>
            </a:r>
            <a:br>
              <a:rPr lang="en-GB" dirty="0"/>
            </a:b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8266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of key trends</a:t>
            </a:r>
            <a:br>
              <a:rPr lang="en-GB" dirty="0"/>
            </a:b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2098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Recommendations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4E358-89E4-4FD4-AF8A-D2E458F2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Clear demand for automation and cloud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New user interfaces and AR demand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Dataset is still too limiting - DXC Digital Explorer needs to be mandatory for all DXC account teams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43C7A-A52E-4C63-89A0-0A42CBD56E21}"/>
              </a:ext>
            </a:extLst>
          </p:cNvPr>
          <p:cNvSpPr txBox="1"/>
          <p:nvPr/>
        </p:nvSpPr>
        <p:spPr>
          <a:xfrm>
            <a:off x="2041705" y="6076335"/>
            <a:ext cx="1054699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 BE COMPLETED WHEN DATA ANALYSIS IS COMPLETE</a:t>
            </a:r>
          </a:p>
        </p:txBody>
      </p:sp>
    </p:spTree>
    <p:extLst>
      <p:ext uri="{BB962C8B-B14F-4D97-AF65-F5344CB8AC3E}">
        <p14:creationId xmlns:p14="http://schemas.microsoft.com/office/powerpoint/2010/main" val="19358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BE4A3E-500B-488E-81C2-378E2EF26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945" y="1554163"/>
            <a:ext cx="13246510" cy="5121275"/>
          </a:xfrm>
        </p:spPr>
        <p:txBody>
          <a:bodyPr anchor="ctr"/>
          <a:lstStyle/>
          <a:p>
            <a:pPr algn="ctr"/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Explorer 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1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D88A0-082E-4C29-AE8F-641C2ECE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32CD-4F56-44F5-AFFB-0024D000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Top level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Clusters of top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Summary of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Clusters of key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8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34CC-7026-4BB0-AAEA-3304B313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A552-F64D-4F24-B23E-15F9BAFDA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DXC Digital Explorer is the enabling platform for the DXC Digital Transformation methodology; capturing the key aspects of the DXC Digital Blueprint</a:t>
            </a:r>
          </a:p>
        </p:txBody>
      </p:sp>
    </p:spTree>
    <p:extLst>
      <p:ext uri="{BB962C8B-B14F-4D97-AF65-F5344CB8AC3E}">
        <p14:creationId xmlns:p14="http://schemas.microsoft.com/office/powerpoint/2010/main" val="20920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08C69-F17D-4D51-87DA-1DF8ABB97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34CC-7026-4BB0-AAEA-3304B313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blueprints : 103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0D30A9-D3A3-404D-A329-F683205A18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CHART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F08A-4EBB-41F8-8F3C-CDC95EC5A391}"/>
              </a:ext>
            </a:extLst>
          </p:cNvPr>
          <p:cNvSpPr/>
          <p:nvPr/>
        </p:nvSpPr>
        <p:spPr>
          <a:xfrm>
            <a:off x="685800" y="1455174"/>
            <a:ext cx="6400800" cy="6022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Breakdown by Industry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32569-DBF4-4564-9015-ED399789C49A}"/>
              </a:ext>
            </a:extLst>
          </p:cNvPr>
          <p:cNvSpPr/>
          <p:nvPr/>
        </p:nvSpPr>
        <p:spPr>
          <a:xfrm>
            <a:off x="7543800" y="1455173"/>
            <a:ext cx="6400800" cy="6022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Breakdown by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11B36-A00F-4A0F-8DA7-405B7AFA2DF4}"/>
              </a:ext>
            </a:extLst>
          </p:cNvPr>
          <p:cNvSpPr txBox="1"/>
          <p:nvPr/>
        </p:nvSpPr>
        <p:spPr>
          <a:xfrm>
            <a:off x="5225143" y="4752870"/>
            <a:ext cx="452399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Neo4j = </a:t>
            </a:r>
            <a:r>
              <a:rPr lang="en-GB" dirty="0" err="1"/>
              <a:t>innovationAgenda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47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Heatmap of top trends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249E9-B0F0-42F1-942C-BF3A36C89679}"/>
              </a:ext>
            </a:extLst>
          </p:cNvPr>
          <p:cNvSpPr txBox="1"/>
          <p:nvPr/>
        </p:nvSpPr>
        <p:spPr>
          <a:xfrm>
            <a:off x="4821569" y="3847035"/>
            <a:ext cx="498726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Already available within DE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657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top trends</a:t>
            </a:r>
            <a:br>
              <a:rPr lang="en-GB" dirty="0"/>
            </a:br>
            <a:endParaRPr lang="en-GB" b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D95F6-2E76-4A42-87F5-711B046EEC57}"/>
              </a:ext>
            </a:extLst>
          </p:cNvPr>
          <p:cNvCxnSpPr/>
          <p:nvPr/>
        </p:nvCxnSpPr>
        <p:spPr>
          <a:xfrm>
            <a:off x="934065" y="6882581"/>
            <a:ext cx="12329651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91E641-DA6F-4FF9-85C6-74D251FAC74C}"/>
              </a:ext>
            </a:extLst>
          </p:cNvPr>
          <p:cNvCxnSpPr/>
          <p:nvPr/>
        </p:nvCxnSpPr>
        <p:spPr>
          <a:xfrm flipV="1">
            <a:off x="934065" y="1681316"/>
            <a:ext cx="0" cy="520126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51A23-5E72-459D-B669-1B993B711649}"/>
              </a:ext>
            </a:extLst>
          </p:cNvPr>
          <p:cNvCxnSpPr/>
          <p:nvPr/>
        </p:nvCxnSpPr>
        <p:spPr>
          <a:xfrm flipV="1">
            <a:off x="4901380" y="1681316"/>
            <a:ext cx="0" cy="5201265"/>
          </a:xfrm>
          <a:prstGeom prst="line">
            <a:avLst/>
          </a:prstGeom>
          <a:ln w="6350" cap="sq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4F82E2-B18B-4D70-9A01-9D41EA60E121}"/>
              </a:ext>
            </a:extLst>
          </p:cNvPr>
          <p:cNvCxnSpPr/>
          <p:nvPr/>
        </p:nvCxnSpPr>
        <p:spPr>
          <a:xfrm flipV="1">
            <a:off x="8986683" y="1681316"/>
            <a:ext cx="0" cy="5201265"/>
          </a:xfrm>
          <a:prstGeom prst="line">
            <a:avLst/>
          </a:prstGeom>
          <a:ln w="6350" cap="sq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85AF65-0120-4DFA-85A9-20B75E44D787}"/>
              </a:ext>
            </a:extLst>
          </p:cNvPr>
          <p:cNvCxnSpPr/>
          <p:nvPr/>
        </p:nvCxnSpPr>
        <p:spPr>
          <a:xfrm flipV="1">
            <a:off x="13263716" y="1681316"/>
            <a:ext cx="0" cy="5201265"/>
          </a:xfrm>
          <a:prstGeom prst="line">
            <a:avLst/>
          </a:prstGeom>
          <a:ln w="6350" cap="sq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01280-3B2A-45EC-88FE-972793EA12AE}"/>
              </a:ext>
            </a:extLst>
          </p:cNvPr>
          <p:cNvSpPr txBox="1"/>
          <p:nvPr/>
        </p:nvSpPr>
        <p:spPr>
          <a:xfrm>
            <a:off x="1902544" y="6882581"/>
            <a:ext cx="125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Near term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9DB2-A40D-4ED7-9972-DD9D9D6C9B29}"/>
              </a:ext>
            </a:extLst>
          </p:cNvPr>
          <p:cNvSpPr txBox="1"/>
          <p:nvPr/>
        </p:nvSpPr>
        <p:spPr>
          <a:xfrm>
            <a:off x="6317226" y="6883203"/>
            <a:ext cx="125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Mid term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965A5-9618-453E-AA59-5FEB218E83F2}"/>
              </a:ext>
            </a:extLst>
          </p:cNvPr>
          <p:cNvSpPr txBox="1"/>
          <p:nvPr/>
        </p:nvSpPr>
        <p:spPr>
          <a:xfrm>
            <a:off x="10731908" y="6883825"/>
            <a:ext cx="125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Long term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2EDDE3-8867-4937-9999-4C580717D12B}"/>
              </a:ext>
            </a:extLst>
          </p:cNvPr>
          <p:cNvSpPr/>
          <p:nvPr/>
        </p:nvSpPr>
        <p:spPr>
          <a:xfrm>
            <a:off x="1140542" y="3615812"/>
            <a:ext cx="1332271" cy="13322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04A804-B75E-4301-98FF-FD388E05E90A}"/>
              </a:ext>
            </a:extLst>
          </p:cNvPr>
          <p:cNvSpPr/>
          <p:nvPr/>
        </p:nvSpPr>
        <p:spPr>
          <a:xfrm>
            <a:off x="2780073" y="1549812"/>
            <a:ext cx="1946785" cy="1946785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5286CF-AA55-4F38-B75E-506C5BE9B327}"/>
              </a:ext>
            </a:extLst>
          </p:cNvPr>
          <p:cNvSpPr/>
          <p:nvPr/>
        </p:nvSpPr>
        <p:spPr>
          <a:xfrm>
            <a:off x="5075903" y="3446824"/>
            <a:ext cx="1229032" cy="1229032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6DA3B9-0E0A-4B3B-93AC-18E4A6B0276C}"/>
              </a:ext>
            </a:extLst>
          </p:cNvPr>
          <p:cNvSpPr/>
          <p:nvPr/>
        </p:nvSpPr>
        <p:spPr>
          <a:xfrm>
            <a:off x="5080820" y="6067112"/>
            <a:ext cx="636636" cy="63663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CE4C4F0-6799-4C4C-9C05-4401028B3DFA}"/>
              </a:ext>
            </a:extLst>
          </p:cNvPr>
          <p:cNvSpPr/>
          <p:nvPr/>
        </p:nvSpPr>
        <p:spPr>
          <a:xfrm>
            <a:off x="6425378" y="5773375"/>
            <a:ext cx="636636" cy="63663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4F7C4B-8DCF-44ED-A4C7-14E6ADD2A681}"/>
              </a:ext>
            </a:extLst>
          </p:cNvPr>
          <p:cNvSpPr/>
          <p:nvPr/>
        </p:nvSpPr>
        <p:spPr>
          <a:xfrm>
            <a:off x="9477073" y="6009660"/>
            <a:ext cx="636636" cy="63663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C4B6E9-9BBE-4D71-BA39-5CB5B0D633E2}"/>
              </a:ext>
            </a:extLst>
          </p:cNvPr>
          <p:cNvSpPr/>
          <p:nvPr/>
        </p:nvSpPr>
        <p:spPr>
          <a:xfrm>
            <a:off x="10488564" y="5611141"/>
            <a:ext cx="636636" cy="63663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0D9846-5612-473B-BC11-13C456FD26D8}"/>
              </a:ext>
            </a:extLst>
          </p:cNvPr>
          <p:cNvSpPr/>
          <p:nvPr/>
        </p:nvSpPr>
        <p:spPr>
          <a:xfrm>
            <a:off x="11721279" y="5373024"/>
            <a:ext cx="636636" cy="63663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4E15BC-28AB-47C2-A60D-12D8A5920AAA}"/>
              </a:ext>
            </a:extLst>
          </p:cNvPr>
          <p:cNvSpPr/>
          <p:nvPr/>
        </p:nvSpPr>
        <p:spPr>
          <a:xfrm>
            <a:off x="6159909" y="2974254"/>
            <a:ext cx="1342096" cy="134209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58512F-BD1F-4617-BC0C-2EA6E0300ACE}"/>
              </a:ext>
            </a:extLst>
          </p:cNvPr>
          <p:cNvSpPr/>
          <p:nvPr/>
        </p:nvSpPr>
        <p:spPr>
          <a:xfrm>
            <a:off x="9593832" y="2825549"/>
            <a:ext cx="1342096" cy="134209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3AB7AA-3340-4960-8437-F1A55798E264}"/>
              </a:ext>
            </a:extLst>
          </p:cNvPr>
          <p:cNvSpPr/>
          <p:nvPr/>
        </p:nvSpPr>
        <p:spPr>
          <a:xfrm>
            <a:off x="1278816" y="1284952"/>
            <a:ext cx="1946785" cy="1946785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248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Clusters of top trends</a:t>
            </a:r>
            <a:br>
              <a:rPr lang="en-GB" dirty="0"/>
            </a:br>
            <a:endParaRPr lang="en-GB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AD55C7-99A6-4942-8DA9-0970D80A300C}"/>
              </a:ext>
            </a:extLst>
          </p:cNvPr>
          <p:cNvSpPr/>
          <p:nvPr/>
        </p:nvSpPr>
        <p:spPr>
          <a:xfrm>
            <a:off x="1533832" y="1477290"/>
            <a:ext cx="5633884" cy="56338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3C6194-10FB-4433-A984-32618D0DFDB0}"/>
              </a:ext>
            </a:extLst>
          </p:cNvPr>
          <p:cNvSpPr/>
          <p:nvPr/>
        </p:nvSpPr>
        <p:spPr>
          <a:xfrm>
            <a:off x="4350774" y="2460515"/>
            <a:ext cx="1332271" cy="13322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ADFE62-D0D4-4376-9B67-C842E0FAC97E}"/>
              </a:ext>
            </a:extLst>
          </p:cNvPr>
          <p:cNvSpPr/>
          <p:nvPr/>
        </p:nvSpPr>
        <p:spPr>
          <a:xfrm>
            <a:off x="2199967" y="3296256"/>
            <a:ext cx="1332271" cy="13322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9CAC44-ECE8-4A3A-BC2E-914DA5977E52}"/>
              </a:ext>
            </a:extLst>
          </p:cNvPr>
          <p:cNvSpPr/>
          <p:nvPr/>
        </p:nvSpPr>
        <p:spPr>
          <a:xfrm>
            <a:off x="3532238" y="5007068"/>
            <a:ext cx="1332271" cy="13322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3FCD5D-C258-4560-ACCC-43C157EA1F8B}"/>
              </a:ext>
            </a:extLst>
          </p:cNvPr>
          <p:cNvSpPr/>
          <p:nvPr/>
        </p:nvSpPr>
        <p:spPr>
          <a:xfrm>
            <a:off x="7391400" y="1477290"/>
            <a:ext cx="5633884" cy="56338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3A886C-E066-4D86-8D09-5A4A6877F6FD}"/>
              </a:ext>
            </a:extLst>
          </p:cNvPr>
          <p:cNvSpPr/>
          <p:nvPr/>
        </p:nvSpPr>
        <p:spPr>
          <a:xfrm>
            <a:off x="10722077" y="4235233"/>
            <a:ext cx="1332271" cy="13322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85475C-6189-441E-A210-0AE7FDEBCE61}"/>
              </a:ext>
            </a:extLst>
          </p:cNvPr>
          <p:cNvSpPr/>
          <p:nvPr/>
        </p:nvSpPr>
        <p:spPr>
          <a:xfrm>
            <a:off x="8057535" y="3296256"/>
            <a:ext cx="1332271" cy="13322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3B015A-71CA-44CC-94AF-AFC945CB2A76}"/>
              </a:ext>
            </a:extLst>
          </p:cNvPr>
          <p:cNvSpPr/>
          <p:nvPr/>
        </p:nvSpPr>
        <p:spPr>
          <a:xfrm>
            <a:off x="9389806" y="5007068"/>
            <a:ext cx="1332271" cy="13322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120A1E-A42F-42B3-B77D-1A72CF26C440}"/>
              </a:ext>
            </a:extLst>
          </p:cNvPr>
          <p:cNvSpPr/>
          <p:nvPr/>
        </p:nvSpPr>
        <p:spPr>
          <a:xfrm>
            <a:off x="9875273" y="2723530"/>
            <a:ext cx="1332271" cy="1332271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078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Ideas</a:t>
            </a:r>
            <a:br>
              <a:rPr lang="en-GB" dirty="0"/>
            </a:br>
            <a:endParaRPr lang="en-GB" b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59EC29-6681-494B-879C-310D7302A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10788445" cy="914400"/>
          </a:xfrm>
        </p:spPr>
        <p:txBody>
          <a:bodyPr/>
          <a:lstStyle/>
          <a:p>
            <a:r>
              <a:rPr lang="en-GB" dirty="0"/>
              <a:t>An Idea is captured through the refinement of the DXC Digital Transformation Map or DXC Innovation Agenda.</a:t>
            </a:r>
          </a:p>
          <a:p>
            <a:r>
              <a:rPr lang="en-GB" dirty="0"/>
              <a:t>Trends within the blueprint are tagged as “focus trends” and assigned to one or more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C131E-33FE-444C-AEE5-93930049B2DE}"/>
              </a:ext>
            </a:extLst>
          </p:cNvPr>
          <p:cNvSpPr txBox="1"/>
          <p:nvPr/>
        </p:nvSpPr>
        <p:spPr>
          <a:xfrm>
            <a:off x="1828800" y="1356527"/>
            <a:ext cx="9783447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Inside neo4j </a:t>
            </a:r>
          </a:p>
          <a:p>
            <a:r>
              <a:rPr lang="en-GB" dirty="0" err="1">
                <a:solidFill>
                  <a:schemeClr val="bg1"/>
                </a:solidFill>
              </a:rPr>
              <a:t>ClientIdeas</a:t>
            </a:r>
            <a:r>
              <a:rPr lang="en-GB" dirty="0">
                <a:solidFill>
                  <a:schemeClr val="bg1"/>
                </a:solidFill>
              </a:rPr>
              <a:t> and </a:t>
            </a:r>
            <a:r>
              <a:rPr lang="en-GB" dirty="0" err="1">
                <a:solidFill>
                  <a:schemeClr val="bg1"/>
                </a:solidFill>
              </a:rPr>
              <a:t>ClientStrategicInitiative</a:t>
            </a:r>
            <a:r>
              <a:rPr lang="en-GB" dirty="0">
                <a:solidFill>
                  <a:schemeClr val="bg1"/>
                </a:solidFill>
              </a:rPr>
              <a:t> are the same node</a:t>
            </a:r>
          </a:p>
        </p:txBody>
      </p:sp>
    </p:spTree>
    <p:extLst>
      <p:ext uri="{BB962C8B-B14F-4D97-AF65-F5344CB8AC3E}">
        <p14:creationId xmlns:p14="http://schemas.microsoft.com/office/powerpoint/2010/main" val="24944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D6F09-7CB9-4C69-A9CB-D6E505972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BARCHART – ALREADY AVAILABLE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4A561C-80C1-42EC-821A-33F3641193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BARCHART – ALREADY AVAILABLE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0F4EFD-578B-4625-B7C7-1C01EDF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number of ideas : 162 </a:t>
            </a:r>
            <a:endParaRPr lang="en-GB" b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04549-E9E0-4AB9-A52E-D860F5CBFCB0}"/>
              </a:ext>
            </a:extLst>
          </p:cNvPr>
          <p:cNvSpPr/>
          <p:nvPr/>
        </p:nvSpPr>
        <p:spPr>
          <a:xfrm>
            <a:off x="685800" y="1455174"/>
            <a:ext cx="6400800" cy="6022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Breakdown by Industry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4CBF3-631B-4249-99DC-008292C9FB20}"/>
              </a:ext>
            </a:extLst>
          </p:cNvPr>
          <p:cNvSpPr/>
          <p:nvPr/>
        </p:nvSpPr>
        <p:spPr>
          <a:xfrm>
            <a:off x="7543800" y="1455173"/>
            <a:ext cx="6400800" cy="602224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Breakdown by Region</a:t>
            </a:r>
          </a:p>
        </p:txBody>
      </p:sp>
    </p:spTree>
    <p:extLst>
      <p:ext uri="{BB962C8B-B14F-4D97-AF65-F5344CB8AC3E}">
        <p14:creationId xmlns:p14="http://schemas.microsoft.com/office/powerpoint/2010/main" val="15963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175</TotalTime>
  <Words>253</Words>
  <Application>Microsoft Office PowerPoint</Application>
  <PresentationFormat>Custom</PresentationFormat>
  <Paragraphs>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DXC</vt:lpstr>
      <vt:lpstr>Digital Insights</vt:lpstr>
      <vt:lpstr>Contents</vt:lpstr>
      <vt:lpstr>Introduction</vt:lpstr>
      <vt:lpstr>Total blueprints : 103</vt:lpstr>
      <vt:lpstr>Heatmap of top trends </vt:lpstr>
      <vt:lpstr>Timeline of top trends </vt:lpstr>
      <vt:lpstr>Clusters of top trends </vt:lpstr>
      <vt:lpstr>Ideas </vt:lpstr>
      <vt:lpstr>Total number of ideas : 162 </vt:lpstr>
      <vt:lpstr>Heatmap of key trends </vt:lpstr>
      <vt:lpstr>Timeline of key trends </vt:lpstr>
      <vt:lpstr>Cluster of key trends </vt:lpstr>
      <vt:lpstr>Conclusion and Recommendations </vt:lpstr>
      <vt:lpstr>PowerPoint Presentation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Insights</dc:title>
  <dc:subject/>
  <dc:creator>David Stevens</dc:creator>
  <cp:keywords/>
  <dc:description/>
  <cp:lastModifiedBy>David Stevens</cp:lastModifiedBy>
  <cp:revision>8</cp:revision>
  <cp:lastPrinted>2018-07-20T15:33:39Z</cp:lastPrinted>
  <dcterms:created xsi:type="dcterms:W3CDTF">2018-11-28T07:38:41Z</dcterms:created>
  <dcterms:modified xsi:type="dcterms:W3CDTF">2018-11-28T10:34:26Z</dcterms:modified>
  <cp:category/>
</cp:coreProperties>
</file>