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79" r:id="rId4"/>
    <p:sldId id="278" r:id="rId5"/>
    <p:sldId id="260" r:id="rId6"/>
    <p:sldId id="275" r:id="rId7"/>
    <p:sldId id="280" r:id="rId8"/>
    <p:sldId id="269" r:id="rId9"/>
    <p:sldId id="273" r:id="rId10"/>
    <p:sldId id="261" r:id="rId11"/>
    <p:sldId id="262" r:id="rId12"/>
    <p:sldId id="270" r:id="rId13"/>
    <p:sldId id="271" r:id="rId14"/>
    <p:sldId id="272" r:id="rId15"/>
    <p:sldId id="264" r:id="rId16"/>
    <p:sldId id="265" r:id="rId17"/>
    <p:sldId id="277" r:id="rId18"/>
    <p:sldId id="276" r:id="rId19"/>
    <p:sldId id="259" r:id="rId20"/>
    <p:sldId id="274" r:id="rId21"/>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2592"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9843" autoAdjust="0"/>
  </p:normalViewPr>
  <p:slideViewPr>
    <p:cSldViewPr snapToGrid="0" snapToObjects="1" showGuides="1">
      <p:cViewPr>
        <p:scale>
          <a:sx n="46" d="100"/>
          <a:sy n="46" d="100"/>
        </p:scale>
        <p:origin x="915" y="45"/>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6312"/>
    </p:cViewPr>
  </p:sorterViewPr>
  <p:notesViewPr>
    <p:cSldViewPr snapToGrid="0"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Open window for field to submit solutions to Digital Explorer</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pPr algn="ctr"/>
          <a:r>
            <a:rPr lang="en-GB" dirty="0"/>
            <a:t>Regional CTOs each nominate one solution from their region in each category</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0" dirty="0"/>
            <a:t>Offering,</a:t>
          </a:r>
          <a:r>
            <a:rPr lang="en-GB" sz="1800" b="0" baseline="0" dirty="0"/>
            <a:t> Industry and Delivery CTOs rate the nominations</a:t>
          </a:r>
          <a:endParaRPr lang="en-GB" sz="1800" b="0"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dirty="0"/>
            <a:t>Global</a:t>
          </a:r>
          <a:r>
            <a:rPr lang="en-GB" baseline="0" dirty="0"/>
            <a:t> CTO presents recommended awards to Decision Committee </a:t>
          </a:r>
          <a:endParaRPr lang="en-GB" dirty="0"/>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dirty="0"/>
            <a:t>Decision</a:t>
          </a:r>
          <a:r>
            <a:rPr lang="en-GB" baseline="0" dirty="0"/>
            <a:t> Committee/CEO confirm final awards</a:t>
          </a:r>
          <a:endParaRPr lang="en-GB" dirty="0"/>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Review solutions submitted by your region</a:t>
          </a:r>
        </a:p>
        <a:p>
          <a:r>
            <a:rPr lang="en-GB" dirty="0"/>
            <a:t>(slides 8-17)</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r>
            <a:rPr lang="en-GB" dirty="0"/>
            <a:t>Review detailed datasheet within Digital Explorer</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1" dirty="0"/>
            <a:t>OPTIONAL : </a:t>
          </a:r>
          <a:r>
            <a:rPr lang="en-GB" sz="1800" dirty="0"/>
            <a:t>Rate and comment within DE</a:t>
          </a:r>
          <a:br>
            <a:rPr lang="en-GB" sz="1800" dirty="0"/>
          </a:br>
          <a:r>
            <a:rPr lang="en-GB" sz="1800" dirty="0"/>
            <a:t>(note this will be visible to all DXC employees)</a:t>
          </a:r>
          <a:br>
            <a:rPr lang="en-GB" sz="1800" dirty="0"/>
          </a:br>
          <a:r>
            <a:rPr lang="en-GB" sz="1400" b="1" dirty="0"/>
            <a:t>see slide 19</a:t>
          </a:r>
          <a:endParaRPr lang="en-GB" sz="1800" b="1"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b="1" dirty="0"/>
            <a:t>REQUIRED: </a:t>
          </a:r>
          <a:r>
            <a:rPr lang="en-GB" dirty="0"/>
            <a:t>Complete the table on </a:t>
          </a:r>
          <a:r>
            <a:rPr lang="en-GB" b="1" dirty="0"/>
            <a:t>slide 18</a:t>
          </a:r>
          <a:r>
            <a:rPr lang="en-GB" dirty="0"/>
            <a:t> with your nominations</a:t>
          </a:r>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b="1" dirty="0"/>
            <a:t>OPTIONAL: </a:t>
          </a:r>
          <a:r>
            <a:rPr lang="en-GB" dirty="0"/>
            <a:t>Request the solution contacts to enrich their solutions further to prepare for the next set of reviews</a:t>
          </a:r>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Open window for field to submit solutions to Digital Explorer</a:t>
          </a:r>
        </a:p>
      </dsp:txBody>
      <dsp:txXfrm>
        <a:off x="55589" y="1771303"/>
        <a:ext cx="1908717" cy="1578668"/>
      </dsp:txXfrm>
    </dsp:sp>
    <dsp:sp modelId="{6209FDD9-CC32-4EE5-AB28-17EEF71A2B33}">
      <dsp:nvSpPr>
        <dsp:cNvPr id="0" name=""/>
        <dsp:cNvSpPr/>
      </dsp:nvSpPr>
      <dsp:spPr>
        <a:xfrm>
          <a:off x="2214116"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2411320"/>
        <a:ext cx="297830" cy="298634"/>
      </dsp:txXfrm>
    </dsp:sp>
    <dsp:sp modelId="{5CF0F816-62CA-4F0D-93AC-528C74D51E94}">
      <dsp:nvSpPr>
        <dsp:cNvPr id="0" name=""/>
        <dsp:cNvSpPr/>
      </dsp:nvSpPr>
      <dsp:spPr>
        <a:xfrm>
          <a:off x="2816200"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Regional CTOs each nominate one solution from their region in each category</a:t>
          </a:r>
        </a:p>
      </dsp:txBody>
      <dsp:txXfrm>
        <a:off x="2865315" y="1771303"/>
        <a:ext cx="1908717" cy="1578668"/>
      </dsp:txXfrm>
    </dsp:sp>
    <dsp:sp modelId="{0A632E78-113A-4040-A840-48AF2CCCA039}">
      <dsp:nvSpPr>
        <dsp:cNvPr id="0" name=""/>
        <dsp:cNvSpPr/>
      </dsp:nvSpPr>
      <dsp:spPr>
        <a:xfrm>
          <a:off x="5023842"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2411320"/>
        <a:ext cx="297830" cy="298634"/>
      </dsp:txXfrm>
    </dsp:sp>
    <dsp:sp modelId="{2E08AB9B-8382-434A-8AA7-A7909E7766BB}">
      <dsp:nvSpPr>
        <dsp:cNvPr id="0" name=""/>
        <dsp:cNvSpPr/>
      </dsp:nvSpPr>
      <dsp:spPr>
        <a:xfrm>
          <a:off x="5625926"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kern="1200" dirty="0"/>
            <a:t>Offering,</a:t>
          </a:r>
          <a:r>
            <a:rPr lang="en-GB" sz="1800" b="0" kern="1200" baseline="0" dirty="0"/>
            <a:t> Industry and Delivery CTOs rate the nominations</a:t>
          </a:r>
          <a:endParaRPr lang="en-GB" sz="1800" b="0" kern="1200" dirty="0"/>
        </a:p>
      </dsp:txBody>
      <dsp:txXfrm>
        <a:off x="5675041" y="1771303"/>
        <a:ext cx="1908717" cy="1578668"/>
      </dsp:txXfrm>
    </dsp:sp>
    <dsp:sp modelId="{67559F4A-5408-450C-95A1-2C1C319A326A}">
      <dsp:nvSpPr>
        <dsp:cNvPr id="0" name=""/>
        <dsp:cNvSpPr/>
      </dsp:nvSpPr>
      <dsp:spPr>
        <a:xfrm>
          <a:off x="7833568"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2411320"/>
        <a:ext cx="297830" cy="298634"/>
      </dsp:txXfrm>
    </dsp:sp>
    <dsp:sp modelId="{DC6C6567-3827-417A-8241-E87C815ABE64}">
      <dsp:nvSpPr>
        <dsp:cNvPr id="0" name=""/>
        <dsp:cNvSpPr/>
      </dsp:nvSpPr>
      <dsp:spPr>
        <a:xfrm>
          <a:off x="8435652"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Global</a:t>
          </a:r>
          <a:r>
            <a:rPr lang="en-GB" sz="1800" kern="1200" baseline="0" dirty="0"/>
            <a:t> CTO presents recommended awards to Decision Committee </a:t>
          </a:r>
          <a:endParaRPr lang="en-GB" sz="1800" kern="1200" dirty="0"/>
        </a:p>
      </dsp:txBody>
      <dsp:txXfrm>
        <a:off x="8484767" y="1771303"/>
        <a:ext cx="1908717" cy="1578668"/>
      </dsp:txXfrm>
    </dsp:sp>
    <dsp:sp modelId="{2FD1F889-FE53-471E-B290-ED350BED3E47}">
      <dsp:nvSpPr>
        <dsp:cNvPr id="0" name=""/>
        <dsp:cNvSpPr/>
      </dsp:nvSpPr>
      <dsp:spPr>
        <a:xfrm>
          <a:off x="10643294"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2411320"/>
        <a:ext cx="297830" cy="298634"/>
      </dsp:txXfrm>
    </dsp:sp>
    <dsp:sp modelId="{0526F89E-5CA9-46EF-9822-DC4DA226D57C}">
      <dsp:nvSpPr>
        <dsp:cNvPr id="0" name=""/>
        <dsp:cNvSpPr/>
      </dsp:nvSpPr>
      <dsp:spPr>
        <a:xfrm>
          <a:off x="11245378"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Decision</a:t>
          </a:r>
          <a:r>
            <a:rPr lang="en-GB" sz="1800" kern="1200" baseline="0" dirty="0"/>
            <a:t> Committee/CEO confirm final awards</a:t>
          </a:r>
          <a:endParaRPr lang="en-GB" sz="1800" kern="1200" dirty="0"/>
        </a:p>
      </dsp:txBody>
      <dsp:txXfrm>
        <a:off x="11294493" y="1771303"/>
        <a:ext cx="1908717" cy="1578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934406"/>
          <a:ext cx="2006947" cy="216285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solutions submitted by your region</a:t>
          </a:r>
        </a:p>
        <a:p>
          <a:pPr marL="0" lvl="0" indent="0" algn="ctr" defTabSz="800100">
            <a:lnSpc>
              <a:spcPct val="90000"/>
            </a:lnSpc>
            <a:spcBef>
              <a:spcPct val="0"/>
            </a:spcBef>
            <a:spcAft>
              <a:spcPct val="35000"/>
            </a:spcAft>
            <a:buNone/>
          </a:pPr>
          <a:r>
            <a:rPr lang="en-GB" sz="1800" kern="1200" dirty="0"/>
            <a:t>(slides 8-17)</a:t>
          </a:r>
        </a:p>
      </dsp:txBody>
      <dsp:txXfrm>
        <a:off x="65255" y="993187"/>
        <a:ext cx="1889385" cy="2045296"/>
      </dsp:txXfrm>
    </dsp:sp>
    <dsp:sp modelId="{6209FDD9-CC32-4EE5-AB28-17EEF71A2B33}">
      <dsp:nvSpPr>
        <dsp:cNvPr id="0" name=""/>
        <dsp:cNvSpPr/>
      </dsp:nvSpPr>
      <dsp:spPr>
        <a:xfrm>
          <a:off x="2214116"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1866518"/>
        <a:ext cx="297830" cy="298634"/>
      </dsp:txXfrm>
    </dsp:sp>
    <dsp:sp modelId="{5CF0F816-62CA-4F0D-93AC-528C74D51E94}">
      <dsp:nvSpPr>
        <dsp:cNvPr id="0" name=""/>
        <dsp:cNvSpPr/>
      </dsp:nvSpPr>
      <dsp:spPr>
        <a:xfrm>
          <a:off x="2816200" y="934406"/>
          <a:ext cx="2006947" cy="216285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detailed datasheet within Digital Explorer</a:t>
          </a:r>
        </a:p>
      </dsp:txBody>
      <dsp:txXfrm>
        <a:off x="2874981" y="993187"/>
        <a:ext cx="1889385" cy="2045296"/>
      </dsp:txXfrm>
    </dsp:sp>
    <dsp:sp modelId="{0A632E78-113A-4040-A840-48AF2CCCA039}">
      <dsp:nvSpPr>
        <dsp:cNvPr id="0" name=""/>
        <dsp:cNvSpPr/>
      </dsp:nvSpPr>
      <dsp:spPr>
        <a:xfrm>
          <a:off x="5023842"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1866518"/>
        <a:ext cx="297830" cy="298634"/>
      </dsp:txXfrm>
    </dsp:sp>
    <dsp:sp modelId="{2E08AB9B-8382-434A-8AA7-A7909E7766BB}">
      <dsp:nvSpPr>
        <dsp:cNvPr id="0" name=""/>
        <dsp:cNvSpPr/>
      </dsp:nvSpPr>
      <dsp:spPr>
        <a:xfrm>
          <a:off x="5625926" y="934406"/>
          <a:ext cx="2006947" cy="216285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 </a:t>
          </a:r>
          <a:r>
            <a:rPr lang="en-GB" sz="1800" kern="1200" dirty="0"/>
            <a:t>Rate and comment within DE</a:t>
          </a:r>
          <a:br>
            <a:rPr lang="en-GB" sz="1800" kern="1200" dirty="0"/>
          </a:br>
          <a:r>
            <a:rPr lang="en-GB" sz="1800" kern="1200" dirty="0"/>
            <a:t>(note this will be visible to all DXC employees)</a:t>
          </a:r>
          <a:br>
            <a:rPr lang="en-GB" sz="1800" kern="1200" dirty="0"/>
          </a:br>
          <a:r>
            <a:rPr lang="en-GB" sz="1400" b="1" kern="1200" dirty="0"/>
            <a:t>see slide 19</a:t>
          </a:r>
          <a:endParaRPr lang="en-GB" sz="1800" b="1" kern="1200" dirty="0"/>
        </a:p>
      </dsp:txBody>
      <dsp:txXfrm>
        <a:off x="5684707" y="993187"/>
        <a:ext cx="1889385" cy="2045296"/>
      </dsp:txXfrm>
    </dsp:sp>
    <dsp:sp modelId="{67559F4A-5408-450C-95A1-2C1C319A326A}">
      <dsp:nvSpPr>
        <dsp:cNvPr id="0" name=""/>
        <dsp:cNvSpPr/>
      </dsp:nvSpPr>
      <dsp:spPr>
        <a:xfrm>
          <a:off x="7833568"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1866518"/>
        <a:ext cx="297830" cy="298634"/>
      </dsp:txXfrm>
    </dsp:sp>
    <dsp:sp modelId="{DC6C6567-3827-417A-8241-E87C815ABE64}">
      <dsp:nvSpPr>
        <dsp:cNvPr id="0" name=""/>
        <dsp:cNvSpPr/>
      </dsp:nvSpPr>
      <dsp:spPr>
        <a:xfrm>
          <a:off x="8435652" y="934406"/>
          <a:ext cx="2006947" cy="216285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REQUIRED: </a:t>
          </a:r>
          <a:r>
            <a:rPr lang="en-GB" sz="1800" kern="1200" dirty="0"/>
            <a:t>Complete the table on </a:t>
          </a:r>
          <a:r>
            <a:rPr lang="en-GB" sz="1800" b="1" kern="1200" dirty="0"/>
            <a:t>slide 18</a:t>
          </a:r>
          <a:r>
            <a:rPr lang="en-GB" sz="1800" kern="1200" dirty="0"/>
            <a:t> with your nominations</a:t>
          </a:r>
        </a:p>
      </dsp:txBody>
      <dsp:txXfrm>
        <a:off x="8494433" y="993187"/>
        <a:ext cx="1889385" cy="2045296"/>
      </dsp:txXfrm>
    </dsp:sp>
    <dsp:sp modelId="{2FD1F889-FE53-471E-B290-ED350BED3E47}">
      <dsp:nvSpPr>
        <dsp:cNvPr id="0" name=""/>
        <dsp:cNvSpPr/>
      </dsp:nvSpPr>
      <dsp:spPr>
        <a:xfrm>
          <a:off x="10643294"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1866518"/>
        <a:ext cx="297830" cy="298634"/>
      </dsp:txXfrm>
    </dsp:sp>
    <dsp:sp modelId="{0526F89E-5CA9-46EF-9822-DC4DA226D57C}">
      <dsp:nvSpPr>
        <dsp:cNvPr id="0" name=""/>
        <dsp:cNvSpPr/>
      </dsp:nvSpPr>
      <dsp:spPr>
        <a:xfrm>
          <a:off x="11245378" y="934406"/>
          <a:ext cx="2006947" cy="216285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a:t>
          </a:r>
          <a:r>
            <a:rPr lang="en-GB" sz="1800" kern="1200" dirty="0"/>
            <a:t>Request the solution contacts to enrich their solutions further to prepare for the next set of reviews</a:t>
          </a:r>
        </a:p>
      </dsp:txBody>
      <dsp:txXfrm>
        <a:off x="11304159" y="993187"/>
        <a:ext cx="1889385" cy="20452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9/21/2018</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9/21/2018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1325291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14</a:t>
            </a:fld>
            <a:endParaRPr lang="en-US"/>
          </a:p>
        </p:txBody>
      </p:sp>
    </p:spTree>
    <p:extLst>
      <p:ext uri="{BB962C8B-B14F-4D97-AF65-F5344CB8AC3E}">
        <p14:creationId xmlns:p14="http://schemas.microsoft.com/office/powerpoint/2010/main" val="307296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15</a:t>
            </a:fld>
            <a:endParaRPr lang="en-US"/>
          </a:p>
        </p:txBody>
      </p:sp>
    </p:spTree>
    <p:extLst>
      <p:ext uri="{BB962C8B-B14F-4D97-AF65-F5344CB8AC3E}">
        <p14:creationId xmlns:p14="http://schemas.microsoft.com/office/powerpoint/2010/main" val="95020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16</a:t>
            </a:fld>
            <a:endParaRPr lang="en-US"/>
          </a:p>
        </p:txBody>
      </p:sp>
    </p:spTree>
    <p:extLst>
      <p:ext uri="{BB962C8B-B14F-4D97-AF65-F5344CB8AC3E}">
        <p14:creationId xmlns:p14="http://schemas.microsoft.com/office/powerpoint/2010/main" val="152961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17</a:t>
            </a:fld>
            <a:endParaRPr lang="en-US"/>
          </a:p>
        </p:txBody>
      </p:sp>
    </p:spTree>
    <p:extLst>
      <p:ext uri="{BB962C8B-B14F-4D97-AF65-F5344CB8AC3E}">
        <p14:creationId xmlns:p14="http://schemas.microsoft.com/office/powerpoint/2010/main" val="300038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19</a:t>
            </a:fld>
            <a:endParaRPr lang="en-US"/>
          </a:p>
        </p:txBody>
      </p:sp>
    </p:spTree>
    <p:extLst>
      <p:ext uri="{BB962C8B-B14F-4D97-AF65-F5344CB8AC3E}">
        <p14:creationId xmlns:p14="http://schemas.microsoft.com/office/powerpoint/2010/main" val="15334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23852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5</a:t>
            </a:fld>
            <a:endParaRPr lang="en-US"/>
          </a:p>
        </p:txBody>
      </p:sp>
    </p:spTree>
    <p:extLst>
      <p:ext uri="{BB962C8B-B14F-4D97-AF65-F5344CB8AC3E}">
        <p14:creationId xmlns:p14="http://schemas.microsoft.com/office/powerpoint/2010/main" val="26854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8</a:t>
            </a:fld>
            <a:endParaRPr lang="en-US"/>
          </a:p>
        </p:txBody>
      </p:sp>
    </p:spTree>
    <p:extLst>
      <p:ext uri="{BB962C8B-B14F-4D97-AF65-F5344CB8AC3E}">
        <p14:creationId xmlns:p14="http://schemas.microsoft.com/office/powerpoint/2010/main" val="28655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9</a:t>
            </a:fld>
            <a:endParaRPr lang="en-US"/>
          </a:p>
        </p:txBody>
      </p:sp>
    </p:spTree>
    <p:extLst>
      <p:ext uri="{BB962C8B-B14F-4D97-AF65-F5344CB8AC3E}">
        <p14:creationId xmlns:p14="http://schemas.microsoft.com/office/powerpoint/2010/main" val="78761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10</a:t>
            </a:fld>
            <a:endParaRPr lang="en-US"/>
          </a:p>
        </p:txBody>
      </p:sp>
    </p:spTree>
    <p:extLst>
      <p:ext uri="{BB962C8B-B14F-4D97-AF65-F5344CB8AC3E}">
        <p14:creationId xmlns:p14="http://schemas.microsoft.com/office/powerpoint/2010/main" val="361183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11</a:t>
            </a:fld>
            <a:endParaRPr lang="en-US"/>
          </a:p>
        </p:txBody>
      </p:sp>
    </p:spTree>
    <p:extLst>
      <p:ext uri="{BB962C8B-B14F-4D97-AF65-F5344CB8AC3E}">
        <p14:creationId xmlns:p14="http://schemas.microsoft.com/office/powerpoint/2010/main" val="265206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12</a:t>
            </a:fld>
            <a:endParaRPr lang="en-US"/>
          </a:p>
        </p:txBody>
      </p:sp>
    </p:spTree>
    <p:extLst>
      <p:ext uri="{BB962C8B-B14F-4D97-AF65-F5344CB8AC3E}">
        <p14:creationId xmlns:p14="http://schemas.microsoft.com/office/powerpoint/2010/main" val="182802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13</a:t>
            </a:fld>
            <a:endParaRPr lang="en-US"/>
          </a:p>
        </p:txBody>
      </p:sp>
    </p:spTree>
    <p:extLst>
      <p:ext uri="{BB962C8B-B14F-4D97-AF65-F5344CB8AC3E}">
        <p14:creationId xmlns:p14="http://schemas.microsoft.com/office/powerpoint/2010/main" val="203910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3C784556-ED1C-4757-8071-FCBDBC8F3B4D}"/>
              </a:ext>
            </a:extLst>
          </p:cNvPr>
          <p:cNvPicPr>
            <a:picLocks noChangeAspect="1"/>
          </p:cNvPicPr>
          <p:nvPr userDrawn="1"/>
        </p:nvPicPr>
        <p:blipFill>
          <a:blip r:embed="rId2"/>
          <a:stretch>
            <a:fillRect/>
          </a:stretch>
        </p:blipFill>
        <p:spPr>
          <a:xfrm>
            <a:off x="0" y="-318"/>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270956"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270956"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3322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le Slide 03">
    <p:bg>
      <p:bgPr>
        <a:solidFill>
          <a:srgbClr val="000000"/>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C0A5B1A-9515-45E6-BB76-DAF9E56BB387}"/>
              </a:ext>
            </a:extLst>
          </p:cNvPr>
          <p:cNvPicPr>
            <a:picLocks noChangeAspect="1"/>
          </p:cNvPicPr>
          <p:nvPr userDrawn="1"/>
        </p:nvPicPr>
        <p:blipFill rotWithShape="1">
          <a:blip r:embed="rId2"/>
          <a:srcRect r="11280"/>
          <a:stretch/>
        </p:blipFill>
        <p:spPr>
          <a:xfrm>
            <a:off x="3891783" y="-9991"/>
            <a:ext cx="10738617" cy="8242166"/>
          </a:xfrm>
          <a:prstGeom prst="rect">
            <a:avLst/>
          </a:prstGeom>
        </p:spPr>
      </p:pic>
      <p:sp>
        <p:nvSpPr>
          <p:cNvPr id="46" name="Freeform: Shape 45">
            <a:extLst>
              <a:ext uri="{FF2B5EF4-FFF2-40B4-BE49-F238E27FC236}">
                <a16:creationId xmlns:a16="http://schemas.microsoft.com/office/drawing/2014/main" id="{3D00227A-FCE5-4C90-8598-4398E14BD07B}"/>
              </a:ext>
            </a:extLst>
          </p:cNvPr>
          <p:cNvSpPr>
            <a:spLocks noChangeAspect="1"/>
          </p:cNvSpPr>
          <p:nvPr userDrawn="1"/>
        </p:nvSpPr>
        <p:spPr bwMode="hidden">
          <a:xfrm>
            <a:off x="-1568" y="1"/>
            <a:ext cx="8303762" cy="8229600"/>
          </a:xfrm>
          <a:custGeom>
            <a:avLst/>
            <a:gdLst>
              <a:gd name="connsiteX0" fmla="*/ 0 w 13880700"/>
              <a:gd name="connsiteY0" fmla="*/ 0 h 13806941"/>
              <a:gd name="connsiteX1" fmla="*/ 6983768 w 13880700"/>
              <a:gd name="connsiteY1" fmla="*/ 0 h 13806941"/>
              <a:gd name="connsiteX2" fmla="*/ 13880700 w 13880700"/>
              <a:gd name="connsiteY2" fmla="*/ 6893251 h 13806941"/>
              <a:gd name="connsiteX3" fmla="*/ 6983768 w 13880700"/>
              <a:gd name="connsiteY3" fmla="*/ 13806941 h 13806941"/>
              <a:gd name="connsiteX4" fmla="*/ 0 w 13880700"/>
              <a:gd name="connsiteY4" fmla="*/ 13806941 h 13806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700" h="13806941">
                <a:moveTo>
                  <a:pt x="0" y="0"/>
                </a:moveTo>
                <a:lnTo>
                  <a:pt x="6983768" y="0"/>
                </a:lnTo>
                <a:cubicBezTo>
                  <a:pt x="10806594" y="0"/>
                  <a:pt x="13880700" y="3045499"/>
                  <a:pt x="13880700" y="6893251"/>
                </a:cubicBezTo>
                <a:cubicBezTo>
                  <a:pt x="13880700" y="10758888"/>
                  <a:pt x="10806594" y="13806941"/>
                  <a:pt x="6983768" y="13806941"/>
                </a:cubicBezTo>
                <a:lnTo>
                  <a:pt x="0" y="13806941"/>
                </a:lnTo>
                <a:close/>
              </a:path>
            </a:pathLst>
          </a:custGeom>
          <a:solidFill>
            <a:schemeClr val="tx1"/>
          </a:solidFill>
          <a:ln w="0">
            <a:noFill/>
            <a:prstDash val="solid"/>
            <a:round/>
            <a:headEnd/>
            <a:tailEnd/>
          </a:ln>
        </p:spPr>
        <p:txBody>
          <a:bodyPr vert="horz" wrap="square" lIns="243840" tIns="121920" rIns="243840" bIns="121920" numCol="1" anchor="t" anchorCtr="0" compatLnSpc="1">
            <a:prstTxWarp prst="textNoShape">
              <a:avLst/>
            </a:prstTxWarp>
            <a:noAutofit/>
          </a:bodyPr>
          <a:lstStyle/>
          <a:p>
            <a:endParaRPr lang="en-US" sz="7680" dirty="0"/>
          </a:p>
        </p:txBody>
      </p:sp>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074840"/>
            <a:ext cx="68580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824197"/>
            <a:ext cx="68580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7" name="Freeform 9">
            <a:extLst>
              <a:ext uri="{FF2B5EF4-FFF2-40B4-BE49-F238E27FC236}">
                <a16:creationId xmlns:a16="http://schemas.microsoft.com/office/drawing/2014/main" id="{2A7B0FDF-BC58-414A-8AAC-3B176242203B}"/>
              </a:ext>
            </a:extLst>
          </p:cNvPr>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42" name="Footer Placeholder 4">
            <a:extLst>
              <a:ext uri="{FF2B5EF4-FFF2-40B4-BE49-F238E27FC236}">
                <a16:creationId xmlns:a16="http://schemas.microsoft.com/office/drawing/2014/main" id="{3DC4A21B-A3B7-4535-89AB-D180D8D5FD35}"/>
              </a:ext>
            </a:extLst>
          </p:cNvPr>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pic>
        <p:nvPicPr>
          <p:cNvPr id="43" name="Picture 42">
            <a:extLst>
              <a:ext uri="{FF2B5EF4-FFF2-40B4-BE49-F238E27FC236}">
                <a16:creationId xmlns:a16="http://schemas.microsoft.com/office/drawing/2014/main" id="{93C352BD-2464-4B6E-9C77-D29B31BC99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03047" y="6739333"/>
            <a:ext cx="3160262" cy="897603"/>
          </a:xfrm>
          <a:prstGeom prst="rect">
            <a:avLst/>
          </a:prstGeom>
        </p:spPr>
      </p:pic>
    </p:spTree>
    <p:extLst>
      <p:ext uri="{BB962C8B-B14F-4D97-AF65-F5344CB8AC3E}">
        <p14:creationId xmlns:p14="http://schemas.microsoft.com/office/powerpoint/2010/main" val="1140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15B26B1-AA18-4E5E-B6CD-4C244B28C6EA}"/>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85486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04">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8F30C8EE-0B29-4554-9390-638F135FE98A}"/>
              </a:ext>
            </a:extLst>
          </p:cNvPr>
          <p:cNvPicPr>
            <a:picLocks noChangeAspect="1"/>
          </p:cNvPicPr>
          <p:nvPr userDrawn="1"/>
        </p:nvPicPr>
        <p:blipFill rotWithShape="1">
          <a:blip r:embed="rId2"/>
          <a:srcRect l="35511"/>
          <a:stretch/>
        </p:blipFill>
        <p:spPr>
          <a:xfrm>
            <a:off x="7000875" y="525780"/>
            <a:ext cx="7629525" cy="6654767"/>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9" name="Freeform: Shape 48">
            <a:extLst>
              <a:ext uri="{FF2B5EF4-FFF2-40B4-BE49-F238E27FC236}">
                <a16:creationId xmlns:a16="http://schemas.microsoft.com/office/drawing/2014/main" id="{5FB69A07-AF17-4DD2-B2BB-02C498259F26}"/>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671614"/>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883194"/>
            <a:ext cx="66294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21, 2018</a:t>
            </a:fld>
            <a:endParaRPr lang="en-US" sz="1400" b="0" dirty="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321772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E212B-7342-4D2D-A5D3-2E62A0071EE5}"/>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15092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21,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2018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21,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91187660-0B2C-49B8-A9C6-69050469D9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47" name="Group 46">
            <a:extLst>
              <a:ext uri="{FF2B5EF4-FFF2-40B4-BE49-F238E27FC236}">
                <a16:creationId xmlns:a16="http://schemas.microsoft.com/office/drawing/2014/main" id="{9BDC13DC-430C-419B-B8B3-483CAC2DA90A}"/>
              </a:ext>
            </a:extLst>
          </p:cNvPr>
          <p:cNvGrpSpPr/>
          <p:nvPr userDrawn="1"/>
        </p:nvGrpSpPr>
        <p:grpSpPr>
          <a:xfrm>
            <a:off x="0" y="-1"/>
            <a:ext cx="14630400" cy="8229602"/>
            <a:chOff x="0" y="-1"/>
            <a:chExt cx="14630400" cy="8229602"/>
          </a:xfrm>
        </p:grpSpPr>
        <p:sp>
          <p:nvSpPr>
            <p:cNvPr id="48" name="Freeform 5">
              <a:extLst>
                <a:ext uri="{FF2B5EF4-FFF2-40B4-BE49-F238E27FC236}">
                  <a16:creationId xmlns:a16="http://schemas.microsoft.com/office/drawing/2014/main" id="{5E83A453-A26B-4D5A-A017-0A7C0152672E}"/>
                </a:ext>
              </a:extLst>
            </p:cNvPr>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50" name="Freeform 9">
              <a:extLst>
                <a:ext uri="{FF2B5EF4-FFF2-40B4-BE49-F238E27FC236}">
                  <a16:creationId xmlns:a16="http://schemas.microsoft.com/office/drawing/2014/main" id="{4D3F48B2-15F7-403D-8A83-2D9F8AC83391}"/>
                </a:ext>
              </a:extLst>
            </p:cNvPr>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51" name="Text Box 115">
            <a:extLst>
              <a:ext uri="{FF2B5EF4-FFF2-40B4-BE49-F238E27FC236}">
                <a16:creationId xmlns:a16="http://schemas.microsoft.com/office/drawing/2014/main" id="{3DC7301A-0634-4DDE-84BD-D6A61E2D11D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21, 2018</a:t>
            </a:fld>
            <a:endParaRPr lang="en-US" sz="1100" b="0" dirty="0">
              <a:solidFill>
                <a:schemeClr val="tx1"/>
              </a:solidFill>
            </a:endParaRPr>
          </a:p>
        </p:txBody>
      </p:sp>
      <p:sp>
        <p:nvSpPr>
          <p:cNvPr id="52" name="Text Box 115">
            <a:extLst>
              <a:ext uri="{FF2B5EF4-FFF2-40B4-BE49-F238E27FC236}">
                <a16:creationId xmlns:a16="http://schemas.microsoft.com/office/drawing/2014/main" id="{D4093138-40BC-4732-A9D2-201E13AAF4BC}"/>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3" name="Footer Placeholder 4">
            <a:extLst>
              <a:ext uri="{FF2B5EF4-FFF2-40B4-BE49-F238E27FC236}">
                <a16:creationId xmlns:a16="http://schemas.microsoft.com/office/drawing/2014/main" id="{DF295466-17A7-4B12-83BA-08D9B1935DE9}"/>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pic>
        <p:nvPicPr>
          <p:cNvPr id="54" name="Picture 53">
            <a:extLst>
              <a:ext uri="{FF2B5EF4-FFF2-40B4-BE49-F238E27FC236}">
                <a16:creationId xmlns:a16="http://schemas.microsoft.com/office/drawing/2014/main" id="{A4DF1B85-70B4-4DEE-91CE-EF07BE2AB916}"/>
              </a:ext>
            </a:extLst>
          </p:cNvPr>
          <p:cNvPicPr>
            <a:picLocks noChangeAspect="1"/>
          </p:cNvPicPr>
          <p:nvPr userDrawn="1"/>
        </p:nvPicPr>
        <p:blipFill>
          <a:blip r:embed="rId3"/>
          <a:stretch>
            <a:fillRect/>
          </a:stretch>
        </p:blipFill>
        <p:spPr bwMode="black">
          <a:xfrm>
            <a:off x="544830" y="7425690"/>
            <a:ext cx="2048256" cy="581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60D70BD3-EB56-45E0-A89C-12E1C45B9E6E}"/>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21,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21,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21,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0E794-887D-4052-95F2-537520E7143A}"/>
              </a:ext>
            </a:extLst>
          </p:cNvPr>
          <p:cNvPicPr>
            <a:picLocks noChangeAspect="1"/>
          </p:cNvPicPr>
          <p:nvPr userDrawn="1"/>
        </p:nvPicPr>
        <p:blipFill rotWithShape="1">
          <a:blip r:embed="rId2"/>
          <a:srcRect r="11658"/>
          <a:stretch/>
        </p:blipFill>
        <p:spPr>
          <a:xfrm>
            <a:off x="6552363" y="1033398"/>
            <a:ext cx="8078037" cy="610209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21, 2018</a:t>
            </a:fld>
            <a:endParaRPr lang="en-US" sz="1400" b="0" dirty="0">
              <a:solidFill>
                <a:schemeClr val="bg1"/>
              </a:solidFill>
            </a:endParaRP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29805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CA387B5-33FA-4DCC-93C0-42A325D8D031}"/>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263420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7E6E-CA26-4CA9-97FE-35F4EAA06DE4}"/>
              </a:ext>
            </a:extLst>
          </p:cNvPr>
          <p:cNvPicPr>
            <a:picLocks noChangeAspect="1"/>
          </p:cNvPicPr>
          <p:nvPr userDrawn="1"/>
        </p:nvPicPr>
        <p:blipFill rotWithShape="1">
          <a:blip r:embed="rId2"/>
          <a:srcRect r="13357"/>
          <a:stretch/>
        </p:blipFill>
        <p:spPr>
          <a:xfrm>
            <a:off x="6765993" y="1095847"/>
            <a:ext cx="7864407" cy="6056192"/>
          </a:xfrm>
          <a:prstGeom prst="rect">
            <a:avLst/>
          </a:prstGeom>
        </p:spPr>
      </p:pic>
      <p:sp>
        <p:nvSpPr>
          <p:cNvPr id="50" name="Freeform: Shape 49">
            <a:extLst>
              <a:ext uri="{FF2B5EF4-FFF2-40B4-BE49-F238E27FC236}">
                <a16:creationId xmlns:a16="http://schemas.microsoft.com/office/drawing/2014/main" id="{E1617EF5-8923-48CF-8E8C-F23131EE5707}"/>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800" y="4389120"/>
            <a:ext cx="6629402"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pic>
        <p:nvPicPr>
          <p:cNvPr id="48" name="Picture 47">
            <a:extLst>
              <a:ext uri="{FF2B5EF4-FFF2-40B4-BE49-F238E27FC236}">
                <a16:creationId xmlns:a16="http://schemas.microsoft.com/office/drawing/2014/main" id="{8E5CBB9A-FE51-4F22-8CF4-563E85EA5356}"/>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170969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432A79B2-E76C-4713-8613-8DC91EE54A50}"/>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01349"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01349"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lumMod val="65000"/>
                  </a:schemeClr>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41094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C8299-53E3-4F65-8A6F-4435BC86B21C}"/>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7509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7509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21, 2018</a:t>
            </a:fld>
            <a:endParaRPr lang="en-US" sz="1400" b="0" dirty="0">
              <a:solidFill>
                <a:schemeClr val="tx1"/>
              </a:solidFill>
            </a:endParaRPr>
          </a:p>
        </p:txBody>
      </p:sp>
    </p:spTree>
    <p:extLst>
      <p:ext uri="{BB962C8B-B14F-4D97-AF65-F5344CB8AC3E}">
        <p14:creationId xmlns:p14="http://schemas.microsoft.com/office/powerpoint/2010/main" val="2009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21,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81" r:id="rId5"/>
    <p:sldLayoutId id="2147483671" r:id="rId6"/>
    <p:sldLayoutId id="2147483687" r:id="rId7"/>
    <p:sldLayoutId id="2147483678" r:id="rId8"/>
    <p:sldLayoutId id="2147483675" r:id="rId9"/>
    <p:sldLayoutId id="2147483673" r:id="rId10"/>
    <p:sldLayoutId id="2147483676" r:id="rId11"/>
    <p:sldLayoutId id="2147483680" r:id="rId12"/>
    <p:sldLayoutId id="2147483686" r:id="rId13"/>
    <p:sldLayoutId id="2147483685" r:id="rId14"/>
    <p:sldLayoutId id="2147483659" r:id="rId15"/>
    <p:sldLayoutId id="2147483650" r:id="rId16"/>
    <p:sldLayoutId id="2147483666" r:id="rId17"/>
    <p:sldLayoutId id="2147483667" r:id="rId18"/>
    <p:sldLayoutId id="2147483652" r:id="rId19"/>
    <p:sldLayoutId id="2147483660" r:id="rId20"/>
    <p:sldLayoutId id="2147483662" r:id="rId21"/>
    <p:sldLayoutId id="2147483663" r:id="rId22"/>
    <p:sldLayoutId id="2147483651" r:id="rId23"/>
    <p:sldLayoutId id="2147483668" r:id="rId24"/>
    <p:sldLayoutId id="2147483669" r:id="rId25"/>
    <p:sldLayoutId id="2147483655" r:id="rId26"/>
    <p:sldLayoutId id="214748366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2619"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hyperlink" Target="https://digitalexplorer.dxc.com/se/solutions/412702" TargetMode="External"/><Relationship Id="rId5" Type="http://schemas.openxmlformats.org/officeDocument/2006/relationships/hyperlink" Target="https://digitalexplorer.dxc.com/se/solutions/412652" TargetMode="External"/><Relationship Id="rId4" Type="http://schemas.openxmlformats.org/officeDocument/2006/relationships/hyperlink" Target="https://digitalexplorer.dxc.com/se/solutions/404676"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igitalexplorer.dxc.com/se/solutions/414806" TargetMode="External"/><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1219"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s://digitalexplorer.dxc.com/se/solutions/413320" TargetMode="External"/><Relationship Id="rId5" Type="http://schemas.openxmlformats.org/officeDocument/2006/relationships/hyperlink" Target="https://digitalexplorer.dxc.com/se/solutions/413936" TargetMode="External"/><Relationship Id="rId4" Type="http://schemas.openxmlformats.org/officeDocument/2006/relationships/hyperlink" Target="https://digitalexplorer.dxc.com/se/solutions/411655"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igitalexplorer.dxc.com/se/solutions/413410" TargetMode="External"/><Relationship Id="rId3" Type="http://schemas.openxmlformats.org/officeDocument/2006/relationships/hyperlink" Target="https://digitalexplorer.dxc.com/se/solutions/414618" TargetMode="External"/><Relationship Id="rId7" Type="http://schemas.openxmlformats.org/officeDocument/2006/relationships/hyperlink" Target="https://digitalexplorer.dxc.com/se/solutions/412989"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hyperlink" Target="https://digitalexplorer.dxc.com/se/solutions/414055" TargetMode="External"/><Relationship Id="rId11" Type="http://schemas.openxmlformats.org/officeDocument/2006/relationships/hyperlink" Target="https://digitalexplorer.dxc.com/se/solutions/404929" TargetMode="External"/><Relationship Id="rId5" Type="http://schemas.openxmlformats.org/officeDocument/2006/relationships/hyperlink" Target="https://digitalexplorer.dxc.com/se/solutions/4150" TargetMode="External"/><Relationship Id="rId10" Type="http://schemas.openxmlformats.org/officeDocument/2006/relationships/hyperlink" Target="https://digitalexplorer.dxc.com/se/solutions/407523" TargetMode="External"/><Relationship Id="rId4" Type="http://schemas.openxmlformats.org/officeDocument/2006/relationships/hyperlink" Target="https://digitalexplorer.dxc.com/se/solutions/414725" TargetMode="External"/><Relationship Id="rId9" Type="http://schemas.openxmlformats.org/officeDocument/2006/relationships/hyperlink" Target="https://digitalexplorer.dxc.com/se/solutions/412637"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igitalexplorer.dxc.com/se/solutions/412782" TargetMode="External"/><Relationship Id="rId3" Type="http://schemas.openxmlformats.org/officeDocument/2006/relationships/hyperlink" Target="https://digitalexplorer.dxc.com/se/solutions/413372" TargetMode="External"/><Relationship Id="rId7" Type="http://schemas.openxmlformats.org/officeDocument/2006/relationships/hyperlink" Target="https://digitalexplorer.dxc.com/se/solutions/414730"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s://digitalexplorer.dxc.com/se/solutions/405995" TargetMode="External"/><Relationship Id="rId5" Type="http://schemas.openxmlformats.org/officeDocument/2006/relationships/hyperlink" Target="https://digitalexplorer.dxc.com/se/solutions/413084" TargetMode="External"/><Relationship Id="rId10" Type="http://schemas.openxmlformats.org/officeDocument/2006/relationships/hyperlink" Target="https://digitalexplorer.dxc.com/se/solutions/412608" TargetMode="External"/><Relationship Id="rId4" Type="http://schemas.openxmlformats.org/officeDocument/2006/relationships/hyperlink" Target="https://digitalexplorer.dxc.com/se/solutions/414608" TargetMode="External"/><Relationship Id="rId9" Type="http://schemas.openxmlformats.org/officeDocument/2006/relationships/hyperlink" Target="https://digitalexplorer.dxc.com/se/solutions/41316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igitalexplorer.dxc.com/se/solutions/413818"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hyperlink" Target="https://digitalexplorer.dxc.com/se/solutions/414157" TargetMode="External"/><Relationship Id="rId4" Type="http://schemas.openxmlformats.org/officeDocument/2006/relationships/hyperlink" Target="https://digitalexplorer.dxc.com/se/solutions/414628"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igitalexplorer.dxc.com/se/solutions/377240" TargetMode="External"/><Relationship Id="rId3" Type="http://schemas.openxmlformats.org/officeDocument/2006/relationships/hyperlink" Target="https://digitalexplorer.dxc.com/se/solutions/413288" TargetMode="External"/><Relationship Id="rId7" Type="http://schemas.openxmlformats.org/officeDocument/2006/relationships/hyperlink" Target="https://digitalexplorer.dxc.com/se/solutions/402596"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s://digitalexplorer.dxc.com/se/solutions/410012" TargetMode="External"/><Relationship Id="rId11" Type="http://schemas.openxmlformats.org/officeDocument/2006/relationships/hyperlink" Target="https://digitalexplorer.dxc.com/se/solutions/406186" TargetMode="External"/><Relationship Id="rId5" Type="http://schemas.openxmlformats.org/officeDocument/2006/relationships/hyperlink" Target="https://digitalexplorer.dxc.com/se/solutions/412637" TargetMode="External"/><Relationship Id="rId10" Type="http://schemas.openxmlformats.org/officeDocument/2006/relationships/hyperlink" Target="https://digitalexplorer.dxc.com/se/solutions/406723" TargetMode="External"/><Relationship Id="rId4" Type="http://schemas.openxmlformats.org/officeDocument/2006/relationships/hyperlink" Target="https://digitalexplorer.dxc.com/se/solutions/406731" TargetMode="External"/><Relationship Id="rId9" Type="http://schemas.openxmlformats.org/officeDocument/2006/relationships/hyperlink" Target="https://digitalexplorer.dxc.com/se/solutions/407979"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igitalexplorer.dxc.com/se/solutions/414772" TargetMode="External"/><Relationship Id="rId3" Type="http://schemas.openxmlformats.org/officeDocument/2006/relationships/hyperlink" Target="https://digitalexplorer.dxc.com/se/solutions/402546" TargetMode="External"/><Relationship Id="rId7" Type="http://schemas.openxmlformats.org/officeDocument/2006/relationships/hyperlink" Target="https://digitalexplorer.dxc.com/se/solutions/413088"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hyperlink" Target="https://digitalexplorer.dxc.com/se/solutions/406066" TargetMode="External"/><Relationship Id="rId5" Type="http://schemas.openxmlformats.org/officeDocument/2006/relationships/hyperlink" Target="https://digitalexplorer.dxc.com/se/solutions/411775" TargetMode="External"/><Relationship Id="rId4" Type="http://schemas.openxmlformats.org/officeDocument/2006/relationships/hyperlink" Target="https://digitalexplorer.dxc.com/se/solutions/41393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igitalexplorer.dxc.com/se/solutions/414151" TargetMode="External"/><Relationship Id="rId3" Type="http://schemas.openxmlformats.org/officeDocument/2006/relationships/hyperlink" Target="https://digitalexplorer.dxc.com/se/solutions/410928" TargetMode="External"/><Relationship Id="rId7" Type="http://schemas.openxmlformats.org/officeDocument/2006/relationships/hyperlink" Target="https://digitalexplorer.dxc.com/se/solutions/414380"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hyperlink" Target="https://digitalexplorer.dxc.com/se/solutions/414396" TargetMode="External"/><Relationship Id="rId5" Type="http://schemas.openxmlformats.org/officeDocument/2006/relationships/hyperlink" Target="https://digitalexplorer.dxc.com/se/solutions/414260" TargetMode="External"/><Relationship Id="rId4" Type="http://schemas.openxmlformats.org/officeDocument/2006/relationships/hyperlink" Target="https://digitalexplorer.dxc.com/se/solutions/414844"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mailto:akalemer@dxc.com" TargetMode="Externa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s://my.dxc.com/our-company/global-functions/technology-office/dxc-awards-for-technical-excellence-.html"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gitalexplorer.dxc.com/se/techexcellence/dashboard"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hyperlink" Target="mailto:akalemer@dxc.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hyperlink" Target="https://digitalexplorer.dxc.com/se/solutions/413936" TargetMode="External"/><Relationship Id="rId3" Type="http://schemas.openxmlformats.org/officeDocument/2006/relationships/hyperlink" Target="https://digitalexplorer.dxc.com/se/solutions/414137" TargetMode="External"/><Relationship Id="rId7" Type="http://schemas.openxmlformats.org/officeDocument/2006/relationships/hyperlink" Target="https://digitalexplorer.dxc.com/se/solutions/413817"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hyperlink" Target="https://digitalexplorer.dxc.com/se/solutions/404845" TargetMode="External"/><Relationship Id="rId11" Type="http://schemas.openxmlformats.org/officeDocument/2006/relationships/hyperlink" Target="https://digitalexplorer.dxc.com/se/solutions/405676" TargetMode="External"/><Relationship Id="rId5" Type="http://schemas.openxmlformats.org/officeDocument/2006/relationships/hyperlink" Target="https://digitalexplorer.dxc.com/se/solutions/404675" TargetMode="External"/><Relationship Id="rId10" Type="http://schemas.openxmlformats.org/officeDocument/2006/relationships/hyperlink" Target="https://digitalexplorer.dxc.com/se/solutions/414665" TargetMode="External"/><Relationship Id="rId4" Type="http://schemas.openxmlformats.org/officeDocument/2006/relationships/hyperlink" Target="https://digitalexplorer.dxc.com/se/solutions/414136" TargetMode="External"/><Relationship Id="rId9" Type="http://schemas.openxmlformats.org/officeDocument/2006/relationships/hyperlink" Target="https://digitalexplorer.dxc.com/se/solutions/41314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igitalexplorer.dxc.com/se/solutions/405882" TargetMode="External"/><Relationship Id="rId3" Type="http://schemas.openxmlformats.org/officeDocument/2006/relationships/hyperlink" Target="https://digitalexplorer.dxc.com/se/solutions/411753" TargetMode="External"/><Relationship Id="rId7" Type="http://schemas.openxmlformats.org/officeDocument/2006/relationships/hyperlink" Target="https://digitalexplorer.dxc.com/se/solutions/407190"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hyperlink" Target="https://digitalexplorer.dxc.com/se/solutions/414487" TargetMode="External"/><Relationship Id="rId5" Type="http://schemas.openxmlformats.org/officeDocument/2006/relationships/hyperlink" Target="https://digitalexplorer.dxc.com/se/solutions/406066" TargetMode="External"/><Relationship Id="rId10" Type="http://schemas.openxmlformats.org/officeDocument/2006/relationships/hyperlink" Target="https://digitalexplorer.dxc.com/se/solutions/414644" TargetMode="External"/><Relationship Id="rId4" Type="http://schemas.openxmlformats.org/officeDocument/2006/relationships/hyperlink" Target="https://digitalexplorer.dxc.com/se/solutions/407419" TargetMode="External"/><Relationship Id="rId9" Type="http://schemas.openxmlformats.org/officeDocument/2006/relationships/hyperlink" Target="https://digitalexplorer.dxc.com/se/solutions/4074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2400"/>
              </a:spcBef>
            </a:pPr>
            <a:r>
              <a:rPr lang="en-US" sz="4800" dirty="0"/>
              <a:t>Award for Technical Excellence FY2019</a:t>
            </a:r>
            <a:br>
              <a:rPr lang="en-US" sz="4800" dirty="0"/>
            </a:br>
            <a:br>
              <a:rPr lang="en-US" sz="4800" dirty="0"/>
            </a:br>
            <a:r>
              <a:rPr lang="en-US" sz="3200" dirty="0"/>
              <a:t>Regional CTO Nominations (due October 1)</a:t>
            </a:r>
            <a:br>
              <a:rPr lang="en-US" sz="4800" dirty="0"/>
            </a:br>
            <a:endParaRPr lang="en-US" sz="4800" dirty="0"/>
          </a:p>
        </p:txBody>
      </p:sp>
      <p:sp>
        <p:nvSpPr>
          <p:cNvPr id="7" name="Subtitle 6">
            <a:extLst>
              <a:ext uri="{FF2B5EF4-FFF2-40B4-BE49-F238E27FC236}">
                <a16:creationId xmlns:a16="http://schemas.microsoft.com/office/drawing/2014/main" id="{6A59A38E-889F-4AE5-B1B0-CC7E821871E1}"/>
              </a:ext>
            </a:extLst>
          </p:cNvPr>
          <p:cNvSpPr>
            <a:spLocks noGrp="1"/>
          </p:cNvSpPr>
          <p:nvPr>
            <p:ph type="subTitle" idx="1"/>
          </p:nvPr>
        </p:nvSpPr>
        <p:spPr/>
        <p:txBody>
          <a:bodyPr/>
          <a:lstStyle/>
          <a:p>
            <a:r>
              <a:rPr lang="en-GB" dirty="0"/>
              <a:t>David Stevens &amp; Artie Kalemeris</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ANZ</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943123641"/>
              </p:ext>
            </p:extLst>
          </p:nvPr>
        </p:nvGraphicFramePr>
        <p:xfrm>
          <a:off x="685800" y="2057400"/>
          <a:ext cx="13258800" cy="33375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64246092"/>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113833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Essential Energy Smart AR Checklist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9588431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84363339"/>
                  </a:ext>
                </a:extLst>
              </a:tr>
              <a:tr h="370840">
                <a:tc>
                  <a:txBody>
                    <a:bodyPr/>
                    <a:lstStyle/>
                    <a:p>
                      <a:pPr algn="l" fontAlgn="b"/>
                      <a:r>
                        <a:rPr lang="en-GB" sz="1400" b="0" i="0" u="none" strike="noStrike" dirty="0">
                          <a:solidFill>
                            <a:srgbClr val="000000"/>
                          </a:solidFill>
                          <a:effectLst/>
                          <a:latin typeface="Calibri" panose="020F0502020204030204" pitchFamily="34" charset="0"/>
                        </a:rPr>
                        <a:t>Marksmanship application</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a:txBody>
                    <a:bodyPr/>
                    <a:lstStyle/>
                    <a:p>
                      <a:pPr algn="l" fontAlgn="b"/>
                      <a:r>
                        <a:rPr lang="en-GB" sz="1400" b="0" i="0" u="none" strike="noStrike" dirty="0">
                          <a:solidFill>
                            <a:srgbClr val="000000"/>
                          </a:solidFill>
                          <a:effectLst/>
                          <a:latin typeface="Calibri" panose="020F0502020204030204" pitchFamily="34" charset="0"/>
                        </a:rPr>
                        <a:t>React Blockchain Demo</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XR (Mixed Reality) Forensics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210501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1547524"/>
                  </a:ext>
                </a:extLst>
              </a:tr>
            </a:tbl>
          </a:graphicData>
        </a:graphic>
      </p:graphicFrame>
    </p:spTree>
    <p:extLst>
      <p:ext uri="{BB962C8B-B14F-4D97-AF65-F5344CB8AC3E}">
        <p14:creationId xmlns:p14="http://schemas.microsoft.com/office/powerpoint/2010/main" val="7829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ASIA</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533791214"/>
              </p:ext>
            </p:extLst>
          </p:nvPr>
        </p:nvGraphicFramePr>
        <p:xfrm>
          <a:off x="685800" y="2057400"/>
          <a:ext cx="13258800" cy="370840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95445739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General Electric Company</a:t>
                      </a: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2513096"/>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Warehouse Personnel Health Evaluation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05632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2728913"/>
                  </a:ext>
                </a:extLst>
              </a:tr>
              <a:tr h="370840">
                <a:tc>
                  <a:txBody>
                    <a:bodyPr/>
                    <a:lstStyle/>
                    <a:p>
                      <a:pPr algn="l" fontAlgn="b"/>
                      <a:r>
                        <a:rPr lang="en-US" sz="1400" b="0" i="0" u="none" strike="noStrike" dirty="0">
                          <a:solidFill>
                            <a:srgbClr val="000000"/>
                          </a:solidFill>
                          <a:effectLst/>
                          <a:latin typeface="Calibri" panose="020F0502020204030204" pitchFamily="34" charset="0"/>
                        </a:rPr>
                        <a:t>India Post Bank Countrywide Banking Solution</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India Post</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a:txBody>
                    <a:bodyPr/>
                    <a:lstStyle/>
                    <a:p>
                      <a:pPr algn="l" fontAlgn="b"/>
                      <a:r>
                        <a:rPr lang="en-US" sz="1400" b="0" i="0" u="none" strike="noStrike" dirty="0" err="1">
                          <a:solidFill>
                            <a:srgbClr val="000000"/>
                          </a:solidFill>
                          <a:effectLst/>
                          <a:latin typeface="Calibri" panose="020F0502020204030204" pitchFamily="34" charset="0"/>
                        </a:rPr>
                        <a:t>ePOS</a:t>
                      </a:r>
                      <a:r>
                        <a:rPr lang="en-US" sz="1400" b="0" i="0" u="none" strike="noStrike" dirty="0">
                          <a:solidFill>
                            <a:srgbClr val="000000"/>
                          </a:solidFill>
                          <a:effectLst/>
                          <a:latin typeface="Calibri" panose="020F0502020204030204" pitchFamily="34" charset="0"/>
                        </a:rPr>
                        <a:t> - Electronic Point of Sales for Insurance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Manulife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3610053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Firewall Rules Strategy &amp; Improvement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Managing Enterprise Risk</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r>
                        <a:rPr lang="en-GB" sz="1400" b="0" i="0" u="none" strike="noStrike" dirty="0">
                          <a:solidFill>
                            <a:srgbClr val="000000"/>
                          </a:solidFill>
                          <a:effectLst/>
                          <a:latin typeface="Calibri" panose="020F0502020204030204" pitchFamily="34" charset="0"/>
                        </a:rPr>
                        <a:t> </a:t>
                      </a:r>
                    </a:p>
                  </a:txBody>
                  <a:tcPr marL="6350" marR="6350" marT="6350" marB="0" anchor="ctr"/>
                </a:tc>
                <a:extLst>
                  <a:ext uri="{0D108BD9-81ED-4DB2-BD59-A6C34878D82A}">
                    <a16:rowId xmlns:a16="http://schemas.microsoft.com/office/drawing/2014/main" val="248839360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Agile Applications and Digital Experience</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89174137"/>
                  </a:ext>
                </a:extLst>
              </a:tr>
            </a:tbl>
          </a:graphicData>
        </a:graphic>
      </p:graphicFrame>
    </p:spTree>
    <p:extLst>
      <p:ext uri="{BB962C8B-B14F-4D97-AF65-F5344CB8AC3E}">
        <p14:creationId xmlns:p14="http://schemas.microsoft.com/office/powerpoint/2010/main" val="380066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130732263"/>
              </p:ext>
            </p:extLst>
          </p:nvPr>
        </p:nvGraphicFramePr>
        <p:xfrm>
          <a:off x="685800" y="2057400"/>
          <a:ext cx="13258800" cy="546735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1114963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BASF Transformation from Traditional to Digital IT for Chemical Industry</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BASF</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632849"/>
                  </a:ext>
                </a:extLst>
              </a:tr>
              <a:tr h="370840">
                <a:tc>
                  <a:txBody>
                    <a:bodyPr/>
                    <a:lstStyle/>
                    <a:p>
                      <a:pPr algn="l" fontAlgn="b"/>
                      <a:r>
                        <a:rPr lang="en-US" sz="1400" b="0" i="0" u="none" strike="noStrike" dirty="0">
                          <a:solidFill>
                            <a:srgbClr val="000000"/>
                          </a:solidFill>
                          <a:effectLst/>
                          <a:latin typeface="Calibri" panose="020F0502020204030204" pitchFamily="34" charset="0"/>
                        </a:rPr>
                        <a:t>Creation of an image of organizational structure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5300325"/>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CSAVAR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6607771"/>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98086739"/>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Daimler Price List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Daimler</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791052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23743359"/>
                  </a:ext>
                </a:extLst>
              </a:tr>
              <a:tr h="370840">
                <a:tc>
                  <a:txBody>
                    <a:bodyPr/>
                    <a:lstStyle/>
                    <a:p>
                      <a:pPr algn="l" fontAlgn="b"/>
                      <a:r>
                        <a:rPr lang="en-US" sz="1400" b="0" i="0" u="none" strike="noStrike" dirty="0">
                          <a:solidFill>
                            <a:srgbClr val="000000"/>
                          </a:solidFill>
                          <a:effectLst/>
                          <a:latin typeface="Calibri" panose="020F0502020204030204" pitchFamily="34" charset="0"/>
                        </a:rPr>
                        <a:t>DevOps Integration for build &amp; test phases of Zurich DE Life applications - </a:t>
                      </a:r>
                      <a:r>
                        <a:rPr lang="en-US" sz="1400" b="0" i="0" u="none" strike="noStrike" dirty="0" err="1">
                          <a:solidFill>
                            <a:srgbClr val="000000"/>
                          </a:solidFill>
                          <a:effectLst/>
                          <a:latin typeface="Calibri" panose="020F0502020204030204" pitchFamily="34" charset="0"/>
                        </a:rPr>
                        <a:t>Versicherungs</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Mathematisches</a:t>
                      </a:r>
                      <a:r>
                        <a:rPr lang="en-US" sz="1400" b="0" i="0" u="none" strike="noStrike" dirty="0">
                          <a:solidFill>
                            <a:srgbClr val="000000"/>
                          </a:solidFill>
                          <a:effectLst/>
                          <a:latin typeface="Calibri" panose="020F0502020204030204" pitchFamily="34" charset="0"/>
                        </a:rPr>
                        <a:t> Subsystem (VMS)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75647060"/>
                  </a:ext>
                </a:extLst>
              </a:tr>
              <a:tr h="370840">
                <a:tc>
                  <a:txBody>
                    <a:bodyPr/>
                    <a:lstStyle/>
                    <a:p>
                      <a:pPr algn="l" fontAlgn="b"/>
                      <a:r>
                        <a:rPr lang="en-GB" sz="1400" b="0" i="0" u="none" strike="noStrike" dirty="0">
                          <a:solidFill>
                            <a:srgbClr val="000000"/>
                          </a:solidFill>
                          <a:effectLst/>
                          <a:latin typeface="Calibri" panose="020F0502020204030204" pitchFamily="34" charset="0"/>
                        </a:rPr>
                        <a:t>DMS (Document Management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21238011"/>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94293119"/>
                  </a:ext>
                </a:extLst>
              </a:tr>
              <a:tr h="370840">
                <a:tc>
                  <a:txBody>
                    <a:bodyPr/>
                    <a:lstStyle/>
                    <a:p>
                      <a:pPr algn="l" fontAlgn="b"/>
                      <a:r>
                        <a:rPr lang="en-US" sz="1400" b="0" i="0" u="none" strike="noStrike" dirty="0">
                          <a:solidFill>
                            <a:srgbClr val="000000"/>
                          </a:solidFill>
                          <a:effectLst/>
                          <a:latin typeface="Calibri" panose="020F0502020204030204" pitchFamily="34" charset="0"/>
                        </a:rPr>
                        <a:t>Dubai Analytics Smart City Platform</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Dubai Smart City</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52274781"/>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DevOps Composer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322865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17837381"/>
                  </a:ext>
                </a:extLst>
              </a:tr>
            </a:tbl>
          </a:graphicData>
        </a:graphic>
      </p:graphicFrame>
    </p:spTree>
    <p:extLst>
      <p:ext uri="{BB962C8B-B14F-4D97-AF65-F5344CB8AC3E}">
        <p14:creationId xmlns:p14="http://schemas.microsoft.com/office/powerpoint/2010/main" val="344865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886896173"/>
              </p:ext>
            </p:extLst>
          </p:nvPr>
        </p:nvGraphicFramePr>
        <p:xfrm>
          <a:off x="685800" y="2057400"/>
          <a:ext cx="13258800" cy="51917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81400730"/>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Medical Coding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280378"/>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5251267"/>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Emergency Management System for Earthquakes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8470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838244"/>
                  </a:ext>
                </a:extLst>
              </a:tr>
              <a:tr h="370840">
                <a:tc>
                  <a:txBody>
                    <a:bodyPr/>
                    <a:lstStyle/>
                    <a:p>
                      <a:pPr algn="l" fontAlgn="b"/>
                      <a:r>
                        <a:rPr lang="en-GB" sz="1400" b="0" i="0" u="none" strike="noStrike" dirty="0">
                          <a:solidFill>
                            <a:srgbClr val="000000"/>
                          </a:solidFill>
                          <a:effectLst/>
                          <a:latin typeface="Calibri" panose="020F0502020204030204" pitchFamily="34" charset="0"/>
                        </a:rPr>
                        <a:t>GVF (Global Vehicle File)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17704913"/>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Kubernetes instant deploy - fully automated container platform deployment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5881812"/>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67176917"/>
                  </a:ext>
                </a:extLst>
              </a:tr>
              <a:tr h="370840">
                <a:tc>
                  <a:txBody>
                    <a:bodyPr/>
                    <a:lstStyle/>
                    <a:p>
                      <a:pPr algn="l" fontAlgn="b"/>
                      <a:r>
                        <a:rPr lang="en-GB" sz="1400" b="0" i="0" u="none" strike="noStrike" dirty="0">
                          <a:solidFill>
                            <a:srgbClr val="000000"/>
                          </a:solidFill>
                          <a:effectLst/>
                          <a:latin typeface="Calibri" panose="020F0502020204030204" pitchFamily="34" charset="0"/>
                        </a:rPr>
                        <a:t>OneDrive migration project</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4912958"/>
                  </a:ext>
                </a:extLst>
              </a:tr>
              <a:tr h="370840">
                <a:tc>
                  <a:txBody>
                    <a:bodyPr/>
                    <a:lstStyle/>
                    <a:p>
                      <a:pPr algn="l" fontAlgn="b"/>
                      <a:r>
                        <a:rPr lang="en-GB" sz="1400" b="0" i="0" u="none" strike="noStrike" dirty="0">
                          <a:solidFill>
                            <a:srgbClr val="000000"/>
                          </a:solidFill>
                          <a:effectLst/>
                          <a:latin typeface="Calibri" panose="020F0502020204030204" pitchFamily="34" charset="0"/>
                        </a:rPr>
                        <a:t>Package Automation Tool</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384740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Security patching and reporting automation using DXC Standard Toolset (BigFix)</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485209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4797850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State of the Region (SOTR)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5673582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2513096"/>
                  </a:ext>
                </a:extLst>
              </a:tr>
            </a:tbl>
          </a:graphicData>
        </a:graphic>
      </p:graphicFrame>
    </p:spTree>
    <p:extLst>
      <p:ext uri="{BB962C8B-B14F-4D97-AF65-F5344CB8AC3E}">
        <p14:creationId xmlns:p14="http://schemas.microsoft.com/office/powerpoint/2010/main" val="369397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(3)</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54485588"/>
              </p:ext>
            </p:extLst>
          </p:nvPr>
        </p:nvGraphicFramePr>
        <p:xfrm>
          <a:off x="685800" y="2057400"/>
          <a:ext cx="13258800" cy="222504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18698656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STILL </a:t>
                      </a:r>
                      <a:r>
                        <a:rPr lang="en-GB" sz="1400" b="0" i="0" u="none" strike="noStrike" dirty="0" err="1">
                          <a:solidFill>
                            <a:srgbClr val="000000"/>
                          </a:solidFill>
                          <a:effectLst/>
                          <a:latin typeface="Calibri" panose="020F0502020204030204" pitchFamily="34" charset="0"/>
                        </a:rPr>
                        <a:t>neXXt</a:t>
                      </a:r>
                      <a:r>
                        <a:rPr lang="en-GB" sz="1400" b="0" i="0" u="none" strike="noStrike" dirty="0">
                          <a:solidFill>
                            <a:srgbClr val="000000"/>
                          </a:solidFill>
                          <a:effectLst/>
                          <a:latin typeface="Calibri" panose="020F0502020204030204" pitchFamily="34" charset="0"/>
                        </a:rPr>
                        <a:t> Fleet Management </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KION Group AG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056326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TITR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a:txBody>
                    <a:bodyPr/>
                    <a:lstStyle/>
                    <a:p>
                      <a:pPr algn="l" fontAlgn="b"/>
                      <a:r>
                        <a:rPr lang="en-US" sz="1400" b="0" i="0" u="none" strike="noStrike" dirty="0">
                          <a:solidFill>
                            <a:srgbClr val="000000"/>
                          </a:solidFill>
                          <a:effectLst/>
                          <a:latin typeface="Calibri" panose="020F0502020204030204" pitchFamily="34" charset="0"/>
                        </a:rPr>
                        <a:t>Cloud based logistics path assembly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26801528"/>
                  </a:ext>
                </a:extLst>
              </a:tr>
            </a:tbl>
          </a:graphicData>
        </a:graphic>
      </p:graphicFrame>
    </p:spTree>
    <p:extLst>
      <p:ext uri="{BB962C8B-B14F-4D97-AF65-F5344CB8AC3E}">
        <p14:creationId xmlns:p14="http://schemas.microsoft.com/office/powerpoint/2010/main" val="20883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a:xfrm>
            <a:off x="911354" y="306130"/>
            <a:ext cx="13258800" cy="1417636"/>
          </a:xfrm>
        </p:spPr>
        <p:txBody>
          <a:bodyPr/>
          <a:lstStyle/>
          <a:p>
            <a:r>
              <a:rPr lang="en-GB" dirty="0"/>
              <a:t>List of submissions – S Europe</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3455079500"/>
              </p:ext>
            </p:extLst>
          </p:nvPr>
        </p:nvGraphicFramePr>
        <p:xfrm>
          <a:off x="685800" y="777240"/>
          <a:ext cx="13484354" cy="6271260"/>
        </p:xfrm>
        <a:graphic>
          <a:graphicData uri="http://schemas.openxmlformats.org/drawingml/2006/table">
            <a:tbl>
              <a:tblPr firstRow="1" bandRow="1">
                <a:tableStyleId>{45BD5076-5073-49C7-9E08-65982F3C9860}</a:tableStyleId>
              </a:tblPr>
              <a:tblGrid>
                <a:gridCol w="4080659">
                  <a:extLst>
                    <a:ext uri="{9D8B030D-6E8A-4147-A177-3AD203B41FA5}">
                      <a16:colId xmlns:a16="http://schemas.microsoft.com/office/drawing/2014/main" val="186271820"/>
                    </a:ext>
                  </a:extLst>
                </a:gridCol>
                <a:gridCol w="3134565">
                  <a:extLst>
                    <a:ext uri="{9D8B030D-6E8A-4147-A177-3AD203B41FA5}">
                      <a16:colId xmlns:a16="http://schemas.microsoft.com/office/drawing/2014/main" val="3258466793"/>
                    </a:ext>
                  </a:extLst>
                </a:gridCol>
                <a:gridCol w="3134565">
                  <a:extLst>
                    <a:ext uri="{9D8B030D-6E8A-4147-A177-3AD203B41FA5}">
                      <a16:colId xmlns:a16="http://schemas.microsoft.com/office/drawing/2014/main" val="1523232482"/>
                    </a:ext>
                  </a:extLst>
                </a:gridCol>
                <a:gridCol w="3134565">
                  <a:extLst>
                    <a:ext uri="{9D8B030D-6E8A-4147-A177-3AD203B41FA5}">
                      <a16:colId xmlns:a16="http://schemas.microsoft.com/office/drawing/2014/main" val="2240447727"/>
                    </a:ext>
                  </a:extLst>
                </a:gridCol>
              </a:tblGrid>
              <a:tr h="370840">
                <a:tc>
                  <a:txBody>
                    <a:bodyPr/>
                    <a:lstStyle/>
                    <a:p>
                      <a:r>
                        <a:rPr lang="en-GB" dirty="0"/>
                        <a:t>Solution Name</a:t>
                      </a:r>
                    </a:p>
                  </a:txBody>
                  <a:tcPr marL="96558" marR="96558"/>
                </a:tc>
                <a:tc>
                  <a:txBody>
                    <a:bodyPr/>
                    <a:lstStyle/>
                    <a:p>
                      <a:r>
                        <a:rPr lang="en-GB" dirty="0"/>
                        <a:t>Account</a:t>
                      </a:r>
                    </a:p>
                  </a:txBody>
                  <a:tcPr marL="96558" marR="96558"/>
                </a:tc>
                <a:tc>
                  <a:txBody>
                    <a:bodyPr/>
                    <a:lstStyle/>
                    <a:p>
                      <a:r>
                        <a:rPr lang="en-GB" dirty="0"/>
                        <a:t>Category</a:t>
                      </a:r>
                    </a:p>
                  </a:txBody>
                  <a:tcPr marL="96558" marR="96558"/>
                </a:tc>
                <a:tc>
                  <a:txBody>
                    <a:bodyPr/>
                    <a:lstStyle/>
                    <a:p>
                      <a:r>
                        <a:rPr lang="en-GB" dirty="0"/>
                        <a:t>Direct Link</a:t>
                      </a:r>
                    </a:p>
                  </a:txBody>
                  <a:tcPr marL="96558" marR="96558"/>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DBaaS configuration in Oracle </a:t>
                      </a:r>
                      <a:r>
                        <a:rPr lang="en-GB" sz="1400" b="0" i="0" u="none" strike="noStrike" dirty="0" err="1">
                          <a:solidFill>
                            <a:srgbClr val="000000"/>
                          </a:solidFill>
                          <a:effectLst/>
                          <a:latin typeface="Calibri" panose="020F0502020204030204" pitchFamily="34" charset="0"/>
                        </a:rPr>
                        <a:t>SuperCluster</a:t>
                      </a:r>
                      <a:r>
                        <a:rPr lang="en-GB" sz="14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6">
                  <a:txBody>
                    <a:bodyPr/>
                    <a:lstStyle/>
                    <a:p>
                      <a:pPr algn="l" fontAlgn="b"/>
                      <a:r>
                        <a:rPr lang="en-US" sz="1400" b="0" i="0" u="none" strike="noStrike" dirty="0">
                          <a:solidFill>
                            <a:srgbClr val="000000"/>
                          </a:solidFill>
                          <a:effectLst/>
                          <a:latin typeface="Calibri" panose="020F0502020204030204" pitchFamily="34" charset="0"/>
                        </a:rPr>
                        <a:t>Digital Government Experience Center (DGX)</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0961722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2254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7122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069363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513674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983837"/>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107885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Lambda</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849585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144721"/>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IT Operation and Application </a:t>
                      </a:r>
                      <a:r>
                        <a:rPr lang="en-US" sz="1400" b="0" i="0" u="none" strike="noStrike" dirty="0" err="1">
                          <a:solidFill>
                            <a:srgbClr val="000000"/>
                          </a:solidFill>
                          <a:effectLst/>
                          <a:latin typeface="Calibri" panose="020F0502020204030204" pitchFamily="34" charset="0"/>
                        </a:rPr>
                        <a:t>devlopement</a:t>
                      </a:r>
                      <a:r>
                        <a:rPr lang="en-US" sz="1400" b="0" i="0" u="none" strike="noStrike" dirty="0">
                          <a:solidFill>
                            <a:srgbClr val="000000"/>
                          </a:solidFill>
                          <a:effectLst/>
                          <a:latin typeface="Calibri" panose="020F0502020204030204" pitchFamily="34" charset="0"/>
                        </a:rPr>
                        <a:t> considerations</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04922041"/>
                  </a:ext>
                </a:extLst>
              </a:tr>
              <a:tr h="370840">
                <a:tc>
                  <a:txBody>
                    <a:bodyPr/>
                    <a:lstStyle/>
                    <a:p>
                      <a:pPr algn="l" fontAlgn="b"/>
                      <a:r>
                        <a:rPr lang="en-US" sz="1400" b="0" i="0" u="none" strike="noStrike" dirty="0">
                          <a:solidFill>
                            <a:srgbClr val="000000"/>
                          </a:solidFill>
                          <a:effectLst/>
                          <a:latin typeface="Calibri" panose="020F0502020204030204" pitchFamily="34" charset="0"/>
                        </a:rPr>
                        <a:t>Open (Government) Data Strategy &amp; Operations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31413285"/>
                  </a:ext>
                </a:extLst>
              </a:tr>
              <a:tr h="370840">
                <a:tc>
                  <a:txBody>
                    <a:bodyPr/>
                    <a:lstStyle/>
                    <a:p>
                      <a:pPr algn="l" fontAlgn="b"/>
                      <a:r>
                        <a:rPr lang="en-GB" sz="1400" b="0" i="0" u="none" strike="noStrike" dirty="0">
                          <a:solidFill>
                            <a:srgbClr val="000000"/>
                          </a:solidFill>
                          <a:effectLst/>
                          <a:latin typeface="Calibri" panose="020F0502020204030204" pitchFamily="34" charset="0"/>
                        </a:rPr>
                        <a:t>Serverless AWS Event Monitoring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81521496"/>
                  </a:ext>
                </a:extLst>
              </a:tr>
              <a:tr h="370840">
                <a:tc>
                  <a:txBody>
                    <a:bodyPr/>
                    <a:lstStyle/>
                    <a:p>
                      <a:pPr algn="l" fontAlgn="b"/>
                      <a:r>
                        <a:rPr lang="en-US" sz="1400" b="0" i="0" u="none" strike="noStrike" dirty="0">
                          <a:solidFill>
                            <a:srgbClr val="000000"/>
                          </a:solidFill>
                          <a:effectLst/>
                          <a:latin typeface="Calibri" panose="020F0502020204030204" pitchFamily="34" charset="0"/>
                        </a:rPr>
                        <a:t>The DGX Design Studio Workshop: Accelerate innovation through interactive co-creation and concept prototyping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41575696"/>
                  </a:ext>
                </a:extLst>
              </a:tr>
              <a:tr h="370840">
                <a:tc>
                  <a:txBody>
                    <a:bodyPr/>
                    <a:lstStyle/>
                    <a:p>
                      <a:pPr algn="l" fontAlgn="b"/>
                      <a:r>
                        <a:rPr lang="en-US" sz="1400" b="0" i="0" u="none" strike="noStrike" dirty="0">
                          <a:solidFill>
                            <a:srgbClr val="000000"/>
                          </a:solidFill>
                          <a:effectLst/>
                          <a:latin typeface="Calibri" panose="020F0502020204030204" pitchFamily="34" charset="0"/>
                        </a:rPr>
                        <a:t>Using data analytics to make roads safer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45644492"/>
                  </a:ext>
                </a:extLst>
              </a:tr>
            </a:tbl>
          </a:graphicData>
        </a:graphic>
      </p:graphicFrame>
    </p:spTree>
    <p:extLst>
      <p:ext uri="{BB962C8B-B14F-4D97-AF65-F5344CB8AC3E}">
        <p14:creationId xmlns:p14="http://schemas.microsoft.com/office/powerpoint/2010/main" val="361278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66280467"/>
              </p:ext>
            </p:extLst>
          </p:nvPr>
        </p:nvGraphicFramePr>
        <p:xfrm>
          <a:off x="685800" y="1624781"/>
          <a:ext cx="13363830" cy="333756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Digital Innovation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803325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4713247"/>
                  </a:ext>
                </a:extLst>
              </a:tr>
              <a:tr h="370840">
                <a:tc>
                  <a:txBody>
                    <a:bodyPr/>
                    <a:lstStyle/>
                    <a:p>
                      <a:pPr algn="l" fontAlgn="b"/>
                      <a:r>
                        <a:rPr lang="en-US" sz="1400" b="0" i="0" u="none" strike="noStrike" dirty="0">
                          <a:solidFill>
                            <a:srgbClr val="000000"/>
                          </a:solidFill>
                          <a:effectLst/>
                          <a:latin typeface="Calibri" panose="020F0502020204030204" pitchFamily="34" charset="0"/>
                        </a:rPr>
                        <a:t>Mobile solution for supporting Urgent Care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96154920"/>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14639358"/>
                  </a:ext>
                </a:extLst>
              </a:tr>
              <a:tr h="370840">
                <a:tc>
                  <a:txBody>
                    <a:bodyPr/>
                    <a:lstStyle/>
                    <a:p>
                      <a:pPr algn="l" fontAlgn="b"/>
                      <a:r>
                        <a:rPr lang="en-GB" sz="1400" b="0" i="0" u="none" strike="noStrike" dirty="0">
                          <a:solidFill>
                            <a:srgbClr val="000000"/>
                          </a:solidFill>
                          <a:effectLst/>
                          <a:latin typeface="Calibri" panose="020F0502020204030204" pitchFamily="34" charset="0"/>
                        </a:rPr>
                        <a:t>National Grid Separation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05729284"/>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Personas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578298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4282151"/>
                  </a:ext>
                </a:extLst>
              </a:tr>
            </a:tbl>
          </a:graphicData>
        </a:graphic>
      </p:graphicFrame>
    </p:spTree>
    <p:extLst>
      <p:ext uri="{BB962C8B-B14F-4D97-AF65-F5344CB8AC3E}">
        <p14:creationId xmlns:p14="http://schemas.microsoft.com/office/powerpoint/2010/main" val="25043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643180114"/>
              </p:ext>
            </p:extLst>
          </p:nvPr>
        </p:nvGraphicFramePr>
        <p:xfrm>
          <a:off x="685800" y="1624781"/>
          <a:ext cx="13363830" cy="370840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4">
                  <a:txBody>
                    <a:bodyPr/>
                    <a:lstStyle/>
                    <a:p>
                      <a:pPr algn="l" fontAlgn="b"/>
                      <a:r>
                        <a:rPr lang="en-US" sz="1400" b="0" i="0" u="none" strike="noStrike" dirty="0">
                          <a:solidFill>
                            <a:srgbClr val="000000"/>
                          </a:solidFill>
                          <a:effectLst/>
                          <a:latin typeface="Calibri" panose="020F0502020204030204" pitchFamily="34" charset="0"/>
                        </a:rPr>
                        <a:t>Smart Factory - Internet of Things (IoT)</a:t>
                      </a:r>
                    </a:p>
                  </a:txBody>
                  <a:tcPr marL="6350" marR="6350" marT="6350" marB="0" anchor="ctr"/>
                </a:tc>
                <a:tc rowSpan="4">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4">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872494"/>
                  </a:ext>
                </a:extLst>
              </a:tr>
              <a:tr h="370840">
                <a:tc vMerge="1">
                  <a:txBody>
                    <a:bodyPr/>
                    <a:lstStyle/>
                    <a:p>
                      <a:pPr algn="l" fontAlgn="b"/>
                      <a:endParaRPr lang="en-US" sz="1400" b="0" i="0" u="none" strike="noStrike">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61223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1575696"/>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5644492"/>
                  </a:ext>
                </a:extLst>
              </a:tr>
              <a:tr h="370840">
                <a:tc>
                  <a:txBody>
                    <a:bodyPr/>
                    <a:lstStyle/>
                    <a:p>
                      <a:pPr algn="l" fontAlgn="b"/>
                      <a:r>
                        <a:rPr lang="en-GB" sz="1400" b="0" i="0" u="none" strike="noStrike" dirty="0">
                          <a:solidFill>
                            <a:srgbClr val="000000"/>
                          </a:solidFill>
                          <a:effectLst/>
                          <a:latin typeface="Calibri" panose="020F0502020204030204" pitchFamily="34" charset="0"/>
                        </a:rPr>
                        <a:t>IoT supply chain management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Seadrill Management Ltd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05758046"/>
                  </a:ext>
                </a:extLst>
              </a:tr>
              <a:tr h="370840">
                <a:tc>
                  <a:txBody>
                    <a:bodyPr/>
                    <a:lstStyle/>
                    <a:p>
                      <a:pPr algn="l" fontAlgn="b"/>
                      <a:r>
                        <a:rPr lang="en-GB" sz="1400" b="0" i="0" u="none" strike="noStrike" dirty="0">
                          <a:solidFill>
                            <a:srgbClr val="000000"/>
                          </a:solidFill>
                          <a:effectLst/>
                          <a:latin typeface="Calibri" panose="020F0502020204030204" pitchFamily="34" charset="0"/>
                        </a:rPr>
                        <a:t>NDC Bulgaria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Royal Bank of Scotland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2318361"/>
                  </a:ext>
                </a:extLst>
              </a:tr>
              <a:tr h="370840">
                <a:tc>
                  <a:txBody>
                    <a:bodyPr/>
                    <a:lstStyle/>
                    <a:p>
                      <a:pPr algn="l" fontAlgn="b"/>
                      <a:r>
                        <a:rPr lang="en-GB" sz="1400" b="0" i="0" u="none" strike="noStrike" dirty="0">
                          <a:solidFill>
                            <a:srgbClr val="000000"/>
                          </a:solidFill>
                          <a:effectLst/>
                          <a:latin typeface="Calibri" panose="020F0502020204030204" pitchFamily="34" charset="0"/>
                        </a:rPr>
                        <a:t>Automated Notification Service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14245273"/>
                  </a:ext>
                </a:extLst>
              </a:tr>
              <a:tr h="370840">
                <a:tc>
                  <a:txBody>
                    <a:bodyPr/>
                    <a:lstStyle/>
                    <a:p>
                      <a:pPr algn="l" fontAlgn="b"/>
                      <a:r>
                        <a:rPr lang="en-US" sz="1400" b="0" i="0" u="none" strike="noStrike" dirty="0">
                          <a:solidFill>
                            <a:srgbClr val="000000"/>
                          </a:solidFill>
                          <a:effectLst/>
                          <a:latin typeface="Calibri" panose="020F0502020204030204" pitchFamily="34" charset="0"/>
                        </a:rPr>
                        <a:t>Bare-Metal to fully deployed Factory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82291309"/>
                  </a:ext>
                </a:extLst>
              </a:tr>
              <a:tr h="370840">
                <a:tc>
                  <a:txBody>
                    <a:bodyPr/>
                    <a:lstStyle/>
                    <a:p>
                      <a:pPr algn="l" fontAlgn="b"/>
                      <a:r>
                        <a:rPr lang="en-GB" sz="1400" b="0" i="0" u="none" strike="noStrike" dirty="0">
                          <a:solidFill>
                            <a:srgbClr val="000000"/>
                          </a:solidFill>
                          <a:effectLst/>
                          <a:latin typeface="Calibri" panose="020F0502020204030204" pitchFamily="34" charset="0"/>
                        </a:rPr>
                        <a:t>Email to Ticket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777672"/>
                  </a:ext>
                </a:extLst>
              </a:tr>
            </a:tbl>
          </a:graphicData>
        </a:graphic>
      </p:graphicFrame>
    </p:spTree>
    <p:extLst>
      <p:ext uri="{BB962C8B-B14F-4D97-AF65-F5344CB8AC3E}">
        <p14:creationId xmlns:p14="http://schemas.microsoft.com/office/powerpoint/2010/main" val="14076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r>
              <a:rPr lang="en-GB" dirty="0"/>
              <a:t>&lt; REGION NAME HERE&gt; NOMINATIONS</a:t>
            </a:r>
          </a:p>
        </p:txBody>
      </p:sp>
      <p:graphicFrame>
        <p:nvGraphicFramePr>
          <p:cNvPr id="4" name="Content Placeholder 3">
            <a:extLst>
              <a:ext uri="{FF2B5EF4-FFF2-40B4-BE49-F238E27FC236}">
                <a16:creationId xmlns:a16="http://schemas.microsoft.com/office/drawing/2014/main" id="{D94F9106-DDF0-475C-978C-9A0A5D90AE61}"/>
              </a:ext>
            </a:extLst>
          </p:cNvPr>
          <p:cNvGraphicFramePr>
            <a:graphicFrameLocks noGrp="1"/>
          </p:cNvGraphicFramePr>
          <p:nvPr>
            <p:ph idx="1"/>
            <p:extLst>
              <p:ext uri="{D42A27DB-BD31-4B8C-83A1-F6EECF244321}">
                <p14:modId xmlns:p14="http://schemas.microsoft.com/office/powerpoint/2010/main" val="443042375"/>
              </p:ext>
            </p:extLst>
          </p:nvPr>
        </p:nvGraphicFramePr>
        <p:xfrm>
          <a:off x="685800" y="2057400"/>
          <a:ext cx="13258798" cy="2595880"/>
        </p:xfrm>
        <a:graphic>
          <a:graphicData uri="http://schemas.openxmlformats.org/drawingml/2006/table">
            <a:tbl>
              <a:tblPr firstRow="1" bandRow="1">
                <a:tableStyleId>{45BD5076-5073-49C7-9E08-65982F3C9860}</a:tableStyleId>
              </a:tblPr>
              <a:tblGrid>
                <a:gridCol w="2176574">
                  <a:extLst>
                    <a:ext uri="{9D8B030D-6E8A-4147-A177-3AD203B41FA5}">
                      <a16:colId xmlns:a16="http://schemas.microsoft.com/office/drawing/2014/main" val="1445737348"/>
                    </a:ext>
                  </a:extLst>
                </a:gridCol>
                <a:gridCol w="1243819">
                  <a:extLst>
                    <a:ext uri="{9D8B030D-6E8A-4147-A177-3AD203B41FA5}">
                      <a16:colId xmlns:a16="http://schemas.microsoft.com/office/drawing/2014/main" val="75282108"/>
                    </a:ext>
                  </a:extLst>
                </a:gridCol>
                <a:gridCol w="5485257">
                  <a:extLst>
                    <a:ext uri="{9D8B030D-6E8A-4147-A177-3AD203B41FA5}">
                      <a16:colId xmlns:a16="http://schemas.microsoft.com/office/drawing/2014/main" val="298295799"/>
                    </a:ext>
                  </a:extLst>
                </a:gridCol>
                <a:gridCol w="2176574">
                  <a:extLst>
                    <a:ext uri="{9D8B030D-6E8A-4147-A177-3AD203B41FA5}">
                      <a16:colId xmlns:a16="http://schemas.microsoft.com/office/drawing/2014/main" val="3017211657"/>
                    </a:ext>
                  </a:extLst>
                </a:gridCol>
                <a:gridCol w="2176574">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Account</a:t>
                      </a:r>
                    </a:p>
                  </a:txBody>
                  <a:tcPr/>
                </a:tc>
                <a:tc>
                  <a:txBody>
                    <a:bodyPr/>
                    <a:lstStyle/>
                    <a:p>
                      <a:r>
                        <a:rPr lang="en-GB" dirty="0"/>
                        <a:t>Category</a:t>
                      </a:r>
                    </a:p>
                  </a:txBody>
                  <a:tcPr/>
                </a:tc>
                <a:tc>
                  <a:txBody>
                    <a:bodyPr/>
                    <a:lstStyle/>
                    <a:p>
                      <a:r>
                        <a:rPr lang="en-GB" dirty="0"/>
                        <a:t>DE Link</a:t>
                      </a:r>
                    </a:p>
                  </a:txBody>
                  <a:tcPr/>
                </a:tc>
                <a:tc>
                  <a:txBody>
                    <a:bodyPr/>
                    <a:lstStyle/>
                    <a:p>
                      <a:endParaRPr lang="en-GB"/>
                    </a:p>
                  </a:txBody>
                  <a:tcPr/>
                </a:tc>
                <a:extLst>
                  <a:ext uri="{0D108BD9-81ED-4DB2-BD59-A6C34878D82A}">
                    <a16:rowId xmlns:a16="http://schemas.microsoft.com/office/drawing/2014/main" val="244450021"/>
                  </a:ext>
                </a:extLst>
              </a:tr>
              <a:tr h="370840">
                <a:tc>
                  <a:txBody>
                    <a:bodyPr/>
                    <a:lstStyle/>
                    <a:p>
                      <a:endParaRPr lang="en-GB"/>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Agile Applications and Digital Experiences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Enabling the Enterprise Through Hybrid Cloud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515526"/>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Empowering Workforces with Invisible IT</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089129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Thriving on Enterprise Data and Analytics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20895344"/>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Managing Enterprise Risk in a Connected World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Industry Specific Transformation</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8" name="TextBox 7">
            <a:extLst>
              <a:ext uri="{FF2B5EF4-FFF2-40B4-BE49-F238E27FC236}">
                <a16:creationId xmlns:a16="http://schemas.microsoft.com/office/drawing/2014/main" id="{B6E80766-0795-46AA-BF12-19DD287A5107}"/>
              </a:ext>
            </a:extLst>
          </p:cNvPr>
          <p:cNvSpPr txBox="1"/>
          <p:nvPr/>
        </p:nvSpPr>
        <p:spPr>
          <a:xfrm>
            <a:off x="685800" y="5003628"/>
            <a:ext cx="12988636" cy="1785104"/>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You may nominate one solution per category</a:t>
            </a:r>
          </a:p>
          <a:p>
            <a:pPr marL="457200" indent="-457200">
              <a:spcAft>
                <a:spcPts val="600"/>
              </a:spcAft>
              <a:buFont typeface="Arial" panose="020B0604020202020204" pitchFamily="34" charset="0"/>
              <a:buChar char="•"/>
            </a:pPr>
            <a:r>
              <a:rPr lang="en-GB" sz="1800" b="1" dirty="0"/>
              <a:t>Maximum nominations allowed per region is six</a:t>
            </a:r>
          </a:p>
          <a:p>
            <a:pPr marL="457200" indent="-457200">
              <a:spcAft>
                <a:spcPts val="600"/>
              </a:spcAft>
              <a:buFont typeface="Arial" panose="020B0604020202020204" pitchFamily="34" charset="0"/>
              <a:buChar char="•"/>
            </a:pPr>
            <a:r>
              <a:rPr lang="en-GB" sz="1800" b="1" dirty="0"/>
              <a:t>You may skip categories if you have no qualifying nomination</a:t>
            </a:r>
          </a:p>
          <a:p>
            <a:pPr marL="457200" indent="-457200">
              <a:spcAft>
                <a:spcPts val="600"/>
              </a:spcAft>
              <a:buFont typeface="Arial" panose="020B0604020202020204" pitchFamily="34" charset="0"/>
              <a:buChar char="•"/>
            </a:pPr>
            <a:r>
              <a:rPr lang="en-GB" sz="1800" b="1" dirty="0"/>
              <a:t>You may not double up in other categories if you have skipped categories </a:t>
            </a:r>
          </a:p>
          <a:p>
            <a:pPr marL="457200" indent="-457200">
              <a:spcAft>
                <a:spcPts val="600"/>
              </a:spcAft>
              <a:buFont typeface="Arial" panose="020B0604020202020204" pitchFamily="34" charset="0"/>
              <a:buChar char="•"/>
            </a:pPr>
            <a:endParaRPr lang="en-GB" sz="1800" b="1" dirty="0"/>
          </a:p>
        </p:txBody>
      </p:sp>
      <p:sp>
        <p:nvSpPr>
          <p:cNvPr id="5" name="TextBox 4">
            <a:extLst>
              <a:ext uri="{FF2B5EF4-FFF2-40B4-BE49-F238E27FC236}">
                <a16:creationId xmlns:a16="http://schemas.microsoft.com/office/drawing/2014/main" id="{C4C1E51B-55B8-42C8-A60B-A6F649E4980B}"/>
              </a:ext>
            </a:extLst>
          </p:cNvPr>
          <p:cNvSpPr txBox="1"/>
          <p:nvPr/>
        </p:nvSpPr>
        <p:spPr>
          <a:xfrm>
            <a:off x="3366655" y="6788732"/>
            <a:ext cx="10744200" cy="535531"/>
          </a:xfrm>
          <a:prstGeom prst="rect">
            <a:avLst/>
          </a:prstGeom>
          <a:noFill/>
        </p:spPr>
        <p:txBody>
          <a:bodyPr wrap="square" rtlCol="0">
            <a:spAutoFit/>
          </a:bodyPr>
          <a:lstStyle/>
          <a:p>
            <a:r>
              <a:rPr lang="en-US" dirty="0"/>
              <a:t>Send to </a:t>
            </a:r>
            <a:r>
              <a:rPr lang="en-US" dirty="0">
                <a:hlinkClick r:id="rId2"/>
              </a:rPr>
              <a:t>akalemer@dxc.com</a:t>
            </a:r>
            <a:r>
              <a:rPr lang="en-US" dirty="0"/>
              <a:t> by October 1</a:t>
            </a:r>
          </a:p>
        </p:txBody>
      </p:sp>
    </p:spTree>
    <p:extLst>
      <p:ext uri="{BB962C8B-B14F-4D97-AF65-F5344CB8AC3E}">
        <p14:creationId xmlns:p14="http://schemas.microsoft.com/office/powerpoint/2010/main" val="16132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Rate and comment within Digital Explorer</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p:txBody>
          <a:bodyPr/>
          <a:lstStyle/>
          <a:p>
            <a:pPr marL="0" indent="0">
              <a:buNone/>
            </a:pPr>
            <a:r>
              <a:rPr lang="en-GB" dirty="0"/>
              <a:t>As you review the solution within Digital Explorer, you have the option to use the ratings and comments option to provide direct feedback for the solution owners and also others who view the datasheet later.</a:t>
            </a:r>
          </a:p>
          <a:p>
            <a:pPr marL="0" indent="0">
              <a:buNone/>
            </a:pPr>
            <a:endParaRPr lang="en-GB" dirty="0"/>
          </a:p>
          <a:p>
            <a:pPr marL="0" indent="0">
              <a:buNone/>
            </a:pPr>
            <a:r>
              <a:rPr lang="en-GB" dirty="0"/>
              <a:t>Note : these comments are visible to anyone within DXC</a:t>
            </a:r>
          </a:p>
        </p:txBody>
      </p:sp>
      <p:pic>
        <p:nvPicPr>
          <p:cNvPr id="2" name="Picture 1">
            <a:extLst>
              <a:ext uri="{FF2B5EF4-FFF2-40B4-BE49-F238E27FC236}">
                <a16:creationId xmlns:a16="http://schemas.microsoft.com/office/drawing/2014/main" id="{3AAD04F6-C65C-49F7-B1FA-A0EFD8FC418B}"/>
              </a:ext>
            </a:extLst>
          </p:cNvPr>
          <p:cNvPicPr>
            <a:picLocks noChangeAspect="1"/>
          </p:cNvPicPr>
          <p:nvPr/>
        </p:nvPicPr>
        <p:blipFill>
          <a:blip r:embed="rId3"/>
          <a:stretch>
            <a:fillRect/>
          </a:stretch>
        </p:blipFill>
        <p:spPr>
          <a:xfrm>
            <a:off x="9737257" y="1873267"/>
            <a:ext cx="2990850" cy="4791075"/>
          </a:xfrm>
          <a:prstGeom prst="rect">
            <a:avLst/>
          </a:prstGeom>
        </p:spPr>
      </p:pic>
    </p:spTree>
    <p:extLst>
      <p:ext uri="{BB962C8B-B14F-4D97-AF65-F5344CB8AC3E}">
        <p14:creationId xmlns:p14="http://schemas.microsoft.com/office/powerpoint/2010/main" val="4263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The Award</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p:txBody>
          <a:bodyPr/>
          <a:lstStyle/>
          <a:p>
            <a:pPr marL="342900" indent="-342900">
              <a:buFont typeface="Arial" panose="020B0604020202020204" pitchFamily="34" charset="0"/>
              <a:buChar char="•"/>
            </a:pPr>
            <a:r>
              <a:rPr lang="en-GB" dirty="0"/>
              <a:t>Given each year for outstanding achievements in delivered client solutions</a:t>
            </a:r>
          </a:p>
          <a:p>
            <a:pPr marL="342900" indent="-342900">
              <a:buFont typeface="Arial" panose="020B0604020202020204" pitchFamily="34" charset="0"/>
              <a:buChar char="•"/>
            </a:pPr>
            <a:r>
              <a:rPr lang="en-GB" dirty="0"/>
              <a:t>One award </a:t>
            </a:r>
            <a:r>
              <a:rPr lang="en-GB" u="sng" dirty="0"/>
              <a:t>may</a:t>
            </a:r>
            <a:r>
              <a:rPr lang="en-GB" dirty="0"/>
              <a:t> be given in each of six categories</a:t>
            </a:r>
          </a:p>
          <a:p>
            <a:pPr marL="342900" indent="-342900">
              <a:buFont typeface="Arial" panose="020B0604020202020204" pitchFamily="34" charset="0"/>
              <a:buChar char="•"/>
            </a:pPr>
            <a:r>
              <a:rPr lang="en-GB" dirty="0"/>
              <a:t>Team members receive the award. Up to FOUR people may be included on a team.</a:t>
            </a:r>
          </a:p>
          <a:p>
            <a:pPr marL="342900" indent="-342900">
              <a:buFont typeface="Arial" panose="020B0604020202020204" pitchFamily="34" charset="0"/>
              <a:buChar char="•"/>
            </a:pPr>
            <a:r>
              <a:rPr lang="en-GB" dirty="0"/>
              <a:t>Awards are selected based on excellence in technology, execution and results</a:t>
            </a:r>
          </a:p>
          <a:p>
            <a:pPr marL="342900" indent="-342900">
              <a:buFont typeface="Arial" panose="020B0604020202020204" pitchFamily="34" charset="0"/>
              <a:buChar char="•"/>
            </a:pPr>
            <a:r>
              <a:rPr lang="en-GB" dirty="0"/>
              <a:t>Complete program description at </a:t>
            </a:r>
            <a:r>
              <a:rPr lang="en-GB" dirty="0">
                <a:hlinkClick r:id="rId2"/>
              </a:rPr>
              <a:t>https://my.dxc.com/our-company/global-functions/technology-office/dxc-awards-for-technical-excellence-.html</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42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719386-7EEF-4E20-989F-2BB860B01209}"/>
              </a:ext>
            </a:extLst>
          </p:cNvPr>
          <p:cNvSpPr/>
          <p:nvPr/>
        </p:nvSpPr>
        <p:spPr>
          <a:xfrm>
            <a:off x="481914" y="7117492"/>
            <a:ext cx="13901351" cy="1112108"/>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C165E223-ADDE-43A4-BE51-4419B4E06810}"/>
              </a:ext>
            </a:extLst>
          </p:cNvPr>
          <p:cNvSpPr>
            <a:spLocks noGrp="1"/>
          </p:cNvSpPr>
          <p:nvPr>
            <p:ph type="title"/>
          </p:nvPr>
        </p:nvSpPr>
        <p:spPr/>
        <p:txBody>
          <a:bodyPr>
            <a:normAutofit fontScale="90000"/>
          </a:bodyPr>
          <a:lstStyle/>
          <a:p>
            <a:r>
              <a:rPr lang="en-GB" dirty="0">
                <a:hlinkClick r:id="rId2"/>
              </a:rPr>
              <a:t>https://digitalexplorer.dxc.com/se/techexcellence/dashboard</a:t>
            </a:r>
            <a:r>
              <a:rPr lang="en-GB" dirty="0"/>
              <a:t> </a:t>
            </a:r>
            <a:br>
              <a:rPr lang="en-GB" dirty="0"/>
            </a:br>
            <a:endParaRPr lang="en-GB" dirty="0"/>
          </a:p>
        </p:txBody>
      </p:sp>
      <p:pic>
        <p:nvPicPr>
          <p:cNvPr id="3" name="Content Placeholder 2">
            <a:extLst>
              <a:ext uri="{FF2B5EF4-FFF2-40B4-BE49-F238E27FC236}">
                <a16:creationId xmlns:a16="http://schemas.microsoft.com/office/drawing/2014/main" id="{E0472853-5348-4E12-8161-40FB2F552ECE}"/>
              </a:ext>
            </a:extLst>
          </p:cNvPr>
          <p:cNvPicPr>
            <a:picLocks noGrp="1" noChangeAspect="1"/>
          </p:cNvPicPr>
          <p:nvPr>
            <p:ph idx="4294967295"/>
          </p:nvPr>
        </p:nvPicPr>
        <p:blipFill>
          <a:blip r:embed="rId3"/>
          <a:stretch>
            <a:fillRect/>
          </a:stretch>
        </p:blipFill>
        <p:spPr>
          <a:xfrm>
            <a:off x="1986117" y="1207014"/>
            <a:ext cx="9950246" cy="6908596"/>
          </a:xfrm>
          <a:ln>
            <a:solidFill>
              <a:schemeClr val="accent1"/>
            </a:solidFill>
          </a:ln>
        </p:spPr>
      </p:pic>
      <p:sp>
        <p:nvSpPr>
          <p:cNvPr id="7" name="Rectangle 6">
            <a:extLst>
              <a:ext uri="{FF2B5EF4-FFF2-40B4-BE49-F238E27FC236}">
                <a16:creationId xmlns:a16="http://schemas.microsoft.com/office/drawing/2014/main" id="{ABF79711-8035-420D-B459-13DD7F931F5E}"/>
              </a:ext>
            </a:extLst>
          </p:cNvPr>
          <p:cNvSpPr/>
          <p:nvPr/>
        </p:nvSpPr>
        <p:spPr>
          <a:xfrm>
            <a:off x="835742" y="833075"/>
            <a:ext cx="12575458" cy="535531"/>
          </a:xfrm>
          <a:prstGeom prst="rect">
            <a:avLst/>
          </a:prstGeom>
        </p:spPr>
        <p:txBody>
          <a:bodyPr wrap="square">
            <a:spAutoFit/>
          </a:bodyPr>
          <a:lstStyle/>
          <a:p>
            <a:endParaRPr lang="en-GB" b="1" dirty="0"/>
          </a:p>
        </p:txBody>
      </p:sp>
    </p:spTree>
    <p:extLst>
      <p:ext uri="{BB962C8B-B14F-4D97-AF65-F5344CB8AC3E}">
        <p14:creationId xmlns:p14="http://schemas.microsoft.com/office/powerpoint/2010/main" val="329156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Award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4234678276"/>
              </p:ext>
            </p:extLst>
          </p:nvPr>
        </p:nvGraphicFramePr>
        <p:xfrm>
          <a:off x="685800" y="872837"/>
          <a:ext cx="132588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81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FY2019 Award Schedule</a:t>
            </a:r>
          </a:p>
        </p:txBody>
      </p:sp>
      <p:graphicFrame>
        <p:nvGraphicFramePr>
          <p:cNvPr id="2" name="Table 1">
            <a:extLst>
              <a:ext uri="{FF2B5EF4-FFF2-40B4-BE49-F238E27FC236}">
                <a16:creationId xmlns:a16="http://schemas.microsoft.com/office/drawing/2014/main" id="{6F60556D-2F51-4F81-8CD8-D1FDD542A874}"/>
              </a:ext>
            </a:extLst>
          </p:cNvPr>
          <p:cNvGraphicFramePr>
            <a:graphicFrameLocks noGrp="1"/>
          </p:cNvGraphicFramePr>
          <p:nvPr>
            <p:extLst>
              <p:ext uri="{D42A27DB-BD31-4B8C-83A1-F6EECF244321}">
                <p14:modId xmlns:p14="http://schemas.microsoft.com/office/powerpoint/2010/main" val="4040776309"/>
              </p:ext>
            </p:extLst>
          </p:nvPr>
        </p:nvGraphicFramePr>
        <p:xfrm>
          <a:off x="990601" y="2337954"/>
          <a:ext cx="12649198" cy="2286000"/>
        </p:xfrm>
        <a:graphic>
          <a:graphicData uri="http://schemas.openxmlformats.org/drawingml/2006/table">
            <a:tbl>
              <a:tblPr firstRow="1" bandRow="1">
                <a:tableStyleId>{45BD5076-5073-49C7-9E08-65982F3C9860}</a:tableStyleId>
              </a:tblPr>
              <a:tblGrid>
                <a:gridCol w="2968335">
                  <a:extLst>
                    <a:ext uri="{9D8B030D-6E8A-4147-A177-3AD203B41FA5}">
                      <a16:colId xmlns:a16="http://schemas.microsoft.com/office/drawing/2014/main" val="444172645"/>
                    </a:ext>
                  </a:extLst>
                </a:gridCol>
                <a:gridCol w="9680863">
                  <a:extLst>
                    <a:ext uri="{9D8B030D-6E8A-4147-A177-3AD203B41FA5}">
                      <a16:colId xmlns:a16="http://schemas.microsoft.com/office/drawing/2014/main" val="3594733035"/>
                    </a:ext>
                  </a:extLst>
                </a:gridCol>
              </a:tblGrid>
              <a:tr h="370840">
                <a:tc>
                  <a:txBody>
                    <a:bodyPr/>
                    <a:lstStyle/>
                    <a:p>
                      <a:r>
                        <a:rPr lang="en-GB" sz="2400" b="0" dirty="0">
                          <a:latin typeface="+mn-lt"/>
                        </a:rPr>
                        <a:t>September 1 – 17</a:t>
                      </a:r>
                      <a:endParaRPr lang="en-US" sz="24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Field submits solutions to Digital Explorer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068886"/>
                  </a:ext>
                </a:extLst>
              </a:tr>
              <a:tr h="370840">
                <a:tc>
                  <a:txBody>
                    <a:bodyPr/>
                    <a:lstStyle/>
                    <a:p>
                      <a:r>
                        <a:rPr lang="en-US" sz="2400" b="1" dirty="0">
                          <a:latin typeface="+mn-lt"/>
                        </a:rPr>
                        <a:t>October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latin typeface="+mn-lt"/>
                        </a:rPr>
                        <a:t>Regional CTO nominations 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04941"/>
                  </a:ext>
                </a:extLst>
              </a:tr>
              <a:tr h="370840">
                <a:tc>
                  <a:txBody>
                    <a:bodyPr/>
                    <a:lstStyle/>
                    <a:p>
                      <a:r>
                        <a:rPr lang="en-US" sz="2400" b="0" dirty="0">
                          <a:latin typeface="+mn-lt"/>
                        </a:rPr>
                        <a:t>October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Industry, Offering, Delivery CTO reviews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326223"/>
                  </a:ext>
                </a:extLst>
              </a:tr>
              <a:tr h="370840">
                <a:tc>
                  <a:txBody>
                    <a:bodyPr/>
                    <a:lstStyle/>
                    <a:p>
                      <a:r>
                        <a:rPr lang="en-US" sz="2400" b="0" dirty="0">
                          <a:latin typeface="+mn-lt"/>
                        </a:rPr>
                        <a:t>October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Global CTO presents recommended winners to Decision Committee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879485"/>
                  </a:ext>
                </a:extLst>
              </a:tr>
              <a:tr h="370840">
                <a:tc>
                  <a:txBody>
                    <a:bodyPr/>
                    <a:lstStyle/>
                    <a:p>
                      <a:r>
                        <a:rPr lang="en-US" sz="2400" b="0" dirty="0">
                          <a:latin typeface="+mn-lt"/>
                        </a:rPr>
                        <a:t>December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Winners Notified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343550"/>
                  </a:ext>
                </a:extLst>
              </a:tr>
            </a:tbl>
          </a:graphicData>
        </a:graphic>
      </p:graphicFrame>
    </p:spTree>
    <p:extLst>
      <p:ext uri="{BB962C8B-B14F-4D97-AF65-F5344CB8AC3E}">
        <p14:creationId xmlns:p14="http://schemas.microsoft.com/office/powerpoint/2010/main" val="42708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Regional CTO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3632073707"/>
              </p:ext>
            </p:extLst>
          </p:nvPr>
        </p:nvGraphicFramePr>
        <p:xfrm>
          <a:off x="685800" y="2057401"/>
          <a:ext cx="13258800" cy="4031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22958-7B6C-411C-A608-0CA4E497628E}"/>
              </a:ext>
            </a:extLst>
          </p:cNvPr>
          <p:cNvSpPr txBox="1"/>
          <p:nvPr/>
        </p:nvSpPr>
        <p:spPr>
          <a:xfrm>
            <a:off x="2358737" y="5997951"/>
            <a:ext cx="10744200" cy="535531"/>
          </a:xfrm>
          <a:prstGeom prst="rect">
            <a:avLst/>
          </a:prstGeom>
          <a:noFill/>
        </p:spPr>
        <p:txBody>
          <a:bodyPr wrap="square" rtlCol="0">
            <a:spAutoFit/>
          </a:bodyPr>
          <a:lstStyle/>
          <a:p>
            <a:r>
              <a:rPr lang="en-US" dirty="0"/>
              <a:t>Send slide 18 to </a:t>
            </a:r>
            <a:r>
              <a:rPr lang="en-US" dirty="0">
                <a:hlinkClick r:id="rId8"/>
              </a:rPr>
              <a:t>akalemer@dxc.com</a:t>
            </a:r>
            <a:r>
              <a:rPr lang="en-US" dirty="0"/>
              <a:t> by October 1</a:t>
            </a:r>
          </a:p>
        </p:txBody>
      </p:sp>
    </p:spTree>
    <p:extLst>
      <p:ext uri="{BB962C8B-B14F-4D97-AF65-F5344CB8AC3E}">
        <p14:creationId xmlns:p14="http://schemas.microsoft.com/office/powerpoint/2010/main" val="4669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Award Selection Criteria</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a:xfrm>
            <a:off x="685800" y="1735281"/>
            <a:ext cx="13258800" cy="4759038"/>
          </a:xfrm>
        </p:spPr>
        <p:txBody>
          <a:bodyPr numCol="1">
            <a:normAutofit/>
          </a:bodyPr>
          <a:lstStyle/>
          <a:p>
            <a:pPr marL="0" indent="0">
              <a:buNone/>
            </a:pPr>
            <a:r>
              <a:rPr lang="en-GB" sz="2400" dirty="0"/>
              <a:t>Technology Excellence</a:t>
            </a:r>
          </a:p>
          <a:p>
            <a:pPr marL="0" indent="0">
              <a:spcBef>
                <a:spcPts val="600"/>
              </a:spcBef>
              <a:buNone/>
            </a:pPr>
            <a:r>
              <a:rPr lang="en-US" b="0" dirty="0"/>
              <a:t>The deep technology acumen, domain knowledge and product expertise the team applied to create a world-class solution for the client that demonstrates a key transformational shift(s) and moves the client along its digital transformation journey. The high levels of design, development, integration and leverage of open and/or next-gen technologies the team demonstrated.</a:t>
            </a:r>
          </a:p>
          <a:p>
            <a:pPr marL="0" indent="0">
              <a:spcBef>
                <a:spcPts val="1800"/>
              </a:spcBef>
              <a:buNone/>
            </a:pPr>
            <a:r>
              <a:rPr lang="en-GB" sz="2400" dirty="0"/>
              <a:t>Execution Excellence</a:t>
            </a:r>
          </a:p>
          <a:p>
            <a:pPr marL="0" indent="0">
              <a:spcBef>
                <a:spcPts val="600"/>
              </a:spcBef>
              <a:buNone/>
            </a:pPr>
            <a:r>
              <a:rPr lang="en-US" b="0" dirty="0"/>
              <a:t>The technological and process-driven precision the team applied, including timeliness and cost-effectiveness.</a:t>
            </a:r>
            <a:endParaRPr lang="en-GB" dirty="0"/>
          </a:p>
          <a:p>
            <a:pPr marL="0" indent="0">
              <a:spcBef>
                <a:spcPts val="1800"/>
              </a:spcBef>
              <a:buNone/>
            </a:pPr>
            <a:r>
              <a:rPr lang="en-GB" sz="2400" dirty="0"/>
              <a:t>Results</a:t>
            </a:r>
          </a:p>
          <a:p>
            <a:pPr marL="0" indent="0">
              <a:spcBef>
                <a:spcPts val="600"/>
              </a:spcBef>
              <a:buNone/>
            </a:pPr>
            <a:r>
              <a:rPr lang="en-US" b="0" dirty="0"/>
              <a:t>The meaningful value for the client and DXC Technology that resulted from the team’s work. This could be a new core capability, an innovation, significant savings, or new use for a solution from our portfolio.</a:t>
            </a:r>
          </a:p>
          <a:p>
            <a:pPr marL="0" indent="0">
              <a:spcBef>
                <a:spcPts val="600"/>
              </a:spcBef>
              <a:buNone/>
            </a:pPr>
            <a:endParaRPr lang="en-US" b="0" dirty="0"/>
          </a:p>
          <a:p>
            <a:pPr marL="0" indent="0">
              <a:spcBef>
                <a:spcPts val="600"/>
              </a:spcBef>
              <a:buNone/>
            </a:pPr>
            <a:r>
              <a:rPr lang="en-GB" dirty="0"/>
              <a:t>Solutions must be delivered to the client. Internal projects are not eligible.</a:t>
            </a:r>
          </a:p>
        </p:txBody>
      </p:sp>
    </p:spTree>
    <p:extLst>
      <p:ext uri="{BB962C8B-B14F-4D97-AF65-F5344CB8AC3E}">
        <p14:creationId xmlns:p14="http://schemas.microsoft.com/office/powerpoint/2010/main" val="27363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Categories</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a:xfrm>
            <a:off x="685800" y="2015835"/>
            <a:ext cx="13258800" cy="2735047"/>
          </a:xfrm>
        </p:spPr>
        <p:txBody>
          <a:bodyPr/>
          <a:lstStyle/>
          <a:p>
            <a:r>
              <a:rPr lang="en-GB" dirty="0"/>
              <a:t>Agile Applications and Digital Experiences</a:t>
            </a:r>
          </a:p>
          <a:p>
            <a:r>
              <a:rPr lang="en-US" dirty="0"/>
              <a:t>Enabling the Enterprise Through Hybrid Cloud</a:t>
            </a:r>
          </a:p>
          <a:p>
            <a:r>
              <a:rPr lang="en-US" dirty="0"/>
              <a:t>Empowering Workforces with Invisible IT</a:t>
            </a:r>
          </a:p>
          <a:p>
            <a:r>
              <a:rPr lang="en-US" dirty="0"/>
              <a:t>Thriving on Enterprise Data and Analytics</a:t>
            </a:r>
          </a:p>
          <a:p>
            <a:r>
              <a:rPr lang="en-US" dirty="0"/>
              <a:t>Managing Enterprise Risk in a Connected World</a:t>
            </a:r>
          </a:p>
          <a:p>
            <a:r>
              <a:rPr lang="en-US" dirty="0"/>
              <a:t>Industry Specific Transformation</a:t>
            </a:r>
            <a:endParaRPr lang="en-GB" dirty="0"/>
          </a:p>
        </p:txBody>
      </p:sp>
    </p:spTree>
    <p:extLst>
      <p:ext uri="{BB962C8B-B14F-4D97-AF65-F5344CB8AC3E}">
        <p14:creationId xmlns:p14="http://schemas.microsoft.com/office/powerpoint/2010/main" val="22433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167613815"/>
              </p:ext>
            </p:extLst>
          </p:nvPr>
        </p:nvGraphicFramePr>
        <p:xfrm>
          <a:off x="685800" y="2057400"/>
          <a:ext cx="13236859" cy="5378450"/>
        </p:xfrm>
        <a:graphic>
          <a:graphicData uri="http://schemas.openxmlformats.org/drawingml/2006/table">
            <a:tbl>
              <a:tblPr firstRow="1" bandRow="1">
                <a:tableStyleId>{45BD5076-5073-49C7-9E08-65982F3C9860}</a:tableStyleId>
              </a:tblPr>
              <a:tblGrid>
                <a:gridCol w="5056239">
                  <a:extLst>
                    <a:ext uri="{9D8B030D-6E8A-4147-A177-3AD203B41FA5}">
                      <a16:colId xmlns:a16="http://schemas.microsoft.com/office/drawing/2014/main" val="186271820"/>
                    </a:ext>
                  </a:extLst>
                </a:gridCol>
                <a:gridCol w="2038295">
                  <a:extLst>
                    <a:ext uri="{9D8B030D-6E8A-4147-A177-3AD203B41FA5}">
                      <a16:colId xmlns:a16="http://schemas.microsoft.com/office/drawing/2014/main" val="3232574128"/>
                    </a:ext>
                  </a:extLst>
                </a:gridCol>
                <a:gridCol w="4126531">
                  <a:extLst>
                    <a:ext uri="{9D8B030D-6E8A-4147-A177-3AD203B41FA5}">
                      <a16:colId xmlns:a16="http://schemas.microsoft.com/office/drawing/2014/main" val="1523232482"/>
                    </a:ext>
                  </a:extLst>
                </a:gridCol>
                <a:gridCol w="2015794">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AppFit</a:t>
                      </a:r>
                      <a:r>
                        <a:rPr lang="en-GB" sz="1400" b="0" i="0" u="none" strike="noStrike" dirty="0">
                          <a:solidFill>
                            <a:srgbClr val="000000"/>
                          </a:solidFill>
                          <a:effectLst/>
                          <a:latin typeface="Calibri" panose="020F0502020204030204" pitchFamily="34" charset="0"/>
                        </a:rPr>
                        <a:t> (“Application Fitness”)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Managing Enterprise Risk</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0197160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402330"/>
                  </a:ext>
                </a:extLst>
              </a:tr>
              <a:tr h="370840">
                <a:tc>
                  <a:txBody>
                    <a:bodyPr/>
                    <a:lstStyle/>
                    <a:p>
                      <a:pPr algn="l" fontAlgn="b"/>
                      <a:r>
                        <a:rPr lang="en-GB" sz="1400" b="0" i="0" u="none" strike="noStrike" dirty="0">
                          <a:solidFill>
                            <a:srgbClr val="000000"/>
                          </a:solidFill>
                          <a:effectLst/>
                          <a:latin typeface="Calibri" panose="020F0502020204030204" pitchFamily="34" charset="0"/>
                        </a:rPr>
                        <a:t>Backup Data </a:t>
                      </a:r>
                      <a:r>
                        <a:rPr lang="en-GB" sz="1400" b="0" i="0" u="none" strike="noStrike" dirty="0" err="1">
                          <a:solidFill>
                            <a:srgbClr val="000000"/>
                          </a:solidFill>
                          <a:effectLst/>
                          <a:latin typeface="Calibri" panose="020F0502020204030204" pitchFamily="34" charset="0"/>
                        </a:rPr>
                        <a:t>Center</a:t>
                      </a:r>
                      <a:r>
                        <a:rPr lang="en-GB" sz="1400" b="0" i="0" u="none" strike="noStrike" dirty="0">
                          <a:solidFill>
                            <a:srgbClr val="000000"/>
                          </a:solidFill>
                          <a:effectLst/>
                          <a:latin typeface="Calibri" panose="020F0502020204030204" pitchFamily="34" charset="0"/>
                        </a:rPr>
                        <a:t> Consolidation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3628154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Cognitive Claims Straight-Through Processing Solution</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4100630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7542517"/>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Transformation - Crew Training Instructor Self Scheduling Responsive Web Application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American Airlines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9958676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911243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7239239"/>
                  </a:ext>
                </a:extLst>
              </a:tr>
              <a:tr h="370840">
                <a:tc>
                  <a:txBody>
                    <a:bodyPr/>
                    <a:lstStyle/>
                    <a:p>
                      <a:pPr algn="l" fontAlgn="b"/>
                      <a:r>
                        <a:rPr lang="en-US" sz="1400" b="0" i="0" u="none" strike="noStrike" dirty="0">
                          <a:solidFill>
                            <a:srgbClr val="000000"/>
                          </a:solidFill>
                          <a:effectLst/>
                          <a:latin typeface="Calibri" panose="020F0502020204030204" pitchFamily="34" charset="0"/>
                        </a:rPr>
                        <a:t>EMMA - Enhanced Machine learning &amp; Multilayered Analytics for P&amp;G</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7235383"/>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Cloud High Performance Computing (HPC)</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United Technologies Corporation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5036674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Managed Services for Microsoft Azure - </a:t>
                      </a:r>
                      <a:r>
                        <a:rPr lang="en-US" sz="1400" b="0" i="0" u="none" strike="noStrike" dirty="0" err="1">
                          <a:solidFill>
                            <a:srgbClr val="000000"/>
                          </a:solidFill>
                          <a:effectLst/>
                          <a:latin typeface="Calibri" panose="020F0502020204030204" pitchFamily="34" charset="0"/>
                        </a:rPr>
                        <a:t>CloudOps</a:t>
                      </a:r>
                      <a:endParaRPr lang="en-US" sz="14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CIBC</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455034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2552312"/>
                  </a:ext>
                </a:extLst>
              </a:tr>
            </a:tbl>
          </a:graphicData>
        </a:graphic>
      </p:graphicFrame>
    </p:spTree>
    <p:extLst>
      <p:ext uri="{BB962C8B-B14F-4D97-AF65-F5344CB8AC3E}">
        <p14:creationId xmlns:p14="http://schemas.microsoft.com/office/powerpoint/2010/main" val="406364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965022608"/>
              </p:ext>
            </p:extLst>
          </p:nvPr>
        </p:nvGraphicFramePr>
        <p:xfrm>
          <a:off x="685800" y="2057400"/>
          <a:ext cx="13258800" cy="4636770"/>
        </p:xfrm>
        <a:graphic>
          <a:graphicData uri="http://schemas.openxmlformats.org/drawingml/2006/table">
            <a:tbl>
              <a:tblPr firstRow="1" bandRow="1">
                <a:tableStyleId>{45BD5076-5073-49C7-9E08-65982F3C9860}</a:tableStyleId>
              </a:tblPr>
              <a:tblGrid>
                <a:gridCol w="4004187">
                  <a:extLst>
                    <a:ext uri="{9D8B030D-6E8A-4147-A177-3AD203B41FA5}">
                      <a16:colId xmlns:a16="http://schemas.microsoft.com/office/drawing/2014/main" val="186271820"/>
                    </a:ext>
                  </a:extLst>
                </a:gridCol>
                <a:gridCol w="3090347">
                  <a:extLst>
                    <a:ext uri="{9D8B030D-6E8A-4147-A177-3AD203B41FA5}">
                      <a16:colId xmlns:a16="http://schemas.microsoft.com/office/drawing/2014/main" val="33748715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US" sz="1400" b="0" i="0" u="none" strike="noStrike" dirty="0">
                          <a:solidFill>
                            <a:srgbClr val="000000"/>
                          </a:solidFill>
                          <a:effectLst/>
                          <a:latin typeface="Calibri" panose="020F0502020204030204" pitchFamily="34" charset="0"/>
                        </a:rPr>
                        <a:t>MMIS Healthcare Localization English &amp; Spanish for Puerto Rico DDI</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6195167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Modernize Legacy COBOL system to Java Spring</a:t>
                      </a:r>
                    </a:p>
                  </a:txBody>
                  <a:tcPr marL="6350" marR="6350" marT="6350" marB="0" anchor="ctr"/>
                </a:tc>
                <a:tc rowSpan="2">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621754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368393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3462677"/>
                  </a:ext>
                </a:extLst>
              </a:tr>
              <a:tr h="370840">
                <a:tc>
                  <a:txBody>
                    <a:bodyPr/>
                    <a:lstStyle/>
                    <a:p>
                      <a:pPr algn="l" fontAlgn="b"/>
                      <a:r>
                        <a:rPr lang="en-US" sz="1400" b="0" i="0" u="none" strike="noStrike" dirty="0">
                          <a:solidFill>
                            <a:srgbClr val="000000"/>
                          </a:solidFill>
                          <a:effectLst/>
                          <a:latin typeface="Calibri" panose="020F0502020204030204" pitchFamily="34" charset="0"/>
                        </a:rPr>
                        <a:t>Plant IT Virtual Platform Automation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9245571"/>
                  </a:ext>
                </a:extLst>
              </a:tr>
              <a:tr h="370840">
                <a:tc>
                  <a:txBody>
                    <a:bodyPr/>
                    <a:lstStyle/>
                    <a:p>
                      <a:pPr algn="l" fontAlgn="b"/>
                      <a:r>
                        <a:rPr lang="en-US" sz="1400" b="0" i="0" u="none" strike="noStrike" dirty="0">
                          <a:solidFill>
                            <a:srgbClr val="000000"/>
                          </a:solidFill>
                          <a:effectLst/>
                          <a:latin typeface="Calibri" panose="020F0502020204030204" pitchFamily="34" charset="0"/>
                        </a:rPr>
                        <a:t>Quote Generation with smart speakers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48828002"/>
                  </a:ext>
                </a:extLst>
              </a:tr>
              <a:tr h="370840">
                <a:tc>
                  <a:txBody>
                    <a:bodyPr/>
                    <a:lstStyle/>
                    <a:p>
                      <a:pPr algn="l" fontAlgn="b"/>
                      <a:r>
                        <a:rPr lang="en-US" sz="1400" b="0" i="0" u="none" strike="noStrike" dirty="0">
                          <a:solidFill>
                            <a:srgbClr val="000000"/>
                          </a:solidFill>
                          <a:effectLst/>
                          <a:latin typeface="Calibri" panose="020F0502020204030204" pitchFamily="34" charset="0"/>
                        </a:rPr>
                        <a:t>Reinsurance on the Blockchain with permissioned ledger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18964029"/>
                  </a:ext>
                </a:extLst>
              </a:tr>
              <a:tr h="370840">
                <a:tc>
                  <a:txBody>
                    <a:bodyPr/>
                    <a:lstStyle/>
                    <a:p>
                      <a:pPr algn="l" fontAlgn="b"/>
                      <a:r>
                        <a:rPr lang="en-US" sz="1400" b="0" i="0" u="none" strike="noStrike" dirty="0">
                          <a:solidFill>
                            <a:srgbClr val="000000"/>
                          </a:solidFill>
                          <a:effectLst/>
                          <a:latin typeface="Calibri" panose="020F0502020204030204" pitchFamily="34" charset="0"/>
                        </a:rPr>
                        <a:t>Social Services Program - Advanced Data and Analytics Capabilities</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15572539"/>
                  </a:ext>
                </a:extLst>
              </a:tr>
              <a:tr h="370840">
                <a:tc rowSpan="3">
                  <a:txBody>
                    <a:bodyPr/>
                    <a:lstStyle/>
                    <a:p>
                      <a:pPr algn="l" fontAlgn="b"/>
                      <a:r>
                        <a:rPr lang="en-GB" sz="1400" b="0" i="0" u="none" strike="noStrike" dirty="0">
                          <a:solidFill>
                            <a:srgbClr val="000000"/>
                          </a:solidFill>
                          <a:effectLst/>
                          <a:latin typeface="Calibri" panose="020F0502020204030204" pitchFamily="34" charset="0"/>
                        </a:rPr>
                        <a:t>Tops Markets IT Transformation</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rPr>
                        <a:t>Tops markets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1050140"/>
                  </a:ext>
                </a:extLst>
              </a:tr>
            </a:tbl>
          </a:graphicData>
        </a:graphic>
      </p:graphicFrame>
    </p:spTree>
    <p:extLst>
      <p:ext uri="{BB962C8B-B14F-4D97-AF65-F5344CB8AC3E}">
        <p14:creationId xmlns:p14="http://schemas.microsoft.com/office/powerpoint/2010/main" val="6470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94AB146E-232F-441B-A512-394E8F655083}" vid="{820694B0-1355-424B-83CD-D5C5613480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 Template</Template>
  <TotalTime>544</TotalTime>
  <Words>2919</Words>
  <Application>Microsoft Office PowerPoint</Application>
  <PresentationFormat>Custom</PresentationFormat>
  <Paragraphs>509</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DXC</vt:lpstr>
      <vt:lpstr>Award for Technical Excellence FY2019  Regional CTO Nominations (due October 1) </vt:lpstr>
      <vt:lpstr>The Award</vt:lpstr>
      <vt:lpstr>Award Process </vt:lpstr>
      <vt:lpstr>FY2019 Award Schedule</vt:lpstr>
      <vt:lpstr>Regional CTO Process </vt:lpstr>
      <vt:lpstr>Award Selection Criteria</vt:lpstr>
      <vt:lpstr>Categories</vt:lpstr>
      <vt:lpstr>List of submissions – AMS (1)</vt:lpstr>
      <vt:lpstr>List of submissions – AMS (2)</vt:lpstr>
      <vt:lpstr>List of submissions - ANZ</vt:lpstr>
      <vt:lpstr>List of submissions - ASIA</vt:lpstr>
      <vt:lpstr>List of submissions – N &amp; C Europe (1)</vt:lpstr>
      <vt:lpstr>List of submissions – N &amp; C Europe (2)</vt:lpstr>
      <vt:lpstr>List of submissions – N &amp; C Europe (3)</vt:lpstr>
      <vt:lpstr>List of submissions – S Europe</vt:lpstr>
      <vt:lpstr>List of submissions – UKIIMEA (1)</vt:lpstr>
      <vt:lpstr>List of submissions – UKIIMEA (2)</vt:lpstr>
      <vt:lpstr>&lt; REGION NAME HERE&gt; NOMINATIONS</vt:lpstr>
      <vt:lpstr>Rate and comment within Digital Explorer</vt:lpstr>
      <vt:lpstr>https://digitalexplorer.dxc.com/se/techexcellence/dashboard  </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Technical Excellence Submissions</dc:title>
  <dc:subject/>
  <dc:creator>David Stevens</dc:creator>
  <cp:keywords/>
  <dc:description/>
  <cp:lastModifiedBy>Kalemeris, Artie</cp:lastModifiedBy>
  <cp:revision>29</cp:revision>
  <cp:lastPrinted>2018-07-20T15:33:39Z</cp:lastPrinted>
  <dcterms:created xsi:type="dcterms:W3CDTF">2018-09-15T07:04:29Z</dcterms:created>
  <dcterms:modified xsi:type="dcterms:W3CDTF">2018-09-21T19:17:15Z</dcterms:modified>
  <cp:category/>
</cp:coreProperties>
</file>